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34"/>
  </p:notesMasterIdLst>
  <p:handoutMasterIdLst>
    <p:handoutMasterId r:id="rId235"/>
  </p:handoutMasterIdLst>
  <p:sldIdLst>
    <p:sldId id="1180" r:id="rId6"/>
    <p:sldId id="1111" r:id="rId7"/>
    <p:sldId id="1113" r:id="rId8"/>
    <p:sldId id="1102" r:id="rId9"/>
    <p:sldId id="1103" r:id="rId10"/>
    <p:sldId id="1104" r:id="rId11"/>
    <p:sldId id="1092" r:id="rId12"/>
    <p:sldId id="1093" r:id="rId13"/>
    <p:sldId id="1094" r:id="rId14"/>
    <p:sldId id="1095" r:id="rId15"/>
    <p:sldId id="1096" r:id="rId16"/>
    <p:sldId id="1097" r:id="rId17"/>
    <p:sldId id="1098" r:id="rId18"/>
    <p:sldId id="1099" r:id="rId19"/>
    <p:sldId id="1100" r:id="rId20"/>
    <p:sldId id="1101" r:id="rId21"/>
    <p:sldId id="1114" r:id="rId22"/>
    <p:sldId id="1091" r:id="rId23"/>
    <p:sldId id="938" r:id="rId24"/>
    <p:sldId id="930" r:id="rId25"/>
    <p:sldId id="931" r:id="rId26"/>
    <p:sldId id="932" r:id="rId27"/>
    <p:sldId id="933" r:id="rId28"/>
    <p:sldId id="934" r:id="rId29"/>
    <p:sldId id="935" r:id="rId30"/>
    <p:sldId id="1182" r:id="rId31"/>
    <p:sldId id="937" r:id="rId32"/>
    <p:sldId id="942" r:id="rId33"/>
    <p:sldId id="941" r:id="rId34"/>
    <p:sldId id="945" r:id="rId35"/>
    <p:sldId id="948" r:id="rId36"/>
    <p:sldId id="946" r:id="rId37"/>
    <p:sldId id="947" r:id="rId38"/>
    <p:sldId id="1110" r:id="rId39"/>
    <p:sldId id="1133" r:id="rId40"/>
    <p:sldId id="1112" r:id="rId41"/>
    <p:sldId id="1134" r:id="rId42"/>
    <p:sldId id="723" r:id="rId43"/>
    <p:sldId id="974" r:id="rId44"/>
    <p:sldId id="977" r:id="rId45"/>
    <p:sldId id="975" r:id="rId46"/>
    <p:sldId id="976" r:id="rId47"/>
    <p:sldId id="978" r:id="rId48"/>
    <p:sldId id="980" r:id="rId49"/>
    <p:sldId id="982" r:id="rId50"/>
    <p:sldId id="1183" r:id="rId51"/>
    <p:sldId id="1181" r:id="rId52"/>
    <p:sldId id="983" r:id="rId53"/>
    <p:sldId id="984" r:id="rId54"/>
    <p:sldId id="790" r:id="rId55"/>
    <p:sldId id="1115" r:id="rId56"/>
    <p:sldId id="1116" r:id="rId57"/>
    <p:sldId id="1117" r:id="rId58"/>
    <p:sldId id="793" r:id="rId59"/>
    <p:sldId id="794" r:id="rId60"/>
    <p:sldId id="1118" r:id="rId61"/>
    <p:sldId id="1119" r:id="rId62"/>
    <p:sldId id="1120" r:id="rId63"/>
    <p:sldId id="1121" r:id="rId64"/>
    <p:sldId id="1123" r:id="rId65"/>
    <p:sldId id="1124" r:id="rId66"/>
    <p:sldId id="1125" r:id="rId67"/>
    <p:sldId id="799" r:id="rId68"/>
    <p:sldId id="1126" r:id="rId69"/>
    <p:sldId id="1127" r:id="rId70"/>
    <p:sldId id="1223" r:id="rId71"/>
    <p:sldId id="1224" r:id="rId72"/>
    <p:sldId id="1225" r:id="rId73"/>
    <p:sldId id="1226" r:id="rId74"/>
    <p:sldId id="1007" r:id="rId75"/>
    <p:sldId id="1008" r:id="rId76"/>
    <p:sldId id="1009" r:id="rId77"/>
    <p:sldId id="1010" r:id="rId78"/>
    <p:sldId id="1287" r:id="rId79"/>
    <p:sldId id="1288" r:id="rId80"/>
    <p:sldId id="1289" r:id="rId81"/>
    <p:sldId id="1290" r:id="rId82"/>
    <p:sldId id="1015" r:id="rId83"/>
    <p:sldId id="1016" r:id="rId84"/>
    <p:sldId id="1017" r:id="rId85"/>
    <p:sldId id="1018" r:id="rId86"/>
    <p:sldId id="1019" r:id="rId87"/>
    <p:sldId id="1020" r:id="rId88"/>
    <p:sldId id="1021" r:id="rId89"/>
    <p:sldId id="1022" r:id="rId90"/>
    <p:sldId id="1024" r:id="rId91"/>
    <p:sldId id="1030" r:id="rId92"/>
    <p:sldId id="1294" r:id="rId93"/>
    <p:sldId id="1295" r:id="rId94"/>
    <p:sldId id="1296" r:id="rId95"/>
    <p:sldId id="1297" r:id="rId96"/>
    <p:sldId id="1031" r:id="rId97"/>
    <p:sldId id="1032" r:id="rId98"/>
    <p:sldId id="1033" r:id="rId99"/>
    <p:sldId id="1034" r:id="rId100"/>
    <p:sldId id="1035" r:id="rId101"/>
    <p:sldId id="1036" r:id="rId102"/>
    <p:sldId id="1037" r:id="rId103"/>
    <p:sldId id="1038" r:id="rId104"/>
    <p:sldId id="1039" r:id="rId105"/>
    <p:sldId id="1040" r:id="rId106"/>
    <p:sldId id="1041" r:id="rId107"/>
    <p:sldId id="1042" r:id="rId108"/>
    <p:sldId id="1043" r:id="rId109"/>
    <p:sldId id="1044" r:id="rId110"/>
    <p:sldId id="1045" r:id="rId111"/>
    <p:sldId id="1105" r:id="rId112"/>
    <p:sldId id="1046" r:id="rId113"/>
    <p:sldId id="1227" r:id="rId114"/>
    <p:sldId id="1228" r:id="rId115"/>
    <p:sldId id="1229" r:id="rId116"/>
    <p:sldId id="1230" r:id="rId117"/>
    <p:sldId id="1231" r:id="rId118"/>
    <p:sldId id="1050" r:id="rId119"/>
    <p:sldId id="1051" r:id="rId120"/>
    <p:sldId id="1184" r:id="rId121"/>
    <p:sldId id="1053" r:id="rId122"/>
    <p:sldId id="1055" r:id="rId123"/>
    <p:sldId id="1057" r:id="rId124"/>
    <p:sldId id="1052" r:id="rId125"/>
    <p:sldId id="1058" r:id="rId126"/>
    <p:sldId id="1059" r:id="rId127"/>
    <p:sldId id="1060" r:id="rId128"/>
    <p:sldId id="1222" r:id="rId129"/>
    <p:sldId id="1061" r:id="rId130"/>
    <p:sldId id="1062" r:id="rId131"/>
    <p:sldId id="1063" r:id="rId132"/>
    <p:sldId id="1237" r:id="rId133"/>
    <p:sldId id="1238" r:id="rId134"/>
    <p:sldId id="1067" r:id="rId135"/>
    <p:sldId id="1069" r:id="rId136"/>
    <p:sldId id="1071" r:id="rId137"/>
    <p:sldId id="1072" r:id="rId138"/>
    <p:sldId id="1073" r:id="rId139"/>
    <p:sldId id="1185" r:id="rId140"/>
    <p:sldId id="1074" r:id="rId141"/>
    <p:sldId id="1075" r:id="rId142"/>
    <p:sldId id="1076" r:id="rId143"/>
    <p:sldId id="1077" r:id="rId144"/>
    <p:sldId id="1079" r:id="rId145"/>
    <p:sldId id="1080" r:id="rId146"/>
    <p:sldId id="1082" r:id="rId147"/>
    <p:sldId id="1083" r:id="rId148"/>
    <p:sldId id="1298" r:id="rId149"/>
    <p:sldId id="1299" r:id="rId150"/>
    <p:sldId id="1085" r:id="rId151"/>
    <p:sldId id="1212" r:id="rId152"/>
    <p:sldId id="1300" r:id="rId153"/>
    <p:sldId id="1301" r:id="rId154"/>
    <p:sldId id="1214" r:id="rId155"/>
    <p:sldId id="1213" r:id="rId156"/>
    <p:sldId id="1086" r:id="rId157"/>
    <p:sldId id="1087" r:id="rId158"/>
    <p:sldId id="1244" r:id="rId159"/>
    <p:sldId id="1245" r:id="rId160"/>
    <p:sldId id="1246" r:id="rId161"/>
    <p:sldId id="940" r:id="rId162"/>
    <p:sldId id="985" r:id="rId163"/>
    <p:sldId id="1135" r:id="rId164"/>
    <p:sldId id="901" r:id="rId165"/>
    <p:sldId id="1136" r:id="rId166"/>
    <p:sldId id="988" r:id="rId167"/>
    <p:sldId id="1137" r:id="rId168"/>
    <p:sldId id="1138" r:id="rId169"/>
    <p:sldId id="1139" r:id="rId170"/>
    <p:sldId id="1140" r:id="rId171"/>
    <p:sldId id="1141" r:id="rId172"/>
    <p:sldId id="1142" r:id="rId173"/>
    <p:sldId id="1143" r:id="rId174"/>
    <p:sldId id="1144" r:id="rId175"/>
    <p:sldId id="1145" r:id="rId176"/>
    <p:sldId id="1146" r:id="rId177"/>
    <p:sldId id="1147" r:id="rId178"/>
    <p:sldId id="1148" r:id="rId179"/>
    <p:sldId id="1149" r:id="rId180"/>
    <p:sldId id="1150" r:id="rId181"/>
    <p:sldId id="1151" r:id="rId182"/>
    <p:sldId id="1152" r:id="rId183"/>
    <p:sldId id="1153" r:id="rId184"/>
    <p:sldId id="1154" r:id="rId185"/>
    <p:sldId id="1155" r:id="rId186"/>
    <p:sldId id="1156" r:id="rId187"/>
    <p:sldId id="1157" r:id="rId188"/>
    <p:sldId id="1158" r:id="rId189"/>
    <p:sldId id="1159" r:id="rId190"/>
    <p:sldId id="1160" r:id="rId191"/>
    <p:sldId id="1161" r:id="rId192"/>
    <p:sldId id="1188" r:id="rId193"/>
    <p:sldId id="1189" r:id="rId194"/>
    <p:sldId id="1190" r:id="rId195"/>
    <p:sldId id="1191" r:id="rId196"/>
    <p:sldId id="1192" r:id="rId197"/>
    <p:sldId id="1193" r:id="rId198"/>
    <p:sldId id="1194" r:id="rId199"/>
    <p:sldId id="1163" r:id="rId200"/>
    <p:sldId id="1195" r:id="rId201"/>
    <p:sldId id="1196" r:id="rId202"/>
    <p:sldId id="1197" r:id="rId203"/>
    <p:sldId id="1205" r:id="rId204"/>
    <p:sldId id="1215" r:id="rId205"/>
    <p:sldId id="1216" r:id="rId206"/>
    <p:sldId id="1217" r:id="rId207"/>
    <p:sldId id="1206" r:id="rId208"/>
    <p:sldId id="1203" r:id="rId209"/>
    <p:sldId id="1204" r:id="rId210"/>
    <p:sldId id="1207" r:id="rId211"/>
    <p:sldId id="1208" r:id="rId212"/>
    <p:sldId id="1198" r:id="rId213"/>
    <p:sldId id="1209" r:id="rId214"/>
    <p:sldId id="1165" r:id="rId215"/>
    <p:sldId id="1166" r:id="rId216"/>
    <p:sldId id="1164" r:id="rId217"/>
    <p:sldId id="1211" r:id="rId218"/>
    <p:sldId id="1168" r:id="rId219"/>
    <p:sldId id="1169" r:id="rId220"/>
    <p:sldId id="1232" r:id="rId221"/>
    <p:sldId id="1233" r:id="rId222"/>
    <p:sldId id="1234" r:id="rId223"/>
    <p:sldId id="1236" r:id="rId224"/>
    <p:sldId id="1235" r:id="rId225"/>
    <p:sldId id="1174" r:id="rId226"/>
    <p:sldId id="1054" r:id="rId227"/>
    <p:sldId id="1175" r:id="rId228"/>
    <p:sldId id="1176" r:id="rId229"/>
    <p:sldId id="1177" r:id="rId230"/>
    <p:sldId id="1178" r:id="rId231"/>
    <p:sldId id="1179" r:id="rId232"/>
    <p:sldId id="906" r:id="rId233"/>
  </p:sldIdLst>
  <p:sldSz cx="9144000" cy="6858000" type="screen4x3"/>
  <p:notesSz cx="6735763" cy="98663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C233C"/>
    <a:srgbClr val="CC3300"/>
    <a:srgbClr val="33CCFF"/>
    <a:srgbClr val="FF6969"/>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98333" autoAdjust="0"/>
  </p:normalViewPr>
  <p:slideViewPr>
    <p:cSldViewPr>
      <p:cViewPr varScale="1">
        <p:scale>
          <a:sx n="68" d="100"/>
          <a:sy n="68" d="100"/>
        </p:scale>
        <p:origin x="1386" y="78"/>
      </p:cViewPr>
      <p:guideLst>
        <p:guide orient="horz" pos="2160"/>
        <p:guide pos="2880"/>
      </p:guideLst>
    </p:cSldViewPr>
  </p:slideViewPr>
  <p:outlineViewPr>
    <p:cViewPr>
      <p:scale>
        <a:sx n="33" d="100"/>
        <a:sy n="33" d="100"/>
      </p:scale>
      <p:origin x="0" y="558"/>
    </p:cViewPr>
  </p:outlineViewPr>
  <p:notesTextViewPr>
    <p:cViewPr>
      <p:scale>
        <a:sx n="75" d="100"/>
        <a:sy n="7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slide" Target="slides/slide22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1.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37" Type="http://schemas.openxmlformats.org/officeDocument/2006/relationships/viewProps" Target="viewProps.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71" Type="http://schemas.openxmlformats.org/officeDocument/2006/relationships/slide" Target="slides/slide166.xml"/><Relationship Id="rId176" Type="http://schemas.openxmlformats.org/officeDocument/2006/relationships/slide" Target="slides/slide171.xml"/><Relationship Id="rId192" Type="http://schemas.openxmlformats.org/officeDocument/2006/relationships/slide" Target="slides/slide187.xml"/><Relationship Id="rId197" Type="http://schemas.openxmlformats.org/officeDocument/2006/relationships/slide" Target="slides/slide192.xml"/><Relationship Id="rId206" Type="http://schemas.openxmlformats.org/officeDocument/2006/relationships/slide" Target="slides/slide201.xml"/><Relationship Id="rId227" Type="http://schemas.openxmlformats.org/officeDocument/2006/relationships/slide" Target="slides/slide222.xml"/><Relationship Id="rId201" Type="http://schemas.openxmlformats.org/officeDocument/2006/relationships/slide" Target="slides/slide196.xml"/><Relationship Id="rId222" Type="http://schemas.openxmlformats.org/officeDocument/2006/relationships/slide" Target="slides/slide217.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slide" Target="slides/slide156.xml"/><Relationship Id="rId166" Type="http://schemas.openxmlformats.org/officeDocument/2006/relationships/slide" Target="slides/slide161.xml"/><Relationship Id="rId182" Type="http://schemas.openxmlformats.org/officeDocument/2006/relationships/slide" Target="slides/slide177.xml"/><Relationship Id="rId187" Type="http://schemas.openxmlformats.org/officeDocument/2006/relationships/slide" Target="slides/slide182.xml"/><Relationship Id="rId217" Type="http://schemas.openxmlformats.org/officeDocument/2006/relationships/slide" Target="slides/slide212.xml"/><Relationship Id="rId1" Type="http://schemas.openxmlformats.org/officeDocument/2006/relationships/customXml" Target="../customXml/item1.xml"/><Relationship Id="rId6" Type="http://schemas.openxmlformats.org/officeDocument/2006/relationships/slide" Target="slides/slide1.xml"/><Relationship Id="rId212" Type="http://schemas.openxmlformats.org/officeDocument/2006/relationships/slide" Target="slides/slide207.xml"/><Relationship Id="rId233" Type="http://schemas.openxmlformats.org/officeDocument/2006/relationships/slide" Target="slides/slide228.xml"/><Relationship Id="rId238" Type="http://schemas.openxmlformats.org/officeDocument/2006/relationships/theme" Target="theme/them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172" Type="http://schemas.openxmlformats.org/officeDocument/2006/relationships/slide" Target="slides/slide167.xml"/><Relationship Id="rId193" Type="http://schemas.openxmlformats.org/officeDocument/2006/relationships/slide" Target="slides/slide188.xml"/><Relationship Id="rId202" Type="http://schemas.openxmlformats.org/officeDocument/2006/relationships/slide" Target="slides/slide197.xml"/><Relationship Id="rId207" Type="http://schemas.openxmlformats.org/officeDocument/2006/relationships/slide" Target="slides/slide202.xml"/><Relationship Id="rId223" Type="http://schemas.openxmlformats.org/officeDocument/2006/relationships/slide" Target="slides/slide218.xml"/><Relationship Id="rId228" Type="http://schemas.openxmlformats.org/officeDocument/2006/relationships/slide" Target="slides/slide223.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slide" Target="slides/slide178.xml"/><Relationship Id="rId213" Type="http://schemas.openxmlformats.org/officeDocument/2006/relationships/slide" Target="slides/slide208.xml"/><Relationship Id="rId218" Type="http://schemas.openxmlformats.org/officeDocument/2006/relationships/slide" Target="slides/slide213.xml"/><Relationship Id="rId234" Type="http://schemas.openxmlformats.org/officeDocument/2006/relationships/notesMaster" Target="notesMasters/notesMaster1.xml"/><Relationship Id="rId239"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199" Type="http://schemas.openxmlformats.org/officeDocument/2006/relationships/slide" Target="slides/slide194.xml"/><Relationship Id="rId203" Type="http://schemas.openxmlformats.org/officeDocument/2006/relationships/slide" Target="slides/slide198.xml"/><Relationship Id="rId208" Type="http://schemas.openxmlformats.org/officeDocument/2006/relationships/slide" Target="slides/slide203.xml"/><Relationship Id="rId229" Type="http://schemas.openxmlformats.org/officeDocument/2006/relationships/slide" Target="slides/slide224.xml"/><Relationship Id="rId19" Type="http://schemas.openxmlformats.org/officeDocument/2006/relationships/slide" Target="slides/slide14.xml"/><Relationship Id="rId224" Type="http://schemas.openxmlformats.org/officeDocument/2006/relationships/slide" Target="slides/slide219.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189" Type="http://schemas.openxmlformats.org/officeDocument/2006/relationships/slide" Target="slides/slide184.xml"/><Relationship Id="rId219" Type="http://schemas.openxmlformats.org/officeDocument/2006/relationships/slide" Target="slides/slide214.xml"/><Relationship Id="rId3" Type="http://schemas.openxmlformats.org/officeDocument/2006/relationships/customXml" Target="../customXml/item3.xml"/><Relationship Id="rId214" Type="http://schemas.openxmlformats.org/officeDocument/2006/relationships/slide" Target="slides/slide209.xml"/><Relationship Id="rId230" Type="http://schemas.openxmlformats.org/officeDocument/2006/relationships/slide" Target="slides/slide225.xml"/><Relationship Id="rId235" Type="http://schemas.openxmlformats.org/officeDocument/2006/relationships/handoutMaster" Target="handoutMasters/handoutMaster1.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slide" Target="slides/slide215.xml"/><Relationship Id="rId225" Type="http://schemas.openxmlformats.org/officeDocument/2006/relationships/slide" Target="slides/slide220.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customXml" Target="../customXml/item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36" Type="http://schemas.openxmlformats.org/officeDocument/2006/relationships/presProps" Target="presProps.xml"/><Relationship Id="rId26" Type="http://schemas.openxmlformats.org/officeDocument/2006/relationships/slide" Target="slides/slide21.xml"/><Relationship Id="rId231" Type="http://schemas.openxmlformats.org/officeDocument/2006/relationships/slide" Target="slides/slide226.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slide" Target="slides/slide227.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D4B7C5-139A-44B7-892F-264AF225E152}" type="doc">
      <dgm:prSet loTypeId="urn:microsoft.com/office/officeart/2005/8/layout/radial5" loCatId="cycle" qsTypeId="urn:microsoft.com/office/officeart/2005/8/quickstyle/simple2" qsCatId="simple" csTypeId="urn:microsoft.com/office/officeart/2005/8/colors/accent1_2" csCatId="accent1" phldr="1"/>
      <dgm:spPr/>
      <dgm:t>
        <a:bodyPr/>
        <a:lstStyle/>
        <a:p>
          <a:endParaRPr lang="en-IN"/>
        </a:p>
      </dgm:t>
    </dgm:pt>
    <dgm:pt modelId="{D4273F78-1090-45FC-9AAF-BC3B250D3D6F}">
      <dgm:prSet phldrT="[Text]"/>
      <dgm:spPr/>
      <dgm:t>
        <a:bodyPr/>
        <a:lstStyle/>
        <a:p>
          <a:r>
            <a:rPr lang="en-IN" dirty="0"/>
            <a:t>Budget -2020 </a:t>
          </a:r>
        </a:p>
      </dgm:t>
    </dgm:pt>
    <dgm:pt modelId="{81A13923-6926-4D9C-A923-2F993C0D9FDB}" type="parTrans" cxnId="{E9D006D6-5FE3-4B75-90DF-9C572DC7B602}">
      <dgm:prSet/>
      <dgm:spPr/>
      <dgm:t>
        <a:bodyPr/>
        <a:lstStyle/>
        <a:p>
          <a:endParaRPr lang="en-IN"/>
        </a:p>
      </dgm:t>
    </dgm:pt>
    <dgm:pt modelId="{4B886354-01A3-4ADA-98F2-F402B5C1F741}" type="sibTrans" cxnId="{E9D006D6-5FE3-4B75-90DF-9C572DC7B602}">
      <dgm:prSet/>
      <dgm:spPr/>
      <dgm:t>
        <a:bodyPr/>
        <a:lstStyle/>
        <a:p>
          <a:endParaRPr lang="en-IN"/>
        </a:p>
      </dgm:t>
    </dgm:pt>
    <dgm:pt modelId="{0A51915D-5F58-4D44-AA23-878902C5299B}">
      <dgm:prSet phldrT="[Text]" custT="1"/>
      <dgm:spPr/>
      <dgm:t>
        <a:bodyPr/>
        <a:lstStyle/>
        <a:p>
          <a:r>
            <a:rPr lang="en-US" sz="2300" b="1" u="none" dirty="0">
              <a:latin typeface="High Tower Text" pitchFamily="18" charset="0"/>
              <a:cs typeface="Times New Roman" pitchFamily="18" charset="0"/>
            </a:rPr>
            <a:t>(II) Proposed Amendments under Finance Bill, 2020 - Direct Taxes </a:t>
          </a:r>
          <a:endParaRPr lang="en-IN" sz="2300" u="none" dirty="0"/>
        </a:p>
      </dgm:t>
    </dgm:pt>
    <dgm:pt modelId="{4414E8AA-E441-4559-8C60-D18F87A16D08}" type="parTrans" cxnId="{2358E0A8-7E98-45B3-9C6E-50D6EB2EA443}">
      <dgm:prSet/>
      <dgm:spPr/>
      <dgm:t>
        <a:bodyPr/>
        <a:lstStyle/>
        <a:p>
          <a:endParaRPr lang="en-IN"/>
        </a:p>
      </dgm:t>
    </dgm:pt>
    <dgm:pt modelId="{2D629783-B860-4B3C-9E25-1B268005802B}" type="sibTrans" cxnId="{2358E0A8-7E98-45B3-9C6E-50D6EB2EA443}">
      <dgm:prSet/>
      <dgm:spPr/>
      <dgm:t>
        <a:bodyPr/>
        <a:lstStyle/>
        <a:p>
          <a:endParaRPr lang="en-IN"/>
        </a:p>
      </dgm:t>
    </dgm:pt>
    <dgm:pt modelId="{ED17A2DD-5B53-4CE2-B8E9-B4FE2C4D1196}">
      <dgm:prSet phldrT="[Text]" custT="1"/>
      <dgm:spPr/>
      <dgm:t>
        <a:bodyPr/>
        <a:lstStyle/>
        <a:p>
          <a:r>
            <a:rPr lang="en-IN" sz="2300" b="1" dirty="0">
              <a:latin typeface="High Tower Text" panose="02040502050506030303" pitchFamily="18" charset="0"/>
            </a:rPr>
            <a:t>(I) Budget at a Glance</a:t>
          </a:r>
        </a:p>
      </dgm:t>
    </dgm:pt>
    <dgm:pt modelId="{2CB96BBD-A9DA-4D46-AAC4-11612F55C897}" type="parTrans" cxnId="{8DC2D5E7-0201-4BD1-A478-EE6CF4F5F78B}">
      <dgm:prSet/>
      <dgm:spPr/>
      <dgm:t>
        <a:bodyPr/>
        <a:lstStyle/>
        <a:p>
          <a:endParaRPr lang="en-IN"/>
        </a:p>
      </dgm:t>
    </dgm:pt>
    <dgm:pt modelId="{AA0CE9B8-2372-4823-83E9-280B1BC89806}" type="sibTrans" cxnId="{8DC2D5E7-0201-4BD1-A478-EE6CF4F5F78B}">
      <dgm:prSet/>
      <dgm:spPr/>
      <dgm:t>
        <a:bodyPr/>
        <a:lstStyle/>
        <a:p>
          <a:endParaRPr lang="en-IN"/>
        </a:p>
      </dgm:t>
    </dgm:pt>
    <dgm:pt modelId="{9749DA28-94BF-45BA-8545-C78B62D5BF05}" type="pres">
      <dgm:prSet presAssocID="{3ED4B7C5-139A-44B7-892F-264AF225E152}" presName="Name0" presStyleCnt="0">
        <dgm:presLayoutVars>
          <dgm:chMax val="1"/>
          <dgm:dir/>
          <dgm:animLvl val="ctr"/>
          <dgm:resizeHandles val="exact"/>
        </dgm:presLayoutVars>
      </dgm:prSet>
      <dgm:spPr/>
    </dgm:pt>
    <dgm:pt modelId="{1AC5A49C-FFBE-446D-AA62-A61509D2C4AF}" type="pres">
      <dgm:prSet presAssocID="{D4273F78-1090-45FC-9AAF-BC3B250D3D6F}" presName="centerShape" presStyleLbl="node0" presStyleIdx="0" presStyleCnt="1" custScaleX="293351" custScaleY="125432" custLinFactNeighborX="-5067" custLinFactNeighborY="-43294"/>
      <dgm:spPr/>
    </dgm:pt>
    <dgm:pt modelId="{A6AE36D4-5497-40F1-9D55-10D0A6822BF0}" type="pres">
      <dgm:prSet presAssocID="{4414E8AA-E441-4559-8C60-D18F87A16D08}" presName="parTrans" presStyleLbl="sibTrans2D1" presStyleIdx="0" presStyleCnt="2"/>
      <dgm:spPr/>
    </dgm:pt>
    <dgm:pt modelId="{5D0C5A44-9BE6-4F54-BA3E-D637136EAEFD}" type="pres">
      <dgm:prSet presAssocID="{4414E8AA-E441-4559-8C60-D18F87A16D08}" presName="connectorText" presStyleLbl="sibTrans2D1" presStyleIdx="0" presStyleCnt="2"/>
      <dgm:spPr/>
    </dgm:pt>
    <dgm:pt modelId="{71194DF0-ED98-4F74-BD6E-00BAE2490A3F}" type="pres">
      <dgm:prSet presAssocID="{0A51915D-5F58-4D44-AA23-878902C5299B}" presName="node" presStyleLbl="node1" presStyleIdx="0" presStyleCnt="2" custScaleX="228024" custScaleY="191405" custRadScaleRad="152993" custRadScaleInc="140972">
        <dgm:presLayoutVars>
          <dgm:bulletEnabled val="1"/>
        </dgm:presLayoutVars>
      </dgm:prSet>
      <dgm:spPr/>
    </dgm:pt>
    <dgm:pt modelId="{BA76B5F3-52C4-420B-989C-EB9C6860494A}" type="pres">
      <dgm:prSet presAssocID="{2CB96BBD-A9DA-4D46-AAC4-11612F55C897}" presName="parTrans" presStyleLbl="sibTrans2D1" presStyleIdx="1" presStyleCnt="2"/>
      <dgm:spPr/>
    </dgm:pt>
    <dgm:pt modelId="{16EB4FB8-4FCC-43EF-BAED-C1D7974D9C4B}" type="pres">
      <dgm:prSet presAssocID="{2CB96BBD-A9DA-4D46-AAC4-11612F55C897}" presName="connectorText" presStyleLbl="sibTrans2D1" presStyleIdx="1" presStyleCnt="2"/>
      <dgm:spPr/>
    </dgm:pt>
    <dgm:pt modelId="{57C7899E-65AF-414E-A389-9B49AE39D90D}" type="pres">
      <dgm:prSet presAssocID="{ED17A2DD-5B53-4CE2-B8E9-B4FE2C4D1196}" presName="node" presStyleLbl="node1" presStyleIdx="1" presStyleCnt="2" custScaleX="242284" custScaleY="125428" custRadScaleRad="155188" custRadScaleInc="62017">
        <dgm:presLayoutVars>
          <dgm:bulletEnabled val="1"/>
        </dgm:presLayoutVars>
      </dgm:prSet>
      <dgm:spPr/>
    </dgm:pt>
  </dgm:ptLst>
  <dgm:cxnLst>
    <dgm:cxn modelId="{4826795F-BE11-49BD-9D40-D0B3421C2CA3}" type="presOf" srcId="{D4273F78-1090-45FC-9AAF-BC3B250D3D6F}" destId="{1AC5A49C-FFBE-446D-AA62-A61509D2C4AF}" srcOrd="0" destOrd="0" presId="urn:microsoft.com/office/officeart/2005/8/layout/radial5"/>
    <dgm:cxn modelId="{460D1255-4C4E-4BDF-90C0-1A9CDB5334EF}" type="presOf" srcId="{ED17A2DD-5B53-4CE2-B8E9-B4FE2C4D1196}" destId="{57C7899E-65AF-414E-A389-9B49AE39D90D}" srcOrd="0" destOrd="0" presId="urn:microsoft.com/office/officeart/2005/8/layout/radial5"/>
    <dgm:cxn modelId="{52AEDC83-2D28-4604-8AB3-EC607DC90ED3}" type="presOf" srcId="{3ED4B7C5-139A-44B7-892F-264AF225E152}" destId="{9749DA28-94BF-45BA-8545-C78B62D5BF05}" srcOrd="0" destOrd="0" presId="urn:microsoft.com/office/officeart/2005/8/layout/radial5"/>
    <dgm:cxn modelId="{1C69F58C-6F95-4D86-8C58-A439040F16F5}" type="presOf" srcId="{4414E8AA-E441-4559-8C60-D18F87A16D08}" destId="{5D0C5A44-9BE6-4F54-BA3E-D637136EAEFD}" srcOrd="1" destOrd="0" presId="urn:microsoft.com/office/officeart/2005/8/layout/radial5"/>
    <dgm:cxn modelId="{B059828F-67BE-4A76-B024-9124FFC182E4}" type="presOf" srcId="{2CB96BBD-A9DA-4D46-AAC4-11612F55C897}" destId="{16EB4FB8-4FCC-43EF-BAED-C1D7974D9C4B}" srcOrd="1" destOrd="0" presId="urn:microsoft.com/office/officeart/2005/8/layout/radial5"/>
    <dgm:cxn modelId="{7E0CCBA8-43E8-4DAC-B1F4-DF63A6DE0EDB}" type="presOf" srcId="{4414E8AA-E441-4559-8C60-D18F87A16D08}" destId="{A6AE36D4-5497-40F1-9D55-10D0A6822BF0}" srcOrd="0" destOrd="0" presId="urn:microsoft.com/office/officeart/2005/8/layout/radial5"/>
    <dgm:cxn modelId="{2358E0A8-7E98-45B3-9C6E-50D6EB2EA443}" srcId="{D4273F78-1090-45FC-9AAF-BC3B250D3D6F}" destId="{0A51915D-5F58-4D44-AA23-878902C5299B}" srcOrd="0" destOrd="0" parTransId="{4414E8AA-E441-4559-8C60-D18F87A16D08}" sibTransId="{2D629783-B860-4B3C-9E25-1B268005802B}"/>
    <dgm:cxn modelId="{F60F25B4-A3A4-498E-9E16-0A692FD2A6D3}" type="presOf" srcId="{0A51915D-5F58-4D44-AA23-878902C5299B}" destId="{71194DF0-ED98-4F74-BD6E-00BAE2490A3F}" srcOrd="0" destOrd="0" presId="urn:microsoft.com/office/officeart/2005/8/layout/radial5"/>
    <dgm:cxn modelId="{E9D006D6-5FE3-4B75-90DF-9C572DC7B602}" srcId="{3ED4B7C5-139A-44B7-892F-264AF225E152}" destId="{D4273F78-1090-45FC-9AAF-BC3B250D3D6F}" srcOrd="0" destOrd="0" parTransId="{81A13923-6926-4D9C-A923-2F993C0D9FDB}" sibTransId="{4B886354-01A3-4ADA-98F2-F402B5C1F741}"/>
    <dgm:cxn modelId="{8DC2D5E7-0201-4BD1-A478-EE6CF4F5F78B}" srcId="{D4273F78-1090-45FC-9AAF-BC3B250D3D6F}" destId="{ED17A2DD-5B53-4CE2-B8E9-B4FE2C4D1196}" srcOrd="1" destOrd="0" parTransId="{2CB96BBD-A9DA-4D46-AAC4-11612F55C897}" sibTransId="{AA0CE9B8-2372-4823-83E9-280B1BC89806}"/>
    <dgm:cxn modelId="{BBBB91FF-EC8C-48E8-96F0-FE278DB7548C}" type="presOf" srcId="{2CB96BBD-A9DA-4D46-AAC4-11612F55C897}" destId="{BA76B5F3-52C4-420B-989C-EB9C6860494A}" srcOrd="0" destOrd="0" presId="urn:microsoft.com/office/officeart/2005/8/layout/radial5"/>
    <dgm:cxn modelId="{25A08293-ED8C-4025-823B-720CA0FAD83E}" type="presParOf" srcId="{9749DA28-94BF-45BA-8545-C78B62D5BF05}" destId="{1AC5A49C-FFBE-446D-AA62-A61509D2C4AF}" srcOrd="0" destOrd="0" presId="urn:microsoft.com/office/officeart/2005/8/layout/radial5"/>
    <dgm:cxn modelId="{A6B18539-C803-4E0B-8565-D09009F44AF8}" type="presParOf" srcId="{9749DA28-94BF-45BA-8545-C78B62D5BF05}" destId="{A6AE36D4-5497-40F1-9D55-10D0A6822BF0}" srcOrd="1" destOrd="0" presId="urn:microsoft.com/office/officeart/2005/8/layout/radial5"/>
    <dgm:cxn modelId="{4465EF99-9C2F-48E8-B4E0-39FEC8F26B0B}" type="presParOf" srcId="{A6AE36D4-5497-40F1-9D55-10D0A6822BF0}" destId="{5D0C5A44-9BE6-4F54-BA3E-D637136EAEFD}" srcOrd="0" destOrd="0" presId="urn:microsoft.com/office/officeart/2005/8/layout/radial5"/>
    <dgm:cxn modelId="{F1FA6179-C04B-4258-997F-6A4238A76FDA}" type="presParOf" srcId="{9749DA28-94BF-45BA-8545-C78B62D5BF05}" destId="{71194DF0-ED98-4F74-BD6E-00BAE2490A3F}" srcOrd="2" destOrd="0" presId="urn:microsoft.com/office/officeart/2005/8/layout/radial5"/>
    <dgm:cxn modelId="{BEDAA9CD-FCB6-4125-8E12-53F876E0DC2A}" type="presParOf" srcId="{9749DA28-94BF-45BA-8545-C78B62D5BF05}" destId="{BA76B5F3-52C4-420B-989C-EB9C6860494A}" srcOrd="3" destOrd="0" presId="urn:microsoft.com/office/officeart/2005/8/layout/radial5"/>
    <dgm:cxn modelId="{47A67C45-D740-4D9D-B5D4-0FA8E0A4EA7D}" type="presParOf" srcId="{BA76B5F3-52C4-420B-989C-EB9C6860494A}" destId="{16EB4FB8-4FCC-43EF-BAED-C1D7974D9C4B}" srcOrd="0" destOrd="0" presId="urn:microsoft.com/office/officeart/2005/8/layout/radial5"/>
    <dgm:cxn modelId="{1A4CD1AF-4F29-4C80-94C6-9862A8221A11}" type="presParOf" srcId="{9749DA28-94BF-45BA-8545-C78B62D5BF05}" destId="{57C7899E-65AF-414E-A389-9B49AE39D90D}" srcOrd="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D3FBD1-A5B3-45B0-9D1B-E0E6385291F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US"/>
        </a:p>
      </dgm:t>
    </dgm:pt>
    <dgm:pt modelId="{3B3ADA66-9053-4FB5-A01A-C05EE1D6481E}">
      <dgm:prSet phldrT="[Text]" custT="1"/>
      <dgm:spPr/>
      <dgm:t>
        <a:bodyPr/>
        <a:lstStyle/>
        <a:p>
          <a:pPr algn="l"/>
          <a:r>
            <a:rPr lang="en-US" sz="2100" b="1" dirty="0">
              <a:latin typeface="Baskerville Old Face" panose="02020602080505020303" pitchFamily="18" charset="0"/>
            </a:rPr>
            <a:t>B. </a:t>
          </a:r>
          <a:r>
            <a:rPr lang="en-GB" sz="2100" b="1" dirty="0">
              <a:latin typeface="Baskerville Old Face" panose="02020602080505020303" pitchFamily="18" charset="0"/>
            </a:rPr>
            <a:t>Tax incentives</a:t>
          </a:r>
          <a:endParaRPr lang="en-US" sz="2100" b="1" dirty="0">
            <a:latin typeface="Baskerville Old Face" panose="02020602080505020303" pitchFamily="18" charset="0"/>
          </a:endParaRPr>
        </a:p>
      </dgm:t>
    </dgm:pt>
    <dgm:pt modelId="{758CDB3C-7980-4C80-B14B-C4FCADD2B885}" type="parTrans" cxnId="{321D9067-1F6B-478A-9EB4-7F56C7CD76C8}">
      <dgm:prSet/>
      <dgm:spPr/>
      <dgm:t>
        <a:bodyPr/>
        <a:lstStyle/>
        <a:p>
          <a:endParaRPr lang="en-US" sz="2100"/>
        </a:p>
      </dgm:t>
    </dgm:pt>
    <dgm:pt modelId="{E69C5AFC-EE1E-40D2-943D-3D2B3CDE7FC5}" type="sibTrans" cxnId="{321D9067-1F6B-478A-9EB4-7F56C7CD76C8}">
      <dgm:prSet/>
      <dgm:spPr/>
      <dgm:t>
        <a:bodyPr/>
        <a:lstStyle/>
        <a:p>
          <a:endParaRPr lang="en-US" sz="2100"/>
        </a:p>
      </dgm:t>
    </dgm:pt>
    <dgm:pt modelId="{0A757F66-FC53-4FAB-BCA4-B40CA6712F19}">
      <dgm:prSet phldrT="[Text]" custT="1"/>
      <dgm:spPr/>
      <dgm:t>
        <a:bodyPr/>
        <a:lstStyle/>
        <a:p>
          <a:pPr algn="l"/>
          <a:r>
            <a:rPr lang="en-US" sz="2100" b="1" dirty="0">
              <a:latin typeface="Baskerville Old Face" panose="02020602080505020303" pitchFamily="18" charset="0"/>
            </a:rPr>
            <a:t>C. Removing difficulties faced by taxpayers</a:t>
          </a:r>
        </a:p>
      </dgm:t>
    </dgm:pt>
    <dgm:pt modelId="{ADDAAAE7-0D30-42B7-ACD4-F9B6042B8C14}" type="parTrans" cxnId="{E0DE7B75-E96E-4BC8-AD5A-F0222A281EC5}">
      <dgm:prSet/>
      <dgm:spPr/>
      <dgm:t>
        <a:bodyPr/>
        <a:lstStyle/>
        <a:p>
          <a:endParaRPr lang="en-US" sz="2100"/>
        </a:p>
      </dgm:t>
    </dgm:pt>
    <dgm:pt modelId="{ACB61D9F-FA51-4D34-B9A8-F7BEB9F2F712}" type="sibTrans" cxnId="{E0DE7B75-E96E-4BC8-AD5A-F0222A281EC5}">
      <dgm:prSet/>
      <dgm:spPr/>
      <dgm:t>
        <a:bodyPr/>
        <a:lstStyle/>
        <a:p>
          <a:endParaRPr lang="en-US" sz="2100"/>
        </a:p>
      </dgm:t>
    </dgm:pt>
    <dgm:pt modelId="{50E5B5A4-1B3A-47F0-8199-DF82D0AA0686}">
      <dgm:prSet phldrT="[Text]" custT="1"/>
      <dgm:spPr/>
      <dgm:t>
        <a:bodyPr/>
        <a:lstStyle/>
        <a:p>
          <a:pPr algn="l"/>
          <a:r>
            <a:rPr lang="en-US" sz="2100" b="1" dirty="0">
              <a:latin typeface="Baskerville Old Face" panose="02020602080505020303" pitchFamily="18" charset="0"/>
            </a:rPr>
            <a:t>D. Measures to provide tax certainty</a:t>
          </a:r>
        </a:p>
      </dgm:t>
    </dgm:pt>
    <dgm:pt modelId="{F2AE4777-CB4F-4425-86B3-3C877B68A964}" type="parTrans" cxnId="{FCF605DF-6219-4506-ADB3-83770B868992}">
      <dgm:prSet/>
      <dgm:spPr/>
      <dgm:t>
        <a:bodyPr/>
        <a:lstStyle/>
        <a:p>
          <a:endParaRPr lang="en-US" sz="2100"/>
        </a:p>
      </dgm:t>
    </dgm:pt>
    <dgm:pt modelId="{F54F9A85-268F-4144-9B3F-A52275B357B1}" type="sibTrans" cxnId="{FCF605DF-6219-4506-ADB3-83770B868992}">
      <dgm:prSet/>
      <dgm:spPr/>
      <dgm:t>
        <a:bodyPr/>
        <a:lstStyle/>
        <a:p>
          <a:endParaRPr lang="en-US" sz="2100"/>
        </a:p>
      </dgm:t>
    </dgm:pt>
    <dgm:pt modelId="{4B25F0C5-3831-43EC-BC44-BD946CFD469A}">
      <dgm:prSet phldrT="[Text]" custT="1"/>
      <dgm:spPr/>
      <dgm:t>
        <a:bodyPr/>
        <a:lstStyle/>
        <a:p>
          <a:pPr algn="l"/>
          <a:r>
            <a:rPr lang="en-US" sz="2100" b="1" dirty="0">
              <a:latin typeface="Baskerville Old Face" panose="02020602080505020303" pitchFamily="18" charset="0"/>
            </a:rPr>
            <a:t>E. Widening and deepening of tax base</a:t>
          </a:r>
        </a:p>
      </dgm:t>
    </dgm:pt>
    <dgm:pt modelId="{9EFB5AD9-92C3-40BB-B149-D490E29368CA}" type="parTrans" cxnId="{06388BDC-E1D5-4A82-BDDC-A1CBF50D8E8A}">
      <dgm:prSet/>
      <dgm:spPr/>
      <dgm:t>
        <a:bodyPr/>
        <a:lstStyle/>
        <a:p>
          <a:endParaRPr lang="en-US" sz="2100"/>
        </a:p>
      </dgm:t>
    </dgm:pt>
    <dgm:pt modelId="{5E1AA772-692C-42F1-BF8B-714CDEC88830}" type="sibTrans" cxnId="{06388BDC-E1D5-4A82-BDDC-A1CBF50D8E8A}">
      <dgm:prSet/>
      <dgm:spPr/>
      <dgm:t>
        <a:bodyPr/>
        <a:lstStyle/>
        <a:p>
          <a:endParaRPr lang="en-US" sz="2100"/>
        </a:p>
      </dgm:t>
    </dgm:pt>
    <dgm:pt modelId="{C6F00562-881D-40B7-AC0C-F312DCE3C7C4}">
      <dgm:prSet phldrT="[Text]" custT="1"/>
      <dgm:spPr/>
      <dgm:t>
        <a:bodyPr/>
        <a:lstStyle/>
        <a:p>
          <a:pPr algn="l"/>
          <a:r>
            <a:rPr lang="en-US" sz="2100" b="1" dirty="0">
              <a:latin typeface="Baskerville Old Face" panose="02020602080505020303" pitchFamily="18" charset="0"/>
            </a:rPr>
            <a:t>F. </a:t>
          </a:r>
          <a:r>
            <a:rPr lang="en-GB" sz="2100" b="1" dirty="0">
              <a:latin typeface="Baskerville Old Face" panose="02020602080505020303" pitchFamily="18" charset="0"/>
            </a:rPr>
            <a:t>Revenue mobilisation measures</a:t>
          </a:r>
          <a:endParaRPr lang="en-US" sz="2100" b="1" dirty="0">
            <a:latin typeface="Baskerville Old Face" panose="02020602080505020303" pitchFamily="18" charset="0"/>
          </a:endParaRPr>
        </a:p>
      </dgm:t>
    </dgm:pt>
    <dgm:pt modelId="{2BFC65F3-BAE3-4E48-8292-1151516BC497}" type="parTrans" cxnId="{69E71ADF-52A8-49B4-A099-89CF874C961A}">
      <dgm:prSet/>
      <dgm:spPr/>
      <dgm:t>
        <a:bodyPr/>
        <a:lstStyle/>
        <a:p>
          <a:endParaRPr lang="en-US" sz="2100"/>
        </a:p>
      </dgm:t>
    </dgm:pt>
    <dgm:pt modelId="{6D709BDA-9F87-469C-A8CD-810574CC3ADF}" type="sibTrans" cxnId="{69E71ADF-52A8-49B4-A099-89CF874C961A}">
      <dgm:prSet/>
      <dgm:spPr/>
      <dgm:t>
        <a:bodyPr/>
        <a:lstStyle/>
        <a:p>
          <a:endParaRPr lang="en-US" sz="2100"/>
        </a:p>
      </dgm:t>
    </dgm:pt>
    <dgm:pt modelId="{6D6C9045-A0EE-4122-AB56-6AC62E597BE9}">
      <dgm:prSet phldrT="[Text]" custT="1"/>
      <dgm:spPr/>
      <dgm:t>
        <a:bodyPr/>
        <a:lstStyle/>
        <a:p>
          <a:pPr algn="l"/>
          <a:r>
            <a:rPr lang="en-US" sz="2100" b="1" dirty="0">
              <a:latin typeface="Baskerville Old Face" panose="02020602080505020303" pitchFamily="18" charset="0"/>
            </a:rPr>
            <a:t>G. Improving effectiveness of tax administration</a:t>
          </a:r>
        </a:p>
      </dgm:t>
    </dgm:pt>
    <dgm:pt modelId="{2A70ED91-9071-4229-9DC0-93623BF3448E}" type="parTrans" cxnId="{2B2737BF-CBAC-4A28-851E-A01B1111FE1A}">
      <dgm:prSet/>
      <dgm:spPr/>
      <dgm:t>
        <a:bodyPr/>
        <a:lstStyle/>
        <a:p>
          <a:endParaRPr lang="en-US" sz="2100"/>
        </a:p>
      </dgm:t>
    </dgm:pt>
    <dgm:pt modelId="{D1B91250-DEB2-4F0C-9E06-8EFBFBCACD3F}" type="sibTrans" cxnId="{2B2737BF-CBAC-4A28-851E-A01B1111FE1A}">
      <dgm:prSet/>
      <dgm:spPr/>
      <dgm:t>
        <a:bodyPr/>
        <a:lstStyle/>
        <a:p>
          <a:endParaRPr lang="en-US" sz="2100"/>
        </a:p>
      </dgm:t>
    </dgm:pt>
    <dgm:pt modelId="{5A2C0C2F-EA44-4604-AA92-E18735EC08C0}">
      <dgm:prSet phldrT="[Text]" custT="1"/>
      <dgm:spPr/>
      <dgm:t>
        <a:bodyPr/>
        <a:lstStyle/>
        <a:p>
          <a:pPr algn="l"/>
          <a:r>
            <a:rPr lang="en-US" sz="2100" b="1" dirty="0">
              <a:latin typeface="Baskerville Old Face" panose="02020602080505020303" pitchFamily="18" charset="0"/>
            </a:rPr>
            <a:t>A. Rates of Income-tax</a:t>
          </a:r>
        </a:p>
      </dgm:t>
    </dgm:pt>
    <dgm:pt modelId="{5567C0FB-721D-4B66-9744-61E488B6E5B7}" type="sibTrans" cxnId="{1F90CC47-DF2E-4C95-9751-4395EAA8D6EA}">
      <dgm:prSet/>
      <dgm:spPr/>
      <dgm:t>
        <a:bodyPr/>
        <a:lstStyle/>
        <a:p>
          <a:endParaRPr lang="en-US" sz="2100"/>
        </a:p>
      </dgm:t>
    </dgm:pt>
    <dgm:pt modelId="{68C8F0B5-0E9A-4BBF-AA82-28531CD24E80}" type="parTrans" cxnId="{1F90CC47-DF2E-4C95-9751-4395EAA8D6EA}">
      <dgm:prSet/>
      <dgm:spPr/>
      <dgm:t>
        <a:bodyPr/>
        <a:lstStyle/>
        <a:p>
          <a:endParaRPr lang="en-US" sz="2100"/>
        </a:p>
      </dgm:t>
    </dgm:pt>
    <dgm:pt modelId="{33C26823-B493-4670-A229-51CB870B757D}">
      <dgm:prSet phldrT="[Text]" custT="1"/>
      <dgm:spPr/>
      <dgm:t>
        <a:bodyPr/>
        <a:lstStyle/>
        <a:p>
          <a:r>
            <a:rPr lang="en-US" sz="2100" b="1" dirty="0">
              <a:latin typeface="Baskerville Old Face" panose="02020602080505020303" pitchFamily="18" charset="0"/>
            </a:rPr>
            <a:t>I. Rationalisation of provisions of the Act</a:t>
          </a:r>
        </a:p>
      </dgm:t>
    </dgm:pt>
    <dgm:pt modelId="{4927219B-4D1C-4856-842D-3F27D4F7C8BC}" type="parTrans" cxnId="{FCD0A9D3-2579-4024-93B8-246D55E33F69}">
      <dgm:prSet/>
      <dgm:spPr/>
      <dgm:t>
        <a:bodyPr/>
        <a:lstStyle/>
        <a:p>
          <a:endParaRPr lang="en-GB"/>
        </a:p>
      </dgm:t>
    </dgm:pt>
    <dgm:pt modelId="{BEE7371E-9E32-4AF7-BC91-1BC667B729A0}" type="sibTrans" cxnId="{FCD0A9D3-2579-4024-93B8-246D55E33F69}">
      <dgm:prSet/>
      <dgm:spPr/>
      <dgm:t>
        <a:bodyPr/>
        <a:lstStyle/>
        <a:p>
          <a:endParaRPr lang="en-GB"/>
        </a:p>
      </dgm:t>
    </dgm:pt>
    <dgm:pt modelId="{6D9D2691-D6A9-40EA-A0AD-0F8C4C36D30F}">
      <dgm:prSet phldrT="[Text]" custT="1"/>
      <dgm:spPr/>
      <dgm:t>
        <a:bodyPr/>
        <a:lstStyle/>
        <a:p>
          <a:pPr algn="l"/>
          <a:r>
            <a:rPr lang="en-US" sz="2100" b="1" dirty="0">
              <a:latin typeface="Baskerville Old Face" panose="02020602080505020303" pitchFamily="18" charset="0"/>
            </a:rPr>
            <a:t>H. </a:t>
          </a:r>
          <a:r>
            <a:rPr lang="en-GB" sz="2100" b="1" dirty="0">
              <a:latin typeface="Baskerville Old Face" panose="02020602080505020303" pitchFamily="18" charset="0"/>
            </a:rPr>
            <a:t>Preventing tax abuse</a:t>
          </a:r>
          <a:endParaRPr lang="en-US" sz="2100" b="1" dirty="0">
            <a:latin typeface="Baskerville Old Face" panose="02020602080505020303" pitchFamily="18" charset="0"/>
          </a:endParaRPr>
        </a:p>
      </dgm:t>
    </dgm:pt>
    <dgm:pt modelId="{26FA4CCD-C49D-41A6-896E-75D667CBF4C0}" type="sibTrans" cxnId="{EA25FC7F-6458-4173-BEB3-DF1A41E72D1E}">
      <dgm:prSet/>
      <dgm:spPr/>
      <dgm:t>
        <a:bodyPr/>
        <a:lstStyle/>
        <a:p>
          <a:endParaRPr lang="en-US" sz="2100"/>
        </a:p>
      </dgm:t>
    </dgm:pt>
    <dgm:pt modelId="{D57FE5B5-2675-45D6-9C19-08B85C05C073}" type="parTrans" cxnId="{EA25FC7F-6458-4173-BEB3-DF1A41E72D1E}">
      <dgm:prSet/>
      <dgm:spPr/>
      <dgm:t>
        <a:bodyPr/>
        <a:lstStyle/>
        <a:p>
          <a:endParaRPr lang="en-US" sz="2100"/>
        </a:p>
      </dgm:t>
    </dgm:pt>
    <dgm:pt modelId="{1BB8EF88-B882-4199-A48D-F59FE2697E94}" type="pres">
      <dgm:prSet presAssocID="{B4D3FBD1-A5B3-45B0-9D1B-E0E6385291F7}" presName="linear" presStyleCnt="0">
        <dgm:presLayoutVars>
          <dgm:animLvl val="lvl"/>
          <dgm:resizeHandles val="exact"/>
        </dgm:presLayoutVars>
      </dgm:prSet>
      <dgm:spPr/>
    </dgm:pt>
    <dgm:pt modelId="{DE85224F-0DBA-4AFB-BC73-2AEA92004612}" type="pres">
      <dgm:prSet presAssocID="{5A2C0C2F-EA44-4604-AA92-E18735EC08C0}" presName="parentText" presStyleLbl="node1" presStyleIdx="0" presStyleCnt="9">
        <dgm:presLayoutVars>
          <dgm:chMax val="0"/>
          <dgm:bulletEnabled val="1"/>
        </dgm:presLayoutVars>
      </dgm:prSet>
      <dgm:spPr/>
    </dgm:pt>
    <dgm:pt modelId="{EC9A4A8E-8FB8-473D-A903-7572D178DDDF}" type="pres">
      <dgm:prSet presAssocID="{5567C0FB-721D-4B66-9744-61E488B6E5B7}" presName="spacer" presStyleCnt="0"/>
      <dgm:spPr/>
    </dgm:pt>
    <dgm:pt modelId="{B00664C1-A9D1-4D8B-8B60-2AFA46873CB5}" type="pres">
      <dgm:prSet presAssocID="{3B3ADA66-9053-4FB5-A01A-C05EE1D6481E}" presName="parentText" presStyleLbl="node1" presStyleIdx="1" presStyleCnt="9">
        <dgm:presLayoutVars>
          <dgm:chMax val="0"/>
          <dgm:bulletEnabled val="1"/>
        </dgm:presLayoutVars>
      </dgm:prSet>
      <dgm:spPr/>
    </dgm:pt>
    <dgm:pt modelId="{67C2725E-4D62-44C5-859E-E036197BFABD}" type="pres">
      <dgm:prSet presAssocID="{E69C5AFC-EE1E-40D2-943D-3D2B3CDE7FC5}" presName="spacer" presStyleCnt="0"/>
      <dgm:spPr/>
    </dgm:pt>
    <dgm:pt modelId="{AEE3B62E-36B5-4E3D-A632-D825E54BB17E}" type="pres">
      <dgm:prSet presAssocID="{0A757F66-FC53-4FAB-BCA4-B40CA6712F19}" presName="parentText" presStyleLbl="node1" presStyleIdx="2" presStyleCnt="9">
        <dgm:presLayoutVars>
          <dgm:chMax val="0"/>
          <dgm:bulletEnabled val="1"/>
        </dgm:presLayoutVars>
      </dgm:prSet>
      <dgm:spPr/>
    </dgm:pt>
    <dgm:pt modelId="{6B5B6CF7-D45B-4F44-B01F-44D1D355A181}" type="pres">
      <dgm:prSet presAssocID="{ACB61D9F-FA51-4D34-B9A8-F7BEB9F2F712}" presName="spacer" presStyleCnt="0"/>
      <dgm:spPr/>
    </dgm:pt>
    <dgm:pt modelId="{B12A81A2-208C-40F0-80A9-5267C70BA7F3}" type="pres">
      <dgm:prSet presAssocID="{50E5B5A4-1B3A-47F0-8199-DF82D0AA0686}" presName="parentText" presStyleLbl="node1" presStyleIdx="3" presStyleCnt="9">
        <dgm:presLayoutVars>
          <dgm:chMax val="0"/>
          <dgm:bulletEnabled val="1"/>
        </dgm:presLayoutVars>
      </dgm:prSet>
      <dgm:spPr/>
    </dgm:pt>
    <dgm:pt modelId="{F806E576-913E-4152-B2D4-360FFA8596F6}" type="pres">
      <dgm:prSet presAssocID="{F54F9A85-268F-4144-9B3F-A52275B357B1}" presName="spacer" presStyleCnt="0"/>
      <dgm:spPr/>
    </dgm:pt>
    <dgm:pt modelId="{89F95FDC-9D6F-4C87-B4F6-6231AFB21E41}" type="pres">
      <dgm:prSet presAssocID="{4B25F0C5-3831-43EC-BC44-BD946CFD469A}" presName="parentText" presStyleLbl="node1" presStyleIdx="4" presStyleCnt="9">
        <dgm:presLayoutVars>
          <dgm:chMax val="0"/>
          <dgm:bulletEnabled val="1"/>
        </dgm:presLayoutVars>
      </dgm:prSet>
      <dgm:spPr/>
    </dgm:pt>
    <dgm:pt modelId="{BE914318-D463-400F-82B8-B7FBCC334270}" type="pres">
      <dgm:prSet presAssocID="{5E1AA772-692C-42F1-BF8B-714CDEC88830}" presName="spacer" presStyleCnt="0"/>
      <dgm:spPr/>
    </dgm:pt>
    <dgm:pt modelId="{81AB20E0-80F3-4400-8791-83220F80CA8C}" type="pres">
      <dgm:prSet presAssocID="{C6F00562-881D-40B7-AC0C-F312DCE3C7C4}" presName="parentText" presStyleLbl="node1" presStyleIdx="5" presStyleCnt="9">
        <dgm:presLayoutVars>
          <dgm:chMax val="0"/>
          <dgm:bulletEnabled val="1"/>
        </dgm:presLayoutVars>
      </dgm:prSet>
      <dgm:spPr/>
    </dgm:pt>
    <dgm:pt modelId="{C84F4970-123C-4883-9394-AFA3DAEE5B62}" type="pres">
      <dgm:prSet presAssocID="{6D709BDA-9F87-469C-A8CD-810574CC3ADF}" presName="spacer" presStyleCnt="0"/>
      <dgm:spPr/>
    </dgm:pt>
    <dgm:pt modelId="{944D35A8-7DB8-4BE9-82B6-B75184A2D313}" type="pres">
      <dgm:prSet presAssocID="{6D6C9045-A0EE-4122-AB56-6AC62E597BE9}" presName="parentText" presStyleLbl="node1" presStyleIdx="6" presStyleCnt="9">
        <dgm:presLayoutVars>
          <dgm:chMax val="0"/>
          <dgm:bulletEnabled val="1"/>
        </dgm:presLayoutVars>
      </dgm:prSet>
      <dgm:spPr/>
    </dgm:pt>
    <dgm:pt modelId="{68FB12EC-B644-4F19-8AF7-F5173C199246}" type="pres">
      <dgm:prSet presAssocID="{D1B91250-DEB2-4F0C-9E06-8EFBFBCACD3F}" presName="spacer" presStyleCnt="0"/>
      <dgm:spPr/>
    </dgm:pt>
    <dgm:pt modelId="{DE16D13B-9B54-423A-AD78-6DB347D9415E}" type="pres">
      <dgm:prSet presAssocID="{6D9D2691-D6A9-40EA-A0AD-0F8C4C36D30F}" presName="parentText" presStyleLbl="node1" presStyleIdx="7" presStyleCnt="9">
        <dgm:presLayoutVars>
          <dgm:chMax val="0"/>
          <dgm:bulletEnabled val="1"/>
        </dgm:presLayoutVars>
      </dgm:prSet>
      <dgm:spPr/>
    </dgm:pt>
    <dgm:pt modelId="{4E19DCDE-9ED9-4789-8899-481ECAA6F5A6}" type="pres">
      <dgm:prSet presAssocID="{26FA4CCD-C49D-41A6-896E-75D667CBF4C0}" presName="spacer" presStyleCnt="0"/>
      <dgm:spPr/>
    </dgm:pt>
    <dgm:pt modelId="{08D398FF-AA06-401E-A196-1AD247B1F800}" type="pres">
      <dgm:prSet presAssocID="{33C26823-B493-4670-A229-51CB870B757D}" presName="parentText" presStyleLbl="node1" presStyleIdx="8" presStyleCnt="9">
        <dgm:presLayoutVars>
          <dgm:chMax val="0"/>
          <dgm:bulletEnabled val="1"/>
        </dgm:presLayoutVars>
      </dgm:prSet>
      <dgm:spPr/>
    </dgm:pt>
  </dgm:ptLst>
  <dgm:cxnLst>
    <dgm:cxn modelId="{66E72D0C-110F-4721-A256-AB426FB496FC}" type="presOf" srcId="{6D6C9045-A0EE-4122-AB56-6AC62E597BE9}" destId="{944D35A8-7DB8-4BE9-82B6-B75184A2D313}" srcOrd="0" destOrd="0" presId="urn:microsoft.com/office/officeart/2005/8/layout/vList2"/>
    <dgm:cxn modelId="{F4D46F0E-A77F-42F7-AA7A-D364F755A0D9}" type="presOf" srcId="{B4D3FBD1-A5B3-45B0-9D1B-E0E6385291F7}" destId="{1BB8EF88-B882-4199-A48D-F59FE2697E94}" srcOrd="0" destOrd="0" presId="urn:microsoft.com/office/officeart/2005/8/layout/vList2"/>
    <dgm:cxn modelId="{0DA33C5B-955B-49FF-941B-9F56859D71FD}" type="presOf" srcId="{6D9D2691-D6A9-40EA-A0AD-0F8C4C36D30F}" destId="{DE16D13B-9B54-423A-AD78-6DB347D9415E}" srcOrd="0" destOrd="0" presId="urn:microsoft.com/office/officeart/2005/8/layout/vList2"/>
    <dgm:cxn modelId="{321D9067-1F6B-478A-9EB4-7F56C7CD76C8}" srcId="{B4D3FBD1-A5B3-45B0-9D1B-E0E6385291F7}" destId="{3B3ADA66-9053-4FB5-A01A-C05EE1D6481E}" srcOrd="1" destOrd="0" parTransId="{758CDB3C-7980-4C80-B14B-C4FCADD2B885}" sibTransId="{E69C5AFC-EE1E-40D2-943D-3D2B3CDE7FC5}"/>
    <dgm:cxn modelId="{1F90CC47-DF2E-4C95-9751-4395EAA8D6EA}" srcId="{B4D3FBD1-A5B3-45B0-9D1B-E0E6385291F7}" destId="{5A2C0C2F-EA44-4604-AA92-E18735EC08C0}" srcOrd="0" destOrd="0" parTransId="{68C8F0B5-0E9A-4BBF-AA82-28531CD24E80}" sibTransId="{5567C0FB-721D-4B66-9744-61E488B6E5B7}"/>
    <dgm:cxn modelId="{E0DE7B75-E96E-4BC8-AD5A-F0222A281EC5}" srcId="{B4D3FBD1-A5B3-45B0-9D1B-E0E6385291F7}" destId="{0A757F66-FC53-4FAB-BCA4-B40CA6712F19}" srcOrd="2" destOrd="0" parTransId="{ADDAAAE7-0D30-42B7-ACD4-F9B6042B8C14}" sibTransId="{ACB61D9F-FA51-4D34-B9A8-F7BEB9F2F712}"/>
    <dgm:cxn modelId="{93DBA17C-F4F2-4FED-8DA6-A5E4AC56C42B}" type="presOf" srcId="{33C26823-B493-4670-A229-51CB870B757D}" destId="{08D398FF-AA06-401E-A196-1AD247B1F800}" srcOrd="0" destOrd="0" presId="urn:microsoft.com/office/officeart/2005/8/layout/vList2"/>
    <dgm:cxn modelId="{EA25FC7F-6458-4173-BEB3-DF1A41E72D1E}" srcId="{B4D3FBD1-A5B3-45B0-9D1B-E0E6385291F7}" destId="{6D9D2691-D6A9-40EA-A0AD-0F8C4C36D30F}" srcOrd="7" destOrd="0" parTransId="{D57FE5B5-2675-45D6-9C19-08B85C05C073}" sibTransId="{26FA4CCD-C49D-41A6-896E-75D667CBF4C0}"/>
    <dgm:cxn modelId="{350D6898-AFB2-45FD-8E09-77029ACD91F9}" type="presOf" srcId="{4B25F0C5-3831-43EC-BC44-BD946CFD469A}" destId="{89F95FDC-9D6F-4C87-B4F6-6231AFB21E41}" srcOrd="0" destOrd="0" presId="urn:microsoft.com/office/officeart/2005/8/layout/vList2"/>
    <dgm:cxn modelId="{9D2DAE98-CA14-4AF4-BFBE-4AC2CECE3C26}" type="presOf" srcId="{5A2C0C2F-EA44-4604-AA92-E18735EC08C0}" destId="{DE85224F-0DBA-4AFB-BC73-2AEA92004612}" srcOrd="0" destOrd="0" presId="urn:microsoft.com/office/officeart/2005/8/layout/vList2"/>
    <dgm:cxn modelId="{341EBEA8-DD94-4ED7-BB70-A79CCA597A98}" type="presOf" srcId="{3B3ADA66-9053-4FB5-A01A-C05EE1D6481E}" destId="{B00664C1-A9D1-4D8B-8B60-2AFA46873CB5}" srcOrd="0" destOrd="0" presId="urn:microsoft.com/office/officeart/2005/8/layout/vList2"/>
    <dgm:cxn modelId="{2B2737BF-CBAC-4A28-851E-A01B1111FE1A}" srcId="{B4D3FBD1-A5B3-45B0-9D1B-E0E6385291F7}" destId="{6D6C9045-A0EE-4122-AB56-6AC62E597BE9}" srcOrd="6" destOrd="0" parTransId="{2A70ED91-9071-4229-9DC0-93623BF3448E}" sibTransId="{D1B91250-DEB2-4F0C-9E06-8EFBFBCACD3F}"/>
    <dgm:cxn modelId="{4E1470BF-AFAE-49B3-9664-6DB5BF5DDA1B}" type="presOf" srcId="{50E5B5A4-1B3A-47F0-8199-DF82D0AA0686}" destId="{B12A81A2-208C-40F0-80A9-5267C70BA7F3}" srcOrd="0" destOrd="0" presId="urn:microsoft.com/office/officeart/2005/8/layout/vList2"/>
    <dgm:cxn modelId="{D8B99AC6-1D91-4C14-BFCF-9C267CA89AC0}" type="presOf" srcId="{0A757F66-FC53-4FAB-BCA4-B40CA6712F19}" destId="{AEE3B62E-36B5-4E3D-A632-D825E54BB17E}" srcOrd="0" destOrd="0" presId="urn:microsoft.com/office/officeart/2005/8/layout/vList2"/>
    <dgm:cxn modelId="{CF0603D3-2B5F-40F8-AB02-B4C07109CA93}" type="presOf" srcId="{C6F00562-881D-40B7-AC0C-F312DCE3C7C4}" destId="{81AB20E0-80F3-4400-8791-83220F80CA8C}" srcOrd="0" destOrd="0" presId="urn:microsoft.com/office/officeart/2005/8/layout/vList2"/>
    <dgm:cxn modelId="{FCD0A9D3-2579-4024-93B8-246D55E33F69}" srcId="{B4D3FBD1-A5B3-45B0-9D1B-E0E6385291F7}" destId="{33C26823-B493-4670-A229-51CB870B757D}" srcOrd="8" destOrd="0" parTransId="{4927219B-4D1C-4856-842D-3F27D4F7C8BC}" sibTransId="{BEE7371E-9E32-4AF7-BC91-1BC667B729A0}"/>
    <dgm:cxn modelId="{06388BDC-E1D5-4A82-BDDC-A1CBF50D8E8A}" srcId="{B4D3FBD1-A5B3-45B0-9D1B-E0E6385291F7}" destId="{4B25F0C5-3831-43EC-BC44-BD946CFD469A}" srcOrd="4" destOrd="0" parTransId="{9EFB5AD9-92C3-40BB-B149-D490E29368CA}" sibTransId="{5E1AA772-692C-42F1-BF8B-714CDEC88830}"/>
    <dgm:cxn modelId="{FCF605DF-6219-4506-ADB3-83770B868992}" srcId="{B4D3FBD1-A5B3-45B0-9D1B-E0E6385291F7}" destId="{50E5B5A4-1B3A-47F0-8199-DF82D0AA0686}" srcOrd="3" destOrd="0" parTransId="{F2AE4777-CB4F-4425-86B3-3C877B68A964}" sibTransId="{F54F9A85-268F-4144-9B3F-A52275B357B1}"/>
    <dgm:cxn modelId="{69E71ADF-52A8-49B4-A099-89CF874C961A}" srcId="{B4D3FBD1-A5B3-45B0-9D1B-E0E6385291F7}" destId="{C6F00562-881D-40B7-AC0C-F312DCE3C7C4}" srcOrd="5" destOrd="0" parTransId="{2BFC65F3-BAE3-4E48-8292-1151516BC497}" sibTransId="{6D709BDA-9F87-469C-A8CD-810574CC3ADF}"/>
    <dgm:cxn modelId="{87F9B36E-5AE0-470F-8391-C0750B09EA2A}" type="presParOf" srcId="{1BB8EF88-B882-4199-A48D-F59FE2697E94}" destId="{DE85224F-0DBA-4AFB-BC73-2AEA92004612}" srcOrd="0" destOrd="0" presId="urn:microsoft.com/office/officeart/2005/8/layout/vList2"/>
    <dgm:cxn modelId="{51C64382-31DD-4E11-9716-F0772A17DED5}" type="presParOf" srcId="{1BB8EF88-B882-4199-A48D-F59FE2697E94}" destId="{EC9A4A8E-8FB8-473D-A903-7572D178DDDF}" srcOrd="1" destOrd="0" presId="urn:microsoft.com/office/officeart/2005/8/layout/vList2"/>
    <dgm:cxn modelId="{743B7A87-ACC1-4ED7-97B0-29B7B64051CB}" type="presParOf" srcId="{1BB8EF88-B882-4199-A48D-F59FE2697E94}" destId="{B00664C1-A9D1-4D8B-8B60-2AFA46873CB5}" srcOrd="2" destOrd="0" presId="urn:microsoft.com/office/officeart/2005/8/layout/vList2"/>
    <dgm:cxn modelId="{2BCDC6DC-5B79-4C37-9448-D6475D558743}" type="presParOf" srcId="{1BB8EF88-B882-4199-A48D-F59FE2697E94}" destId="{67C2725E-4D62-44C5-859E-E036197BFABD}" srcOrd="3" destOrd="0" presId="urn:microsoft.com/office/officeart/2005/8/layout/vList2"/>
    <dgm:cxn modelId="{F8F3B6C5-890C-4C4F-869D-350EB614FFEB}" type="presParOf" srcId="{1BB8EF88-B882-4199-A48D-F59FE2697E94}" destId="{AEE3B62E-36B5-4E3D-A632-D825E54BB17E}" srcOrd="4" destOrd="0" presId="urn:microsoft.com/office/officeart/2005/8/layout/vList2"/>
    <dgm:cxn modelId="{31C44866-13D9-459C-9029-C2A2E80847B2}" type="presParOf" srcId="{1BB8EF88-B882-4199-A48D-F59FE2697E94}" destId="{6B5B6CF7-D45B-4F44-B01F-44D1D355A181}" srcOrd="5" destOrd="0" presId="urn:microsoft.com/office/officeart/2005/8/layout/vList2"/>
    <dgm:cxn modelId="{0E00B710-6A2E-4B3F-B67C-48BE017DD7AE}" type="presParOf" srcId="{1BB8EF88-B882-4199-A48D-F59FE2697E94}" destId="{B12A81A2-208C-40F0-80A9-5267C70BA7F3}" srcOrd="6" destOrd="0" presId="urn:microsoft.com/office/officeart/2005/8/layout/vList2"/>
    <dgm:cxn modelId="{A351FCEF-0333-469D-ACD7-DC4EA4362BF1}" type="presParOf" srcId="{1BB8EF88-B882-4199-A48D-F59FE2697E94}" destId="{F806E576-913E-4152-B2D4-360FFA8596F6}" srcOrd="7" destOrd="0" presId="urn:microsoft.com/office/officeart/2005/8/layout/vList2"/>
    <dgm:cxn modelId="{19AAFA2F-EB87-49CD-9605-752E3A9FB53B}" type="presParOf" srcId="{1BB8EF88-B882-4199-A48D-F59FE2697E94}" destId="{89F95FDC-9D6F-4C87-B4F6-6231AFB21E41}" srcOrd="8" destOrd="0" presId="urn:microsoft.com/office/officeart/2005/8/layout/vList2"/>
    <dgm:cxn modelId="{72BC93BD-5B6A-4F7E-8E34-BA0D28687C12}" type="presParOf" srcId="{1BB8EF88-B882-4199-A48D-F59FE2697E94}" destId="{BE914318-D463-400F-82B8-B7FBCC334270}" srcOrd="9" destOrd="0" presId="urn:microsoft.com/office/officeart/2005/8/layout/vList2"/>
    <dgm:cxn modelId="{EE70D1B5-949A-47EA-931D-9AF45A116D20}" type="presParOf" srcId="{1BB8EF88-B882-4199-A48D-F59FE2697E94}" destId="{81AB20E0-80F3-4400-8791-83220F80CA8C}" srcOrd="10" destOrd="0" presId="urn:microsoft.com/office/officeart/2005/8/layout/vList2"/>
    <dgm:cxn modelId="{7A21C9D4-DE42-4BC7-8FB8-065E3802FC22}" type="presParOf" srcId="{1BB8EF88-B882-4199-A48D-F59FE2697E94}" destId="{C84F4970-123C-4883-9394-AFA3DAEE5B62}" srcOrd="11" destOrd="0" presId="urn:microsoft.com/office/officeart/2005/8/layout/vList2"/>
    <dgm:cxn modelId="{5C0983F6-83CA-4050-B74D-D8D954CB4F29}" type="presParOf" srcId="{1BB8EF88-B882-4199-A48D-F59FE2697E94}" destId="{944D35A8-7DB8-4BE9-82B6-B75184A2D313}" srcOrd="12" destOrd="0" presId="urn:microsoft.com/office/officeart/2005/8/layout/vList2"/>
    <dgm:cxn modelId="{7AC68FE5-FDC2-498A-A53E-66E8862EFA6F}" type="presParOf" srcId="{1BB8EF88-B882-4199-A48D-F59FE2697E94}" destId="{68FB12EC-B644-4F19-8AF7-F5173C199246}" srcOrd="13" destOrd="0" presId="urn:microsoft.com/office/officeart/2005/8/layout/vList2"/>
    <dgm:cxn modelId="{8D6A5ADE-843B-483F-8DCA-C063195315D7}" type="presParOf" srcId="{1BB8EF88-B882-4199-A48D-F59FE2697E94}" destId="{DE16D13B-9B54-423A-AD78-6DB347D9415E}" srcOrd="14" destOrd="0" presId="urn:microsoft.com/office/officeart/2005/8/layout/vList2"/>
    <dgm:cxn modelId="{03D0D626-CD15-41C9-9BCD-3FCBB8CA292A}" type="presParOf" srcId="{1BB8EF88-B882-4199-A48D-F59FE2697E94}" destId="{4E19DCDE-9ED9-4789-8899-481ECAA6F5A6}" srcOrd="15" destOrd="0" presId="urn:microsoft.com/office/officeart/2005/8/layout/vList2"/>
    <dgm:cxn modelId="{1BCF67DA-B5A9-4B59-AC98-90C1B5260E2A}" type="presParOf" srcId="{1BB8EF88-B882-4199-A48D-F59FE2697E94}" destId="{08D398FF-AA06-401E-A196-1AD247B1F800}" srcOrd="1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414E97-08A7-4ED8-A3D1-72835A9FA095}" type="doc">
      <dgm:prSet loTypeId="urn:microsoft.com/office/officeart/2005/8/layout/equation1" loCatId="process" qsTypeId="urn:microsoft.com/office/officeart/2005/8/quickstyle/simple2" qsCatId="simple" csTypeId="urn:microsoft.com/office/officeart/2005/8/colors/accent1_2" csCatId="accent1" phldr="1"/>
      <dgm:spPr/>
    </dgm:pt>
    <dgm:pt modelId="{B784BFF6-01C5-42FE-B85D-CF6D52E3CC61}">
      <dgm:prSet phldrT="[Text]" custT="1"/>
      <dgm:spPr/>
      <dgm:t>
        <a:bodyPr/>
        <a:lstStyle/>
        <a:p>
          <a:r>
            <a:rPr lang="en-US" sz="3200" dirty="0">
              <a:latin typeface="Century Gothic" panose="020B0502020202020204" pitchFamily="34" charset="0"/>
            </a:rPr>
            <a:t>New bank </a:t>
          </a:r>
        </a:p>
      </dgm:t>
    </dgm:pt>
    <dgm:pt modelId="{A76A5B98-9A3B-4636-ABA4-6DC46200BDE3}" type="parTrans" cxnId="{7F952225-A4B4-4443-A3FB-C38591719CDF}">
      <dgm:prSet/>
      <dgm:spPr/>
      <dgm:t>
        <a:bodyPr/>
        <a:lstStyle/>
        <a:p>
          <a:endParaRPr lang="en-US"/>
        </a:p>
      </dgm:t>
    </dgm:pt>
    <dgm:pt modelId="{E17BB926-74B6-4E8D-98DB-0251F102B22C}" type="sibTrans" cxnId="{7F952225-A4B4-4443-A3FB-C38591719CDF}">
      <dgm:prSet/>
      <dgm:spPr/>
      <dgm:t>
        <a:bodyPr/>
        <a:lstStyle/>
        <a:p>
          <a:endParaRPr lang="en-US"/>
        </a:p>
      </dgm:t>
    </dgm:pt>
    <dgm:pt modelId="{52C60D12-45E3-48EB-86F2-2926599458EA}">
      <dgm:prSet phldrT="[Text]" custT="1"/>
      <dgm:spPr/>
      <dgm:t>
        <a:bodyPr/>
        <a:lstStyle/>
        <a:p>
          <a:r>
            <a:rPr lang="en-US" sz="3200" dirty="0">
              <a:latin typeface="Century Gothic" panose="020B0502020202020204" pitchFamily="34" charset="0"/>
            </a:rPr>
            <a:t>New bank </a:t>
          </a:r>
        </a:p>
      </dgm:t>
    </dgm:pt>
    <dgm:pt modelId="{8334FD80-4A4D-4821-81D7-1BEC1AB0AD74}" type="parTrans" cxnId="{DEDA4034-C26D-49A8-A4F1-508A9C3B6286}">
      <dgm:prSet/>
      <dgm:spPr/>
      <dgm:t>
        <a:bodyPr/>
        <a:lstStyle/>
        <a:p>
          <a:endParaRPr lang="en-US"/>
        </a:p>
      </dgm:t>
    </dgm:pt>
    <dgm:pt modelId="{639585DC-376E-491A-BD51-81496D1736AA}" type="sibTrans" cxnId="{DEDA4034-C26D-49A8-A4F1-508A9C3B6286}">
      <dgm:prSet/>
      <dgm:spPr/>
      <dgm:t>
        <a:bodyPr/>
        <a:lstStyle/>
        <a:p>
          <a:endParaRPr lang="en-US"/>
        </a:p>
      </dgm:t>
    </dgm:pt>
    <dgm:pt modelId="{2BAD32E7-F1FA-4021-8FE3-EE3D98A69AD7}">
      <dgm:prSet phldrT="[Text]" custT="1"/>
      <dgm:spPr/>
      <dgm:t>
        <a:bodyPr/>
        <a:lstStyle/>
        <a:p>
          <a:r>
            <a:rPr lang="en-US" sz="2200" dirty="0">
              <a:latin typeface="Century Gothic" panose="020B0502020202020204" pitchFamily="34" charset="0"/>
            </a:rPr>
            <a:t>Amalgamated</a:t>
          </a:r>
          <a:r>
            <a:rPr lang="en-US" sz="2400" dirty="0">
              <a:latin typeface="Century Gothic" panose="020B0502020202020204" pitchFamily="34" charset="0"/>
            </a:rPr>
            <a:t> Bank</a:t>
          </a:r>
        </a:p>
      </dgm:t>
    </dgm:pt>
    <dgm:pt modelId="{26BB2ED7-87F3-46D2-B0B8-8259ECF33C4E}" type="parTrans" cxnId="{79A0B5F7-1D7D-46BF-9690-42C4465B3A7A}">
      <dgm:prSet/>
      <dgm:spPr/>
      <dgm:t>
        <a:bodyPr/>
        <a:lstStyle/>
        <a:p>
          <a:endParaRPr lang="en-US"/>
        </a:p>
      </dgm:t>
    </dgm:pt>
    <dgm:pt modelId="{E9853125-2575-4D59-892A-12A4A3F01C86}" type="sibTrans" cxnId="{79A0B5F7-1D7D-46BF-9690-42C4465B3A7A}">
      <dgm:prSet/>
      <dgm:spPr/>
      <dgm:t>
        <a:bodyPr/>
        <a:lstStyle/>
        <a:p>
          <a:endParaRPr lang="en-US"/>
        </a:p>
      </dgm:t>
    </dgm:pt>
    <dgm:pt modelId="{9A6CDB6B-05CF-4ABC-B3AF-4612869316B4}" type="pres">
      <dgm:prSet presAssocID="{90414E97-08A7-4ED8-A3D1-72835A9FA095}" presName="linearFlow" presStyleCnt="0">
        <dgm:presLayoutVars>
          <dgm:dir/>
          <dgm:resizeHandles val="exact"/>
        </dgm:presLayoutVars>
      </dgm:prSet>
      <dgm:spPr/>
    </dgm:pt>
    <dgm:pt modelId="{93CB0717-202D-4D0E-B2CD-43B0126BF4DA}" type="pres">
      <dgm:prSet presAssocID="{B784BFF6-01C5-42FE-B85D-CF6D52E3CC61}" presName="node" presStyleLbl="node1" presStyleIdx="0" presStyleCnt="3">
        <dgm:presLayoutVars>
          <dgm:bulletEnabled val="1"/>
        </dgm:presLayoutVars>
      </dgm:prSet>
      <dgm:spPr/>
    </dgm:pt>
    <dgm:pt modelId="{BCE18ED0-3775-4DF2-ADDC-D21BA58793C8}" type="pres">
      <dgm:prSet presAssocID="{E17BB926-74B6-4E8D-98DB-0251F102B22C}" presName="spacerL" presStyleCnt="0"/>
      <dgm:spPr/>
    </dgm:pt>
    <dgm:pt modelId="{B6A7943D-D1AD-49BE-B068-D40A452F8A41}" type="pres">
      <dgm:prSet presAssocID="{E17BB926-74B6-4E8D-98DB-0251F102B22C}" presName="sibTrans" presStyleLbl="sibTrans2D1" presStyleIdx="0" presStyleCnt="2" custScaleX="51819" custScaleY="62108"/>
      <dgm:spPr/>
    </dgm:pt>
    <dgm:pt modelId="{E377A433-24ED-478F-9B54-87F0508976BC}" type="pres">
      <dgm:prSet presAssocID="{E17BB926-74B6-4E8D-98DB-0251F102B22C}" presName="spacerR" presStyleCnt="0"/>
      <dgm:spPr/>
    </dgm:pt>
    <dgm:pt modelId="{8D20178E-16A1-4CAE-A84D-766DA182CE8F}" type="pres">
      <dgm:prSet presAssocID="{52C60D12-45E3-48EB-86F2-2926599458EA}" presName="node" presStyleLbl="node1" presStyleIdx="1" presStyleCnt="3">
        <dgm:presLayoutVars>
          <dgm:bulletEnabled val="1"/>
        </dgm:presLayoutVars>
      </dgm:prSet>
      <dgm:spPr/>
    </dgm:pt>
    <dgm:pt modelId="{7E85347C-31E0-4864-82ED-E9DA47843552}" type="pres">
      <dgm:prSet presAssocID="{639585DC-376E-491A-BD51-81496D1736AA}" presName="spacerL" presStyleCnt="0"/>
      <dgm:spPr/>
    </dgm:pt>
    <dgm:pt modelId="{646A5F71-8A76-4FB4-B4A9-6E0F1A92AB70}" type="pres">
      <dgm:prSet presAssocID="{639585DC-376E-491A-BD51-81496D1736AA}" presName="sibTrans" presStyleLbl="sibTrans2D1" presStyleIdx="1" presStyleCnt="2" custScaleX="65332" custScaleY="62108"/>
      <dgm:spPr/>
    </dgm:pt>
    <dgm:pt modelId="{78C2BF0F-C9E8-414D-93FE-E25BBEAEF683}" type="pres">
      <dgm:prSet presAssocID="{639585DC-376E-491A-BD51-81496D1736AA}" presName="spacerR" presStyleCnt="0"/>
      <dgm:spPr/>
    </dgm:pt>
    <dgm:pt modelId="{AFA4301D-74DD-4DBA-9374-F9CE4C9FDC23}" type="pres">
      <dgm:prSet presAssocID="{2BAD32E7-F1FA-4021-8FE3-EE3D98A69AD7}" presName="node" presStyleLbl="node1" presStyleIdx="2" presStyleCnt="3" custScaleX="175018" custLinFactNeighborX="5246" custLinFactNeighborY="-1312">
        <dgm:presLayoutVars>
          <dgm:bulletEnabled val="1"/>
        </dgm:presLayoutVars>
      </dgm:prSet>
      <dgm:spPr/>
    </dgm:pt>
  </dgm:ptLst>
  <dgm:cxnLst>
    <dgm:cxn modelId="{7F952225-A4B4-4443-A3FB-C38591719CDF}" srcId="{90414E97-08A7-4ED8-A3D1-72835A9FA095}" destId="{B784BFF6-01C5-42FE-B85D-CF6D52E3CC61}" srcOrd="0" destOrd="0" parTransId="{A76A5B98-9A3B-4636-ABA4-6DC46200BDE3}" sibTransId="{E17BB926-74B6-4E8D-98DB-0251F102B22C}"/>
    <dgm:cxn modelId="{DEDA4034-C26D-49A8-A4F1-508A9C3B6286}" srcId="{90414E97-08A7-4ED8-A3D1-72835A9FA095}" destId="{52C60D12-45E3-48EB-86F2-2926599458EA}" srcOrd="1" destOrd="0" parTransId="{8334FD80-4A4D-4821-81D7-1BEC1AB0AD74}" sibTransId="{639585DC-376E-491A-BD51-81496D1736AA}"/>
    <dgm:cxn modelId="{F04F9DA9-C18F-4E54-83AA-851D29326EA8}" type="presOf" srcId="{52C60D12-45E3-48EB-86F2-2926599458EA}" destId="{8D20178E-16A1-4CAE-A84D-766DA182CE8F}" srcOrd="0" destOrd="0" presId="urn:microsoft.com/office/officeart/2005/8/layout/equation1"/>
    <dgm:cxn modelId="{234D32AB-1092-45A6-839B-70CD35507E57}" type="presOf" srcId="{B784BFF6-01C5-42FE-B85D-CF6D52E3CC61}" destId="{93CB0717-202D-4D0E-B2CD-43B0126BF4DA}" srcOrd="0" destOrd="0" presId="urn:microsoft.com/office/officeart/2005/8/layout/equation1"/>
    <dgm:cxn modelId="{3F0EFEB4-39EE-403F-B9DD-871B2067C071}" type="presOf" srcId="{639585DC-376E-491A-BD51-81496D1736AA}" destId="{646A5F71-8A76-4FB4-B4A9-6E0F1A92AB70}" srcOrd="0" destOrd="0" presId="urn:microsoft.com/office/officeart/2005/8/layout/equation1"/>
    <dgm:cxn modelId="{69CB1FEC-2DFF-41C4-904E-CD5194EDBD5E}" type="presOf" srcId="{2BAD32E7-F1FA-4021-8FE3-EE3D98A69AD7}" destId="{AFA4301D-74DD-4DBA-9374-F9CE4C9FDC23}" srcOrd="0" destOrd="0" presId="urn:microsoft.com/office/officeart/2005/8/layout/equation1"/>
    <dgm:cxn modelId="{D902DEEC-B6D7-4454-907E-7AE7E0C7BB40}" type="presOf" srcId="{90414E97-08A7-4ED8-A3D1-72835A9FA095}" destId="{9A6CDB6B-05CF-4ABC-B3AF-4612869316B4}" srcOrd="0" destOrd="0" presId="urn:microsoft.com/office/officeart/2005/8/layout/equation1"/>
    <dgm:cxn modelId="{79A0B5F7-1D7D-46BF-9690-42C4465B3A7A}" srcId="{90414E97-08A7-4ED8-A3D1-72835A9FA095}" destId="{2BAD32E7-F1FA-4021-8FE3-EE3D98A69AD7}" srcOrd="2" destOrd="0" parTransId="{26BB2ED7-87F3-46D2-B0B8-8259ECF33C4E}" sibTransId="{E9853125-2575-4D59-892A-12A4A3F01C86}"/>
    <dgm:cxn modelId="{C6D57DFA-37CA-414A-8C7E-7CF62F6EDD2E}" type="presOf" srcId="{E17BB926-74B6-4E8D-98DB-0251F102B22C}" destId="{B6A7943D-D1AD-49BE-B068-D40A452F8A41}" srcOrd="0" destOrd="0" presId="urn:microsoft.com/office/officeart/2005/8/layout/equation1"/>
    <dgm:cxn modelId="{E0F05AAE-82FC-4D07-B967-9415718BF052}" type="presParOf" srcId="{9A6CDB6B-05CF-4ABC-B3AF-4612869316B4}" destId="{93CB0717-202D-4D0E-B2CD-43B0126BF4DA}" srcOrd="0" destOrd="0" presId="urn:microsoft.com/office/officeart/2005/8/layout/equation1"/>
    <dgm:cxn modelId="{4DE5C7F2-7131-41C4-9453-EA5914D5E619}" type="presParOf" srcId="{9A6CDB6B-05CF-4ABC-B3AF-4612869316B4}" destId="{BCE18ED0-3775-4DF2-ADDC-D21BA58793C8}" srcOrd="1" destOrd="0" presId="urn:microsoft.com/office/officeart/2005/8/layout/equation1"/>
    <dgm:cxn modelId="{DB99F114-1E3C-4E68-802E-1F0DC9A190F2}" type="presParOf" srcId="{9A6CDB6B-05CF-4ABC-B3AF-4612869316B4}" destId="{B6A7943D-D1AD-49BE-B068-D40A452F8A41}" srcOrd="2" destOrd="0" presId="urn:microsoft.com/office/officeart/2005/8/layout/equation1"/>
    <dgm:cxn modelId="{BBCF0AAB-778F-4776-AC34-AA78D24AA78D}" type="presParOf" srcId="{9A6CDB6B-05CF-4ABC-B3AF-4612869316B4}" destId="{E377A433-24ED-478F-9B54-87F0508976BC}" srcOrd="3" destOrd="0" presId="urn:microsoft.com/office/officeart/2005/8/layout/equation1"/>
    <dgm:cxn modelId="{F0F81ECD-EC08-4554-A255-AE892B6CF90D}" type="presParOf" srcId="{9A6CDB6B-05CF-4ABC-B3AF-4612869316B4}" destId="{8D20178E-16A1-4CAE-A84D-766DA182CE8F}" srcOrd="4" destOrd="0" presId="urn:microsoft.com/office/officeart/2005/8/layout/equation1"/>
    <dgm:cxn modelId="{312614D2-FF59-4EA5-AE36-43361D4F61B7}" type="presParOf" srcId="{9A6CDB6B-05CF-4ABC-B3AF-4612869316B4}" destId="{7E85347C-31E0-4864-82ED-E9DA47843552}" srcOrd="5" destOrd="0" presId="urn:microsoft.com/office/officeart/2005/8/layout/equation1"/>
    <dgm:cxn modelId="{7689A0E8-062C-49F1-96CD-01A510515FBA}" type="presParOf" srcId="{9A6CDB6B-05CF-4ABC-B3AF-4612869316B4}" destId="{646A5F71-8A76-4FB4-B4A9-6E0F1A92AB70}" srcOrd="6" destOrd="0" presId="urn:microsoft.com/office/officeart/2005/8/layout/equation1"/>
    <dgm:cxn modelId="{8E7B2B58-03EC-4F3B-AEFB-E3695A8C0392}" type="presParOf" srcId="{9A6CDB6B-05CF-4ABC-B3AF-4612869316B4}" destId="{78C2BF0F-C9E8-414D-93FE-E25BBEAEF683}" srcOrd="7" destOrd="0" presId="urn:microsoft.com/office/officeart/2005/8/layout/equation1"/>
    <dgm:cxn modelId="{177A3C34-953B-4DAB-9392-E712A5300971}" type="presParOf" srcId="{9A6CDB6B-05CF-4ABC-B3AF-4612869316B4}" destId="{AFA4301D-74DD-4DBA-9374-F9CE4C9FDC23}"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414E97-08A7-4ED8-A3D1-72835A9FA095}" type="doc">
      <dgm:prSet loTypeId="urn:microsoft.com/office/officeart/2005/8/layout/equation1" loCatId="process" qsTypeId="urn:microsoft.com/office/officeart/2005/8/quickstyle/simple2" qsCatId="simple" csTypeId="urn:microsoft.com/office/officeart/2005/8/colors/accent1_2" csCatId="accent1" phldr="1"/>
      <dgm:spPr/>
    </dgm:pt>
    <dgm:pt modelId="{B784BFF6-01C5-42FE-B85D-CF6D52E3CC61}">
      <dgm:prSet phldrT="[Text]" custT="1"/>
      <dgm:spPr/>
      <dgm:t>
        <a:bodyPr/>
        <a:lstStyle/>
        <a:p>
          <a:r>
            <a:rPr lang="en-US" sz="2300" dirty="0">
              <a:latin typeface="Century Gothic" panose="020B0502020202020204" pitchFamily="34" charset="0"/>
            </a:rPr>
            <a:t>General Insurance Govt. Co.</a:t>
          </a:r>
        </a:p>
      </dgm:t>
    </dgm:pt>
    <dgm:pt modelId="{A76A5B98-9A3B-4636-ABA4-6DC46200BDE3}" type="parTrans" cxnId="{7F952225-A4B4-4443-A3FB-C38591719CDF}">
      <dgm:prSet/>
      <dgm:spPr/>
      <dgm:t>
        <a:bodyPr/>
        <a:lstStyle/>
        <a:p>
          <a:endParaRPr lang="en-US"/>
        </a:p>
      </dgm:t>
    </dgm:pt>
    <dgm:pt modelId="{E17BB926-74B6-4E8D-98DB-0251F102B22C}" type="sibTrans" cxnId="{7F952225-A4B4-4443-A3FB-C38591719CDF}">
      <dgm:prSet/>
      <dgm:spPr/>
      <dgm:t>
        <a:bodyPr/>
        <a:lstStyle/>
        <a:p>
          <a:endParaRPr lang="en-US"/>
        </a:p>
      </dgm:t>
    </dgm:pt>
    <dgm:pt modelId="{52C60D12-45E3-48EB-86F2-2926599458EA}">
      <dgm:prSet phldrT="[Text]" custT="1"/>
      <dgm:spPr/>
      <dgm:t>
        <a:bodyPr/>
        <a:lstStyle/>
        <a:p>
          <a:r>
            <a:rPr lang="en-US" sz="2300" dirty="0">
              <a:latin typeface="Century Gothic" panose="020B0502020202020204" pitchFamily="34" charset="0"/>
            </a:rPr>
            <a:t>General Insurance Govt. Co.</a:t>
          </a:r>
        </a:p>
      </dgm:t>
    </dgm:pt>
    <dgm:pt modelId="{8334FD80-4A4D-4821-81D7-1BEC1AB0AD74}" type="parTrans" cxnId="{DEDA4034-C26D-49A8-A4F1-508A9C3B6286}">
      <dgm:prSet/>
      <dgm:spPr/>
      <dgm:t>
        <a:bodyPr/>
        <a:lstStyle/>
        <a:p>
          <a:endParaRPr lang="en-US"/>
        </a:p>
      </dgm:t>
    </dgm:pt>
    <dgm:pt modelId="{639585DC-376E-491A-BD51-81496D1736AA}" type="sibTrans" cxnId="{DEDA4034-C26D-49A8-A4F1-508A9C3B6286}">
      <dgm:prSet/>
      <dgm:spPr/>
      <dgm:t>
        <a:bodyPr/>
        <a:lstStyle/>
        <a:p>
          <a:endParaRPr lang="en-US"/>
        </a:p>
      </dgm:t>
    </dgm:pt>
    <dgm:pt modelId="{2BAD32E7-F1FA-4021-8FE3-EE3D98A69AD7}">
      <dgm:prSet phldrT="[Text]" custT="1"/>
      <dgm:spPr/>
      <dgm:t>
        <a:bodyPr/>
        <a:lstStyle/>
        <a:p>
          <a:r>
            <a:rPr lang="en-US" sz="2150" dirty="0">
              <a:latin typeface="Century Gothic" panose="020B0502020202020204" pitchFamily="34" charset="0"/>
            </a:rPr>
            <a:t>Amalgamated Co.</a:t>
          </a:r>
        </a:p>
      </dgm:t>
    </dgm:pt>
    <dgm:pt modelId="{26BB2ED7-87F3-46D2-B0B8-8259ECF33C4E}" type="parTrans" cxnId="{79A0B5F7-1D7D-46BF-9690-42C4465B3A7A}">
      <dgm:prSet/>
      <dgm:spPr/>
      <dgm:t>
        <a:bodyPr/>
        <a:lstStyle/>
        <a:p>
          <a:endParaRPr lang="en-US"/>
        </a:p>
      </dgm:t>
    </dgm:pt>
    <dgm:pt modelId="{E9853125-2575-4D59-892A-12A4A3F01C86}" type="sibTrans" cxnId="{79A0B5F7-1D7D-46BF-9690-42C4465B3A7A}">
      <dgm:prSet/>
      <dgm:spPr/>
      <dgm:t>
        <a:bodyPr/>
        <a:lstStyle/>
        <a:p>
          <a:endParaRPr lang="en-US"/>
        </a:p>
      </dgm:t>
    </dgm:pt>
    <dgm:pt modelId="{9A6CDB6B-05CF-4ABC-B3AF-4612869316B4}" type="pres">
      <dgm:prSet presAssocID="{90414E97-08A7-4ED8-A3D1-72835A9FA095}" presName="linearFlow" presStyleCnt="0">
        <dgm:presLayoutVars>
          <dgm:dir/>
          <dgm:resizeHandles val="exact"/>
        </dgm:presLayoutVars>
      </dgm:prSet>
      <dgm:spPr/>
    </dgm:pt>
    <dgm:pt modelId="{93CB0717-202D-4D0E-B2CD-43B0126BF4DA}" type="pres">
      <dgm:prSet presAssocID="{B784BFF6-01C5-42FE-B85D-CF6D52E3CC61}" presName="node" presStyleLbl="node1" presStyleIdx="0" presStyleCnt="3" custScaleX="136545">
        <dgm:presLayoutVars>
          <dgm:bulletEnabled val="1"/>
        </dgm:presLayoutVars>
      </dgm:prSet>
      <dgm:spPr/>
    </dgm:pt>
    <dgm:pt modelId="{BCE18ED0-3775-4DF2-ADDC-D21BA58793C8}" type="pres">
      <dgm:prSet presAssocID="{E17BB926-74B6-4E8D-98DB-0251F102B22C}" presName="spacerL" presStyleCnt="0"/>
      <dgm:spPr/>
    </dgm:pt>
    <dgm:pt modelId="{B6A7943D-D1AD-49BE-B068-D40A452F8A41}" type="pres">
      <dgm:prSet presAssocID="{E17BB926-74B6-4E8D-98DB-0251F102B22C}" presName="sibTrans" presStyleLbl="sibTrans2D1" presStyleIdx="0" presStyleCnt="2" custScaleX="51819" custScaleY="62108"/>
      <dgm:spPr/>
    </dgm:pt>
    <dgm:pt modelId="{E377A433-24ED-478F-9B54-87F0508976BC}" type="pres">
      <dgm:prSet presAssocID="{E17BB926-74B6-4E8D-98DB-0251F102B22C}" presName="spacerR" presStyleCnt="0"/>
      <dgm:spPr/>
    </dgm:pt>
    <dgm:pt modelId="{8D20178E-16A1-4CAE-A84D-766DA182CE8F}" type="pres">
      <dgm:prSet presAssocID="{52C60D12-45E3-48EB-86F2-2926599458EA}" presName="node" presStyleLbl="node1" presStyleIdx="1" presStyleCnt="3" custScaleX="145750">
        <dgm:presLayoutVars>
          <dgm:bulletEnabled val="1"/>
        </dgm:presLayoutVars>
      </dgm:prSet>
      <dgm:spPr/>
    </dgm:pt>
    <dgm:pt modelId="{7E85347C-31E0-4864-82ED-E9DA47843552}" type="pres">
      <dgm:prSet presAssocID="{639585DC-376E-491A-BD51-81496D1736AA}" presName="spacerL" presStyleCnt="0"/>
      <dgm:spPr/>
    </dgm:pt>
    <dgm:pt modelId="{646A5F71-8A76-4FB4-B4A9-6E0F1A92AB70}" type="pres">
      <dgm:prSet presAssocID="{639585DC-376E-491A-BD51-81496D1736AA}" presName="sibTrans" presStyleLbl="sibTrans2D1" presStyleIdx="1" presStyleCnt="2" custScaleX="65332" custScaleY="62108"/>
      <dgm:spPr/>
    </dgm:pt>
    <dgm:pt modelId="{78C2BF0F-C9E8-414D-93FE-E25BBEAEF683}" type="pres">
      <dgm:prSet presAssocID="{639585DC-376E-491A-BD51-81496D1736AA}" presName="spacerR" presStyleCnt="0"/>
      <dgm:spPr/>
    </dgm:pt>
    <dgm:pt modelId="{AFA4301D-74DD-4DBA-9374-F9CE4C9FDC23}" type="pres">
      <dgm:prSet presAssocID="{2BAD32E7-F1FA-4021-8FE3-EE3D98A69AD7}" presName="node" presStyleLbl="node1" presStyleIdx="2" presStyleCnt="3" custScaleX="208964" custLinFactNeighborX="5246" custLinFactNeighborY="-1312">
        <dgm:presLayoutVars>
          <dgm:bulletEnabled val="1"/>
        </dgm:presLayoutVars>
      </dgm:prSet>
      <dgm:spPr/>
    </dgm:pt>
  </dgm:ptLst>
  <dgm:cxnLst>
    <dgm:cxn modelId="{5E245B05-33FA-4802-BC9D-7549A7F8C1F5}" type="presOf" srcId="{90414E97-08A7-4ED8-A3D1-72835A9FA095}" destId="{9A6CDB6B-05CF-4ABC-B3AF-4612869316B4}" srcOrd="0" destOrd="0" presId="urn:microsoft.com/office/officeart/2005/8/layout/equation1"/>
    <dgm:cxn modelId="{317B6306-4704-4D18-967D-C96E185095AF}" type="presOf" srcId="{52C60D12-45E3-48EB-86F2-2926599458EA}" destId="{8D20178E-16A1-4CAE-A84D-766DA182CE8F}" srcOrd="0" destOrd="0" presId="urn:microsoft.com/office/officeart/2005/8/layout/equation1"/>
    <dgm:cxn modelId="{9BAEB309-731A-4E98-B0A6-86688D7A4AE8}" type="presOf" srcId="{2BAD32E7-F1FA-4021-8FE3-EE3D98A69AD7}" destId="{AFA4301D-74DD-4DBA-9374-F9CE4C9FDC23}" srcOrd="0" destOrd="0" presId="urn:microsoft.com/office/officeart/2005/8/layout/equation1"/>
    <dgm:cxn modelId="{7F952225-A4B4-4443-A3FB-C38591719CDF}" srcId="{90414E97-08A7-4ED8-A3D1-72835A9FA095}" destId="{B784BFF6-01C5-42FE-B85D-CF6D52E3CC61}" srcOrd="0" destOrd="0" parTransId="{A76A5B98-9A3B-4636-ABA4-6DC46200BDE3}" sibTransId="{E17BB926-74B6-4E8D-98DB-0251F102B22C}"/>
    <dgm:cxn modelId="{E6332A32-2E64-4A3F-92E2-1E911E4BA778}" type="presOf" srcId="{B784BFF6-01C5-42FE-B85D-CF6D52E3CC61}" destId="{93CB0717-202D-4D0E-B2CD-43B0126BF4DA}" srcOrd="0" destOrd="0" presId="urn:microsoft.com/office/officeart/2005/8/layout/equation1"/>
    <dgm:cxn modelId="{DEDA4034-C26D-49A8-A4F1-508A9C3B6286}" srcId="{90414E97-08A7-4ED8-A3D1-72835A9FA095}" destId="{52C60D12-45E3-48EB-86F2-2926599458EA}" srcOrd="1" destOrd="0" parTransId="{8334FD80-4A4D-4821-81D7-1BEC1AB0AD74}" sibTransId="{639585DC-376E-491A-BD51-81496D1736AA}"/>
    <dgm:cxn modelId="{DBC815CE-A8BB-45B6-B4DC-87B7A156C658}" type="presOf" srcId="{E17BB926-74B6-4E8D-98DB-0251F102B22C}" destId="{B6A7943D-D1AD-49BE-B068-D40A452F8A41}" srcOrd="0" destOrd="0" presId="urn:microsoft.com/office/officeart/2005/8/layout/equation1"/>
    <dgm:cxn modelId="{24D664D0-CF91-4332-A6A2-0C6A25A48344}" type="presOf" srcId="{639585DC-376E-491A-BD51-81496D1736AA}" destId="{646A5F71-8A76-4FB4-B4A9-6E0F1A92AB70}" srcOrd="0" destOrd="0" presId="urn:microsoft.com/office/officeart/2005/8/layout/equation1"/>
    <dgm:cxn modelId="{79A0B5F7-1D7D-46BF-9690-42C4465B3A7A}" srcId="{90414E97-08A7-4ED8-A3D1-72835A9FA095}" destId="{2BAD32E7-F1FA-4021-8FE3-EE3D98A69AD7}" srcOrd="2" destOrd="0" parTransId="{26BB2ED7-87F3-46D2-B0B8-8259ECF33C4E}" sibTransId="{E9853125-2575-4D59-892A-12A4A3F01C86}"/>
    <dgm:cxn modelId="{CAACD1DE-EF19-4838-B295-6ED9FE646786}" type="presParOf" srcId="{9A6CDB6B-05CF-4ABC-B3AF-4612869316B4}" destId="{93CB0717-202D-4D0E-B2CD-43B0126BF4DA}" srcOrd="0" destOrd="0" presId="urn:microsoft.com/office/officeart/2005/8/layout/equation1"/>
    <dgm:cxn modelId="{7E1D5650-EE5D-40D4-B05A-1A3D3A4951AE}" type="presParOf" srcId="{9A6CDB6B-05CF-4ABC-B3AF-4612869316B4}" destId="{BCE18ED0-3775-4DF2-ADDC-D21BA58793C8}" srcOrd="1" destOrd="0" presId="urn:microsoft.com/office/officeart/2005/8/layout/equation1"/>
    <dgm:cxn modelId="{852F246C-8FC8-413C-A36C-E113B60421BF}" type="presParOf" srcId="{9A6CDB6B-05CF-4ABC-B3AF-4612869316B4}" destId="{B6A7943D-D1AD-49BE-B068-D40A452F8A41}" srcOrd="2" destOrd="0" presId="urn:microsoft.com/office/officeart/2005/8/layout/equation1"/>
    <dgm:cxn modelId="{90302025-CD64-42D8-826D-EEAB262A2CBC}" type="presParOf" srcId="{9A6CDB6B-05CF-4ABC-B3AF-4612869316B4}" destId="{E377A433-24ED-478F-9B54-87F0508976BC}" srcOrd="3" destOrd="0" presId="urn:microsoft.com/office/officeart/2005/8/layout/equation1"/>
    <dgm:cxn modelId="{A5B299A6-0C12-4073-B15D-72E4D8F9F3DD}" type="presParOf" srcId="{9A6CDB6B-05CF-4ABC-B3AF-4612869316B4}" destId="{8D20178E-16A1-4CAE-A84D-766DA182CE8F}" srcOrd="4" destOrd="0" presId="urn:microsoft.com/office/officeart/2005/8/layout/equation1"/>
    <dgm:cxn modelId="{7CAD2BA9-B9E1-4BCB-9227-77228BCCA0A3}" type="presParOf" srcId="{9A6CDB6B-05CF-4ABC-B3AF-4612869316B4}" destId="{7E85347C-31E0-4864-82ED-E9DA47843552}" srcOrd="5" destOrd="0" presId="urn:microsoft.com/office/officeart/2005/8/layout/equation1"/>
    <dgm:cxn modelId="{BDCD3326-DE9F-46F4-9965-22D30BC2EEB3}" type="presParOf" srcId="{9A6CDB6B-05CF-4ABC-B3AF-4612869316B4}" destId="{646A5F71-8A76-4FB4-B4A9-6E0F1A92AB70}" srcOrd="6" destOrd="0" presId="urn:microsoft.com/office/officeart/2005/8/layout/equation1"/>
    <dgm:cxn modelId="{8AA37C2F-D48C-4E17-9772-9704460E772E}" type="presParOf" srcId="{9A6CDB6B-05CF-4ABC-B3AF-4612869316B4}" destId="{78C2BF0F-C9E8-414D-93FE-E25BBEAEF683}" srcOrd="7" destOrd="0" presId="urn:microsoft.com/office/officeart/2005/8/layout/equation1"/>
    <dgm:cxn modelId="{0C8CA90B-1A17-412E-84D2-9ED7CF3235BC}" type="presParOf" srcId="{9A6CDB6B-05CF-4ABC-B3AF-4612869316B4}" destId="{AFA4301D-74DD-4DBA-9374-F9CE4C9FDC23}" srcOrd="8" destOrd="0" presId="urn:microsoft.com/office/officeart/2005/8/layout/equati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C5A49C-FFBE-446D-AA62-A61509D2C4AF}">
      <dsp:nvSpPr>
        <dsp:cNvPr id="0" name=""/>
        <dsp:cNvSpPr/>
      </dsp:nvSpPr>
      <dsp:spPr>
        <a:xfrm>
          <a:off x="2031553" y="305106"/>
          <a:ext cx="3938030" cy="168383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IN" sz="4000" kern="1200" dirty="0"/>
            <a:t>Budget -2020 </a:t>
          </a:r>
        </a:p>
      </dsp:txBody>
      <dsp:txXfrm>
        <a:off x="2608264" y="551698"/>
        <a:ext cx="2784608" cy="1190652"/>
      </dsp:txXfrm>
    </dsp:sp>
    <dsp:sp modelId="{A6AE36D4-5497-40F1-9D55-10D0A6822BF0}">
      <dsp:nvSpPr>
        <dsp:cNvPr id="0" name=""/>
        <dsp:cNvSpPr/>
      </dsp:nvSpPr>
      <dsp:spPr>
        <a:xfrm rot="2822048">
          <a:off x="4807865" y="2127464"/>
          <a:ext cx="636890" cy="456426"/>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p>
      </dsp:txBody>
      <dsp:txXfrm>
        <a:off x="4829667" y="2168650"/>
        <a:ext cx="499962" cy="273856"/>
      </dsp:txXfrm>
    </dsp:sp>
    <dsp:sp modelId="{71194DF0-ED98-4F74-BD6E-00BAE2490A3F}">
      <dsp:nvSpPr>
        <dsp:cNvPr id="0" name=""/>
        <dsp:cNvSpPr/>
      </dsp:nvSpPr>
      <dsp:spPr>
        <a:xfrm>
          <a:off x="4960268" y="2535922"/>
          <a:ext cx="3061061" cy="2569477"/>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b="1" u="none" kern="1200" dirty="0">
              <a:latin typeface="High Tower Text" pitchFamily="18" charset="0"/>
              <a:cs typeface="Times New Roman" pitchFamily="18" charset="0"/>
            </a:rPr>
            <a:t>(II) Proposed Amendments under Finance Bill, 2020 - Direct Taxes </a:t>
          </a:r>
          <a:endParaRPr lang="en-IN" sz="2300" u="none" kern="1200" dirty="0"/>
        </a:p>
      </dsp:txBody>
      <dsp:txXfrm>
        <a:off x="5408550" y="2912213"/>
        <a:ext cx="2164497" cy="1816895"/>
      </dsp:txXfrm>
    </dsp:sp>
    <dsp:sp modelId="{BA76B5F3-52C4-420B-989C-EB9C6860494A}">
      <dsp:nvSpPr>
        <dsp:cNvPr id="0" name=""/>
        <dsp:cNvSpPr/>
      </dsp:nvSpPr>
      <dsp:spPr>
        <a:xfrm rot="7453893">
          <a:off x="2368635" y="2533826"/>
          <a:ext cx="1066140" cy="456426"/>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p>
      </dsp:txBody>
      <dsp:txXfrm rot="10800000">
        <a:off x="2475613" y="2568507"/>
        <a:ext cx="929212" cy="273856"/>
      </dsp:txXfrm>
    </dsp:sp>
    <dsp:sp modelId="{57C7899E-65AF-414E-A389-9B49AE39D90D}">
      <dsp:nvSpPr>
        <dsp:cNvPr id="0" name=""/>
        <dsp:cNvSpPr/>
      </dsp:nvSpPr>
      <dsp:spPr>
        <a:xfrm>
          <a:off x="152399" y="3570725"/>
          <a:ext cx="3252492" cy="1683782"/>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IN" sz="2300" b="1" kern="1200" dirty="0">
              <a:latin typeface="High Tower Text" panose="02040502050506030303" pitchFamily="18" charset="0"/>
            </a:rPr>
            <a:t>(I) Budget at a Glance</a:t>
          </a:r>
        </a:p>
      </dsp:txBody>
      <dsp:txXfrm>
        <a:off x="628715" y="3817309"/>
        <a:ext cx="2299860" cy="11906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85224F-0DBA-4AFB-BC73-2AEA92004612}">
      <dsp:nvSpPr>
        <dsp:cNvPr id="0" name=""/>
        <dsp:cNvSpPr/>
      </dsp:nvSpPr>
      <dsp:spPr>
        <a:xfrm>
          <a:off x="0" y="137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A. Rates of Income-tax</a:t>
          </a:r>
        </a:p>
      </dsp:txBody>
      <dsp:txXfrm>
        <a:off x="23645" y="37367"/>
        <a:ext cx="7953710" cy="437089"/>
      </dsp:txXfrm>
    </dsp:sp>
    <dsp:sp modelId="{B00664C1-A9D1-4D8B-8B60-2AFA46873CB5}">
      <dsp:nvSpPr>
        <dsp:cNvPr id="0" name=""/>
        <dsp:cNvSpPr/>
      </dsp:nvSpPr>
      <dsp:spPr>
        <a:xfrm>
          <a:off x="0" y="5240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B. </a:t>
          </a:r>
          <a:r>
            <a:rPr lang="en-GB" sz="2100" b="1" kern="1200" dirty="0">
              <a:latin typeface="Baskerville Old Face" panose="02020602080505020303" pitchFamily="18" charset="0"/>
            </a:rPr>
            <a:t>Tax incentives</a:t>
          </a:r>
          <a:endParaRPr lang="en-US" sz="2100" b="1" kern="1200" dirty="0">
            <a:latin typeface="Baskerville Old Face" panose="02020602080505020303" pitchFamily="18" charset="0"/>
          </a:endParaRPr>
        </a:p>
      </dsp:txBody>
      <dsp:txXfrm>
        <a:off x="23645" y="547667"/>
        <a:ext cx="7953710" cy="437089"/>
      </dsp:txXfrm>
    </dsp:sp>
    <dsp:sp modelId="{AEE3B62E-36B5-4E3D-A632-D825E54BB17E}">
      <dsp:nvSpPr>
        <dsp:cNvPr id="0" name=""/>
        <dsp:cNvSpPr/>
      </dsp:nvSpPr>
      <dsp:spPr>
        <a:xfrm>
          <a:off x="0" y="10343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C. Removing difficulties faced by taxpayers</a:t>
          </a:r>
        </a:p>
      </dsp:txBody>
      <dsp:txXfrm>
        <a:off x="23645" y="1057967"/>
        <a:ext cx="7953710" cy="437089"/>
      </dsp:txXfrm>
    </dsp:sp>
    <dsp:sp modelId="{B12A81A2-208C-40F0-80A9-5267C70BA7F3}">
      <dsp:nvSpPr>
        <dsp:cNvPr id="0" name=""/>
        <dsp:cNvSpPr/>
      </dsp:nvSpPr>
      <dsp:spPr>
        <a:xfrm>
          <a:off x="0" y="15446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D. Measures to provide tax certainty</a:t>
          </a:r>
        </a:p>
      </dsp:txBody>
      <dsp:txXfrm>
        <a:off x="23645" y="1568267"/>
        <a:ext cx="7953710" cy="437089"/>
      </dsp:txXfrm>
    </dsp:sp>
    <dsp:sp modelId="{89F95FDC-9D6F-4C87-B4F6-6231AFB21E41}">
      <dsp:nvSpPr>
        <dsp:cNvPr id="0" name=""/>
        <dsp:cNvSpPr/>
      </dsp:nvSpPr>
      <dsp:spPr>
        <a:xfrm>
          <a:off x="0" y="20549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E. Widening and deepening of tax base</a:t>
          </a:r>
        </a:p>
      </dsp:txBody>
      <dsp:txXfrm>
        <a:off x="23645" y="2078567"/>
        <a:ext cx="7953710" cy="437089"/>
      </dsp:txXfrm>
    </dsp:sp>
    <dsp:sp modelId="{81AB20E0-80F3-4400-8791-83220F80CA8C}">
      <dsp:nvSpPr>
        <dsp:cNvPr id="0" name=""/>
        <dsp:cNvSpPr/>
      </dsp:nvSpPr>
      <dsp:spPr>
        <a:xfrm>
          <a:off x="0" y="25652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F. </a:t>
          </a:r>
          <a:r>
            <a:rPr lang="en-GB" sz="2100" b="1" kern="1200" dirty="0">
              <a:latin typeface="Baskerville Old Face" panose="02020602080505020303" pitchFamily="18" charset="0"/>
            </a:rPr>
            <a:t>Revenue mobilisation measures</a:t>
          </a:r>
          <a:endParaRPr lang="en-US" sz="2100" b="1" kern="1200" dirty="0">
            <a:latin typeface="Baskerville Old Face" panose="02020602080505020303" pitchFamily="18" charset="0"/>
          </a:endParaRPr>
        </a:p>
      </dsp:txBody>
      <dsp:txXfrm>
        <a:off x="23645" y="2588867"/>
        <a:ext cx="7953710" cy="437089"/>
      </dsp:txXfrm>
    </dsp:sp>
    <dsp:sp modelId="{944D35A8-7DB8-4BE9-82B6-B75184A2D313}">
      <dsp:nvSpPr>
        <dsp:cNvPr id="0" name=""/>
        <dsp:cNvSpPr/>
      </dsp:nvSpPr>
      <dsp:spPr>
        <a:xfrm>
          <a:off x="0" y="30755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G. Improving effectiveness of tax administration</a:t>
          </a:r>
        </a:p>
      </dsp:txBody>
      <dsp:txXfrm>
        <a:off x="23645" y="3099167"/>
        <a:ext cx="7953710" cy="437089"/>
      </dsp:txXfrm>
    </dsp:sp>
    <dsp:sp modelId="{DE16D13B-9B54-423A-AD78-6DB347D9415E}">
      <dsp:nvSpPr>
        <dsp:cNvPr id="0" name=""/>
        <dsp:cNvSpPr/>
      </dsp:nvSpPr>
      <dsp:spPr>
        <a:xfrm>
          <a:off x="0" y="35858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H. </a:t>
          </a:r>
          <a:r>
            <a:rPr lang="en-GB" sz="2100" b="1" kern="1200" dirty="0">
              <a:latin typeface="Baskerville Old Face" panose="02020602080505020303" pitchFamily="18" charset="0"/>
            </a:rPr>
            <a:t>Preventing tax abuse</a:t>
          </a:r>
          <a:endParaRPr lang="en-US" sz="2100" b="1" kern="1200" dirty="0">
            <a:latin typeface="Baskerville Old Face" panose="02020602080505020303" pitchFamily="18" charset="0"/>
          </a:endParaRPr>
        </a:p>
      </dsp:txBody>
      <dsp:txXfrm>
        <a:off x="23645" y="3609467"/>
        <a:ext cx="7953710" cy="437089"/>
      </dsp:txXfrm>
    </dsp:sp>
    <dsp:sp modelId="{08D398FF-AA06-401E-A196-1AD247B1F800}">
      <dsp:nvSpPr>
        <dsp:cNvPr id="0" name=""/>
        <dsp:cNvSpPr/>
      </dsp:nvSpPr>
      <dsp:spPr>
        <a:xfrm>
          <a:off x="0" y="4096122"/>
          <a:ext cx="8001000" cy="48437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latin typeface="Baskerville Old Face" panose="02020602080505020303" pitchFamily="18" charset="0"/>
            </a:rPr>
            <a:t>I. Rationalisation of provisions of the Act</a:t>
          </a:r>
        </a:p>
      </dsp:txBody>
      <dsp:txXfrm>
        <a:off x="23645" y="4119767"/>
        <a:ext cx="7953710" cy="437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B0717-202D-4D0E-B2CD-43B0126BF4DA}">
      <dsp:nvSpPr>
        <dsp:cNvPr id="0" name=""/>
        <dsp:cNvSpPr/>
      </dsp:nvSpPr>
      <dsp:spPr>
        <a:xfrm>
          <a:off x="151681" y="562"/>
          <a:ext cx="1799074" cy="1799074"/>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Century Gothic" panose="020B0502020202020204" pitchFamily="34" charset="0"/>
            </a:rPr>
            <a:t>New bank </a:t>
          </a:r>
        </a:p>
      </dsp:txBody>
      <dsp:txXfrm>
        <a:off x="415149" y="264030"/>
        <a:ext cx="1272138" cy="1272138"/>
      </dsp:txXfrm>
    </dsp:sp>
    <dsp:sp modelId="{B6A7943D-D1AD-49BE-B068-D40A452F8A41}">
      <dsp:nvSpPr>
        <dsp:cNvPr id="0" name=""/>
        <dsp:cNvSpPr/>
      </dsp:nvSpPr>
      <dsp:spPr>
        <a:xfrm>
          <a:off x="2096840" y="576062"/>
          <a:ext cx="540712" cy="648074"/>
        </a:xfrm>
        <a:prstGeom prst="mathPlus">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168511" y="836511"/>
        <a:ext cx="397370" cy="127176"/>
      </dsp:txXfrm>
    </dsp:sp>
    <dsp:sp modelId="{8D20178E-16A1-4CAE-A84D-766DA182CE8F}">
      <dsp:nvSpPr>
        <dsp:cNvPr id="0" name=""/>
        <dsp:cNvSpPr/>
      </dsp:nvSpPr>
      <dsp:spPr>
        <a:xfrm>
          <a:off x="2783637" y="562"/>
          <a:ext cx="1799074" cy="1799074"/>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Century Gothic" panose="020B0502020202020204" pitchFamily="34" charset="0"/>
            </a:rPr>
            <a:t>New bank </a:t>
          </a:r>
        </a:p>
      </dsp:txBody>
      <dsp:txXfrm>
        <a:off x="3047105" y="264030"/>
        <a:ext cx="1272138" cy="1272138"/>
      </dsp:txXfrm>
    </dsp:sp>
    <dsp:sp modelId="{646A5F71-8A76-4FB4-B4A9-6E0F1A92AB70}">
      <dsp:nvSpPr>
        <dsp:cNvPr id="0" name=""/>
        <dsp:cNvSpPr/>
      </dsp:nvSpPr>
      <dsp:spPr>
        <a:xfrm>
          <a:off x="4728797" y="576062"/>
          <a:ext cx="681715" cy="648074"/>
        </a:xfrm>
        <a:prstGeom prst="mathEqual">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4819158" y="709565"/>
        <a:ext cx="500993" cy="381068"/>
      </dsp:txXfrm>
    </dsp:sp>
    <dsp:sp modelId="{AFA4301D-74DD-4DBA-9374-F9CE4C9FDC23}">
      <dsp:nvSpPr>
        <dsp:cNvPr id="0" name=""/>
        <dsp:cNvSpPr/>
      </dsp:nvSpPr>
      <dsp:spPr>
        <a:xfrm>
          <a:off x="5564261" y="0"/>
          <a:ext cx="3148704" cy="1799074"/>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Century Gothic" panose="020B0502020202020204" pitchFamily="34" charset="0"/>
            </a:rPr>
            <a:t>Amalgamated</a:t>
          </a:r>
          <a:r>
            <a:rPr lang="en-US" sz="2400" kern="1200" dirty="0">
              <a:latin typeface="Century Gothic" panose="020B0502020202020204" pitchFamily="34" charset="0"/>
            </a:rPr>
            <a:t> Bank</a:t>
          </a:r>
        </a:p>
      </dsp:txBody>
      <dsp:txXfrm>
        <a:off x="6025378" y="263468"/>
        <a:ext cx="2226470" cy="12721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CB0717-202D-4D0E-B2CD-43B0126BF4DA}">
      <dsp:nvSpPr>
        <dsp:cNvPr id="0" name=""/>
        <dsp:cNvSpPr/>
      </dsp:nvSpPr>
      <dsp:spPr>
        <a:xfrm>
          <a:off x="1652" y="151927"/>
          <a:ext cx="2043185" cy="1496345"/>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entury Gothic" panose="020B0502020202020204" pitchFamily="34" charset="0"/>
            </a:rPr>
            <a:t>General Insurance Govt. Co.</a:t>
          </a:r>
        </a:p>
      </dsp:txBody>
      <dsp:txXfrm>
        <a:off x="300870" y="371062"/>
        <a:ext cx="1444749" cy="1058075"/>
      </dsp:txXfrm>
    </dsp:sp>
    <dsp:sp modelId="{B6A7943D-D1AD-49BE-B068-D40A452F8A41}">
      <dsp:nvSpPr>
        <dsp:cNvPr id="0" name=""/>
        <dsp:cNvSpPr/>
      </dsp:nvSpPr>
      <dsp:spPr>
        <a:xfrm>
          <a:off x="2166341" y="630588"/>
          <a:ext cx="449727" cy="539023"/>
        </a:xfrm>
        <a:prstGeom prst="mathPlus">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2225952" y="847212"/>
        <a:ext cx="330505" cy="105775"/>
      </dsp:txXfrm>
    </dsp:sp>
    <dsp:sp modelId="{8D20178E-16A1-4CAE-A84D-766DA182CE8F}">
      <dsp:nvSpPr>
        <dsp:cNvPr id="0" name=""/>
        <dsp:cNvSpPr/>
      </dsp:nvSpPr>
      <dsp:spPr>
        <a:xfrm>
          <a:off x="2737572" y="151927"/>
          <a:ext cx="2180924" cy="1496345"/>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entury Gothic" panose="020B0502020202020204" pitchFamily="34" charset="0"/>
            </a:rPr>
            <a:t>General Insurance Govt. Co.</a:t>
          </a:r>
        </a:p>
      </dsp:txBody>
      <dsp:txXfrm>
        <a:off x="3056961" y="371062"/>
        <a:ext cx="1542146" cy="1058075"/>
      </dsp:txXfrm>
    </dsp:sp>
    <dsp:sp modelId="{646A5F71-8A76-4FB4-B4A9-6E0F1A92AB70}">
      <dsp:nvSpPr>
        <dsp:cNvPr id="0" name=""/>
        <dsp:cNvSpPr/>
      </dsp:nvSpPr>
      <dsp:spPr>
        <a:xfrm>
          <a:off x="5039999" y="630588"/>
          <a:ext cx="567003" cy="539023"/>
        </a:xfrm>
        <a:prstGeom prst="mathEqual">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a:off x="5115155" y="741627"/>
        <a:ext cx="416691" cy="316945"/>
      </dsp:txXfrm>
    </dsp:sp>
    <dsp:sp modelId="{AFA4301D-74DD-4DBA-9374-F9CE4C9FDC23}">
      <dsp:nvSpPr>
        <dsp:cNvPr id="0" name=""/>
        <dsp:cNvSpPr/>
      </dsp:nvSpPr>
      <dsp:spPr>
        <a:xfrm>
          <a:off x="5730159" y="132294"/>
          <a:ext cx="3126824" cy="1496345"/>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55675">
            <a:lnSpc>
              <a:spcPct val="90000"/>
            </a:lnSpc>
            <a:spcBef>
              <a:spcPct val="0"/>
            </a:spcBef>
            <a:spcAft>
              <a:spcPct val="35000"/>
            </a:spcAft>
            <a:buNone/>
          </a:pPr>
          <a:r>
            <a:rPr lang="en-US" sz="2150" kern="1200" dirty="0">
              <a:latin typeface="Century Gothic" panose="020B0502020202020204" pitchFamily="34" charset="0"/>
            </a:rPr>
            <a:t>Amalgamated Co.</a:t>
          </a:r>
        </a:p>
      </dsp:txBody>
      <dsp:txXfrm>
        <a:off x="6188072" y="351429"/>
        <a:ext cx="2210998" cy="1058075"/>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2918629" cy="492730"/>
          </a:xfrm>
          <a:prstGeom prst="rect">
            <a:avLst/>
          </a:prstGeom>
        </p:spPr>
        <p:txBody>
          <a:bodyPr vert="horz" lIns="89917" tIns="44958" rIns="89917" bIns="44958" rtlCol="0"/>
          <a:lstStyle>
            <a:lvl1pPr algn="l">
              <a:defRPr sz="1200"/>
            </a:lvl1pPr>
          </a:lstStyle>
          <a:p>
            <a:endParaRPr lang="en-US"/>
          </a:p>
        </p:txBody>
      </p:sp>
      <p:sp>
        <p:nvSpPr>
          <p:cNvPr id="3" name="Date Placeholder 2"/>
          <p:cNvSpPr>
            <a:spLocks noGrp="1"/>
          </p:cNvSpPr>
          <p:nvPr>
            <p:ph type="dt" sz="quarter" idx="1"/>
          </p:nvPr>
        </p:nvSpPr>
        <p:spPr>
          <a:xfrm>
            <a:off x="3815620" y="1"/>
            <a:ext cx="2918629" cy="492730"/>
          </a:xfrm>
          <a:prstGeom prst="rect">
            <a:avLst/>
          </a:prstGeom>
        </p:spPr>
        <p:txBody>
          <a:bodyPr vert="horz" lIns="89917" tIns="44958" rIns="89917" bIns="44958" rtlCol="0"/>
          <a:lstStyle>
            <a:lvl1pPr algn="r">
              <a:defRPr sz="1200"/>
            </a:lvl1pPr>
          </a:lstStyle>
          <a:p>
            <a:endParaRPr lang="en-US"/>
          </a:p>
        </p:txBody>
      </p:sp>
      <p:sp>
        <p:nvSpPr>
          <p:cNvPr id="4" name="Footer Placeholder 3"/>
          <p:cNvSpPr>
            <a:spLocks noGrp="1"/>
          </p:cNvSpPr>
          <p:nvPr>
            <p:ph type="ftr" sz="quarter" idx="2"/>
          </p:nvPr>
        </p:nvSpPr>
        <p:spPr>
          <a:xfrm>
            <a:off x="4" y="9371910"/>
            <a:ext cx="2918629" cy="492730"/>
          </a:xfrm>
          <a:prstGeom prst="rect">
            <a:avLst/>
          </a:prstGeom>
        </p:spPr>
        <p:txBody>
          <a:bodyPr vert="horz" lIns="89917" tIns="44958" rIns="89917" bIns="44958" rtlCol="0" anchor="b"/>
          <a:lstStyle>
            <a:lvl1pPr algn="l">
              <a:defRPr sz="1200"/>
            </a:lvl1pPr>
          </a:lstStyle>
          <a:p>
            <a:endParaRPr lang="en-US"/>
          </a:p>
        </p:txBody>
      </p:sp>
      <p:sp>
        <p:nvSpPr>
          <p:cNvPr id="5" name="Slide Number Placeholder 4"/>
          <p:cNvSpPr>
            <a:spLocks noGrp="1"/>
          </p:cNvSpPr>
          <p:nvPr>
            <p:ph type="sldNum" sz="quarter" idx="3"/>
          </p:nvPr>
        </p:nvSpPr>
        <p:spPr>
          <a:xfrm>
            <a:off x="3815620" y="9371910"/>
            <a:ext cx="2918629" cy="492730"/>
          </a:xfrm>
          <a:prstGeom prst="rect">
            <a:avLst/>
          </a:prstGeom>
        </p:spPr>
        <p:txBody>
          <a:bodyPr vert="horz" lIns="89917" tIns="44958" rIns="89917" bIns="44958" rtlCol="0" anchor="b"/>
          <a:lstStyle>
            <a:lvl1pPr algn="r">
              <a:defRPr sz="1200"/>
            </a:lvl1pPr>
          </a:lstStyle>
          <a:p>
            <a:fld id="{8EEA5F88-AE5D-410A-86D1-0BC6252DA9E9}" type="slidenum">
              <a:rPr lang="en-US" smtClean="0"/>
              <a:pPr/>
              <a:t>‹#›</a:t>
            </a:fld>
            <a:endParaRPr lang="en-US"/>
          </a:p>
        </p:txBody>
      </p:sp>
    </p:spTree>
    <p:extLst>
      <p:ext uri="{BB962C8B-B14F-4D97-AF65-F5344CB8AC3E}">
        <p14:creationId xmlns:p14="http://schemas.microsoft.com/office/powerpoint/2010/main" val="332969063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2918629" cy="492730"/>
          </a:xfrm>
          <a:prstGeom prst="rect">
            <a:avLst/>
          </a:prstGeom>
        </p:spPr>
        <p:txBody>
          <a:bodyPr vert="horz" lIns="89917" tIns="44958" rIns="89917" bIns="44958" rtlCol="0"/>
          <a:lstStyle>
            <a:lvl1pPr algn="l">
              <a:defRPr sz="1200"/>
            </a:lvl1pPr>
          </a:lstStyle>
          <a:p>
            <a:endParaRPr lang="en-US"/>
          </a:p>
        </p:txBody>
      </p:sp>
      <p:sp>
        <p:nvSpPr>
          <p:cNvPr id="3" name="Date Placeholder 2"/>
          <p:cNvSpPr>
            <a:spLocks noGrp="1"/>
          </p:cNvSpPr>
          <p:nvPr>
            <p:ph type="dt" idx="1"/>
          </p:nvPr>
        </p:nvSpPr>
        <p:spPr>
          <a:xfrm>
            <a:off x="3815620" y="1"/>
            <a:ext cx="2918629" cy="492730"/>
          </a:xfrm>
          <a:prstGeom prst="rect">
            <a:avLst/>
          </a:prstGeom>
        </p:spPr>
        <p:txBody>
          <a:bodyPr vert="horz" lIns="89917" tIns="44958" rIns="89917" bIns="44958" rtlCol="0"/>
          <a:lstStyle>
            <a:lvl1pPr algn="r">
              <a:defRPr sz="1200"/>
            </a:lvl1pPr>
          </a:lstStyle>
          <a:p>
            <a:endParaRPr lang="en-US"/>
          </a:p>
        </p:txBody>
      </p:sp>
      <p:sp>
        <p:nvSpPr>
          <p:cNvPr id="4" name="Slide Image Placeholder 3"/>
          <p:cNvSpPr>
            <a:spLocks noGrp="1" noRot="1" noChangeAspect="1"/>
          </p:cNvSpPr>
          <p:nvPr>
            <p:ph type="sldImg" idx="2"/>
          </p:nvPr>
        </p:nvSpPr>
        <p:spPr>
          <a:xfrm>
            <a:off x="901700" y="741363"/>
            <a:ext cx="4932363" cy="3700462"/>
          </a:xfrm>
          <a:prstGeom prst="rect">
            <a:avLst/>
          </a:prstGeom>
          <a:noFill/>
          <a:ln w="12700">
            <a:solidFill>
              <a:prstClr val="black"/>
            </a:solidFill>
          </a:ln>
        </p:spPr>
        <p:txBody>
          <a:bodyPr vert="horz" lIns="89917" tIns="44958" rIns="89917" bIns="44958" rtlCol="0" anchor="ctr"/>
          <a:lstStyle/>
          <a:p>
            <a:endParaRPr lang="en-US"/>
          </a:p>
        </p:txBody>
      </p:sp>
      <p:sp>
        <p:nvSpPr>
          <p:cNvPr id="5" name="Notes Placeholder 4"/>
          <p:cNvSpPr>
            <a:spLocks noGrp="1"/>
          </p:cNvSpPr>
          <p:nvPr>
            <p:ph type="body" sz="quarter" idx="3"/>
          </p:nvPr>
        </p:nvSpPr>
        <p:spPr>
          <a:xfrm>
            <a:off x="673880" y="4685956"/>
            <a:ext cx="5388004" cy="4439589"/>
          </a:xfrm>
          <a:prstGeom prst="rect">
            <a:avLst/>
          </a:prstGeom>
        </p:spPr>
        <p:txBody>
          <a:bodyPr vert="horz" lIns="89917" tIns="44958" rIns="89917" bIns="4495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4" y="9371910"/>
            <a:ext cx="2918629" cy="492730"/>
          </a:xfrm>
          <a:prstGeom prst="rect">
            <a:avLst/>
          </a:prstGeom>
        </p:spPr>
        <p:txBody>
          <a:bodyPr vert="horz" lIns="89917" tIns="44958" rIns="89917" bIns="44958" rtlCol="0" anchor="b"/>
          <a:lstStyle>
            <a:lvl1pPr algn="l">
              <a:defRPr sz="1200"/>
            </a:lvl1pPr>
          </a:lstStyle>
          <a:p>
            <a:endParaRPr lang="en-US"/>
          </a:p>
        </p:txBody>
      </p:sp>
      <p:sp>
        <p:nvSpPr>
          <p:cNvPr id="7" name="Slide Number Placeholder 6"/>
          <p:cNvSpPr>
            <a:spLocks noGrp="1"/>
          </p:cNvSpPr>
          <p:nvPr>
            <p:ph type="sldNum" sz="quarter" idx="5"/>
          </p:nvPr>
        </p:nvSpPr>
        <p:spPr>
          <a:xfrm>
            <a:off x="3815620" y="9371910"/>
            <a:ext cx="2918629" cy="492730"/>
          </a:xfrm>
          <a:prstGeom prst="rect">
            <a:avLst/>
          </a:prstGeom>
        </p:spPr>
        <p:txBody>
          <a:bodyPr vert="horz" lIns="89917" tIns="44958" rIns="89917" bIns="44958" rtlCol="0" anchor="b"/>
          <a:lstStyle>
            <a:lvl1pPr algn="r">
              <a:defRPr sz="1200"/>
            </a:lvl1pPr>
          </a:lstStyle>
          <a:p>
            <a:fld id="{CF1AA0FF-1A61-4BE5-AAB6-5E06B1BD0CEF}" type="slidenum">
              <a:rPr lang="en-US" smtClean="0"/>
              <a:pPr/>
              <a:t>‹#›</a:t>
            </a:fld>
            <a:endParaRPr lang="en-US"/>
          </a:p>
        </p:txBody>
      </p:sp>
    </p:spTree>
    <p:extLst>
      <p:ext uri="{BB962C8B-B14F-4D97-AF65-F5344CB8AC3E}">
        <p14:creationId xmlns:p14="http://schemas.microsoft.com/office/powerpoint/2010/main" val="236255095"/>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20007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12</a:t>
            </a:fld>
            <a:endParaRPr lang="en-US" noProof="0" dirty="0"/>
          </a:p>
        </p:txBody>
      </p:sp>
    </p:spTree>
    <p:extLst>
      <p:ext uri="{BB962C8B-B14F-4D97-AF65-F5344CB8AC3E}">
        <p14:creationId xmlns:p14="http://schemas.microsoft.com/office/powerpoint/2010/main" val="37604336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23858166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64573742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6247353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64386825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62646433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1873572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3264427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7688557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18735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13</a:t>
            </a:fld>
            <a:endParaRPr lang="en-US" noProof="0" dirty="0"/>
          </a:p>
        </p:txBody>
      </p:sp>
    </p:spTree>
    <p:extLst>
      <p:ext uri="{BB962C8B-B14F-4D97-AF65-F5344CB8AC3E}">
        <p14:creationId xmlns:p14="http://schemas.microsoft.com/office/powerpoint/2010/main" val="2502995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14</a:t>
            </a:fld>
            <a:endParaRPr lang="en-US" noProof="0" dirty="0"/>
          </a:p>
        </p:txBody>
      </p:sp>
    </p:spTree>
    <p:extLst>
      <p:ext uri="{BB962C8B-B14F-4D97-AF65-F5344CB8AC3E}">
        <p14:creationId xmlns:p14="http://schemas.microsoft.com/office/powerpoint/2010/main" val="1206037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15</a:t>
            </a:fld>
            <a:endParaRPr lang="en-US" noProof="0" dirty="0"/>
          </a:p>
        </p:txBody>
      </p:sp>
    </p:spTree>
    <p:extLst>
      <p:ext uri="{BB962C8B-B14F-4D97-AF65-F5344CB8AC3E}">
        <p14:creationId xmlns:p14="http://schemas.microsoft.com/office/powerpoint/2010/main" val="1844503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16</a:t>
            </a:fld>
            <a:endParaRPr lang="en-US" noProof="0" dirty="0"/>
          </a:p>
        </p:txBody>
      </p:sp>
    </p:spTree>
    <p:extLst>
      <p:ext uri="{BB962C8B-B14F-4D97-AF65-F5344CB8AC3E}">
        <p14:creationId xmlns:p14="http://schemas.microsoft.com/office/powerpoint/2010/main" val="921308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43189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69119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936507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056043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38658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4</a:t>
            </a:fld>
            <a:endParaRPr lang="en-US" noProof="0" dirty="0"/>
          </a:p>
        </p:txBody>
      </p:sp>
    </p:spTree>
    <p:extLst>
      <p:ext uri="{BB962C8B-B14F-4D97-AF65-F5344CB8AC3E}">
        <p14:creationId xmlns:p14="http://schemas.microsoft.com/office/powerpoint/2010/main" val="1247030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35024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760531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261883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906951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431669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360545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18735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31163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7196219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43189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5</a:t>
            </a:fld>
            <a:endParaRPr lang="en-US" noProof="0" dirty="0"/>
          </a:p>
        </p:txBody>
      </p:sp>
    </p:spTree>
    <p:extLst>
      <p:ext uri="{BB962C8B-B14F-4D97-AF65-F5344CB8AC3E}">
        <p14:creationId xmlns:p14="http://schemas.microsoft.com/office/powerpoint/2010/main" val="2669587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3598458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556786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202183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90615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9487083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104896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0168721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608095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854541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661202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6</a:t>
            </a:fld>
            <a:endParaRPr lang="en-US" noProof="0" dirty="0"/>
          </a:p>
        </p:txBody>
      </p:sp>
    </p:spTree>
    <p:extLst>
      <p:ext uri="{BB962C8B-B14F-4D97-AF65-F5344CB8AC3E}">
        <p14:creationId xmlns:p14="http://schemas.microsoft.com/office/powerpoint/2010/main" val="13844148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6522993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2461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0822288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418255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431896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379508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0996314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4551614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5327409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789046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7</a:t>
            </a:fld>
            <a:endParaRPr lang="en-US" noProof="0" dirty="0"/>
          </a:p>
        </p:txBody>
      </p:sp>
    </p:spTree>
    <p:extLst>
      <p:ext uri="{BB962C8B-B14F-4D97-AF65-F5344CB8AC3E}">
        <p14:creationId xmlns:p14="http://schemas.microsoft.com/office/powerpoint/2010/main" val="41021124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107239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666558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6844281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4822785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2454137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4720481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431896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1762377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2023150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727719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8</a:t>
            </a:fld>
            <a:endParaRPr lang="en-US" noProof="0" dirty="0"/>
          </a:p>
        </p:txBody>
      </p:sp>
    </p:spTree>
    <p:extLst>
      <p:ext uri="{BB962C8B-B14F-4D97-AF65-F5344CB8AC3E}">
        <p14:creationId xmlns:p14="http://schemas.microsoft.com/office/powerpoint/2010/main" val="21219579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91534984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0477764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9828076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3022807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5229041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052665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2882557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040499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293272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400101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9</a:t>
            </a:fld>
            <a:endParaRPr lang="en-US" noProof="0" dirty="0"/>
          </a:p>
        </p:txBody>
      </p:sp>
    </p:spTree>
    <p:extLst>
      <p:ext uri="{BB962C8B-B14F-4D97-AF65-F5344CB8AC3E}">
        <p14:creationId xmlns:p14="http://schemas.microsoft.com/office/powerpoint/2010/main" val="33627174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621744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6808538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1875854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5574221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9539649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8467269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3671495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7081915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8292499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65821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10</a:t>
            </a:fld>
            <a:endParaRPr lang="en-US" noProof="0" dirty="0"/>
          </a:p>
        </p:txBody>
      </p:sp>
    </p:spTree>
    <p:extLst>
      <p:ext uri="{BB962C8B-B14F-4D97-AF65-F5344CB8AC3E}">
        <p14:creationId xmlns:p14="http://schemas.microsoft.com/office/powerpoint/2010/main" val="21938381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414533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596576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6539620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5433880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663840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5140567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950912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19775379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2514372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155588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5C09F48-E3F7-4432-94C0-BC9DA42EACBA}" type="slidenum">
              <a:rPr lang="en-US" noProof="0" smtClean="0"/>
              <a:pPr/>
              <a:t>11</a:t>
            </a:fld>
            <a:endParaRPr lang="en-US" noProof="0" dirty="0"/>
          </a:p>
        </p:txBody>
      </p:sp>
    </p:spTree>
    <p:extLst>
      <p:ext uri="{BB962C8B-B14F-4D97-AF65-F5344CB8AC3E}">
        <p14:creationId xmlns:p14="http://schemas.microsoft.com/office/powerpoint/2010/main" val="181644723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1811579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875945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37119552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1352561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10058932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2524963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293940712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55820714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12602673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Tree>
    <p:extLst>
      <p:ext uri="{BB962C8B-B14F-4D97-AF65-F5344CB8AC3E}">
        <p14:creationId xmlns:p14="http://schemas.microsoft.com/office/powerpoint/2010/main" val="4983964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3087" name="Object 15"/>
          <p:cNvGraphicFramePr>
            <a:graphicFrameLocks noChangeAspect="1"/>
          </p:cNvGraphicFramePr>
          <p:nvPr/>
        </p:nvGraphicFramePr>
        <p:xfrm>
          <a:off x="44450" y="2393950"/>
          <a:ext cx="9077325" cy="1819275"/>
        </p:xfrm>
        <a:graphic>
          <a:graphicData uri="http://schemas.openxmlformats.org/presentationml/2006/ole">
            <mc:AlternateContent xmlns:mc="http://schemas.openxmlformats.org/markup-compatibility/2006">
              <mc:Choice xmlns:v="urn:schemas-microsoft-com:vml" Requires="v">
                <p:oleObj spid="_x0000_s4071" name="Image" r:id="rId3" imgW="10209524" imgH="1815873" progId="">
                  <p:embed/>
                </p:oleObj>
              </mc:Choice>
              <mc:Fallback>
                <p:oleObj name="Image" r:id="rId3" imgW="10209524" imgH="1815873" progId="">
                  <p:embed/>
                  <p:pic>
                    <p:nvPicPr>
                      <p:cNvPr id="0" name="Picture 8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 y="2393950"/>
                        <a:ext cx="90773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088" name="Group 16"/>
          <p:cNvGrpSpPr>
            <a:grpSpLocks/>
          </p:cNvGrpSpPr>
          <p:nvPr/>
        </p:nvGrpSpPr>
        <p:grpSpPr bwMode="auto">
          <a:xfrm>
            <a:off x="34925" y="4292600"/>
            <a:ext cx="9074150" cy="2520950"/>
            <a:chOff x="0" y="2640"/>
            <a:chExt cx="5760" cy="1680"/>
          </a:xfrm>
        </p:grpSpPr>
        <p:sp>
          <p:nvSpPr>
            <p:cNvPr id="3089" name="Rectangle 17"/>
            <p:cNvSpPr>
              <a:spLocks noChangeArrowheads="1"/>
            </p:cNvSpPr>
            <p:nvPr userDrawn="1"/>
          </p:nvSpPr>
          <p:spPr bwMode="gray">
            <a:xfrm>
              <a:off x="0" y="2640"/>
              <a:ext cx="5760" cy="1680"/>
            </a:xfrm>
            <a:prstGeom prst="rect">
              <a:avLst/>
            </a:prstGeom>
            <a:solidFill>
              <a:schemeClr val="bg2"/>
            </a:solidFill>
            <a:ln w="9525">
              <a:noFill/>
              <a:miter lim="800000"/>
              <a:headEnd/>
              <a:tailEnd/>
            </a:ln>
            <a:effectLst/>
          </p:spPr>
          <p:txBody>
            <a:bodyPr wrap="none" anchor="ctr"/>
            <a:lstStyle/>
            <a:p>
              <a:endParaRPr lang="en-US"/>
            </a:p>
          </p:txBody>
        </p:sp>
        <p:sp>
          <p:nvSpPr>
            <p:cNvPr id="3090" name="Rectangle 18"/>
            <p:cNvSpPr>
              <a:spLocks noChangeArrowheads="1"/>
            </p:cNvSpPr>
            <p:nvPr userDrawn="1"/>
          </p:nvSpPr>
          <p:spPr bwMode="gray">
            <a:xfrm>
              <a:off x="0" y="2640"/>
              <a:ext cx="5760" cy="96"/>
            </a:xfrm>
            <a:prstGeom prst="rect">
              <a:avLst/>
            </a:prstGeom>
            <a:gradFill rotWithShape="0">
              <a:gsLst>
                <a:gs pos="0">
                  <a:schemeClr val="bg2">
                    <a:gamma/>
                    <a:shade val="46275"/>
                    <a:invGamma/>
                  </a:schemeClr>
                </a:gs>
                <a:gs pos="100000">
                  <a:schemeClr val="bg2"/>
                </a:gs>
              </a:gsLst>
              <a:lin ang="5400000" scaled="1"/>
            </a:gradFill>
            <a:ln w="9525">
              <a:noFill/>
              <a:miter lim="800000"/>
              <a:headEnd/>
              <a:tailEnd/>
            </a:ln>
            <a:effectLst/>
          </p:spPr>
          <p:txBody>
            <a:bodyPr wrap="none" anchor="ctr"/>
            <a:lstStyle/>
            <a:p>
              <a:endParaRPr lang="en-US"/>
            </a:p>
          </p:txBody>
        </p:sp>
      </p:grpSp>
      <p:sp>
        <p:nvSpPr>
          <p:cNvPr id="3091" name="Rectangle 19"/>
          <p:cNvSpPr>
            <a:spLocks noChangeArrowheads="1"/>
          </p:cNvSpPr>
          <p:nvPr/>
        </p:nvSpPr>
        <p:spPr bwMode="gray">
          <a:xfrm>
            <a:off x="34925" y="44450"/>
            <a:ext cx="9074150" cy="2282825"/>
          </a:xfrm>
          <a:prstGeom prst="rect">
            <a:avLst/>
          </a:prstGeom>
          <a:gradFill rotWithShape="0">
            <a:gsLst>
              <a:gs pos="0">
                <a:schemeClr val="tx1"/>
              </a:gs>
              <a:gs pos="100000">
                <a:schemeClr val="tx1">
                  <a:gamma/>
                  <a:shade val="46275"/>
                  <a:invGamma/>
                </a:schemeClr>
              </a:gs>
            </a:gsLst>
            <a:lin ang="5400000" scaled="1"/>
          </a:gradFill>
          <a:ln w="9525">
            <a:noFill/>
            <a:miter lim="800000"/>
            <a:headEnd/>
            <a:tailEnd/>
          </a:ln>
          <a:effectLst/>
        </p:spPr>
        <p:txBody>
          <a:bodyPr wrap="none" anchor="ctr"/>
          <a:lstStyle/>
          <a:p>
            <a:endParaRPr lang="en-US"/>
          </a:p>
        </p:txBody>
      </p:sp>
      <p:grpSp>
        <p:nvGrpSpPr>
          <p:cNvPr id="3092" name="Group 20"/>
          <p:cNvGrpSpPr>
            <a:grpSpLocks/>
          </p:cNvGrpSpPr>
          <p:nvPr/>
        </p:nvGrpSpPr>
        <p:grpSpPr bwMode="auto">
          <a:xfrm>
            <a:off x="-4763" y="0"/>
            <a:ext cx="9148763" cy="6856413"/>
            <a:chOff x="-3" y="0"/>
            <a:chExt cx="5763" cy="4319"/>
          </a:xfrm>
        </p:grpSpPr>
        <p:sp>
          <p:nvSpPr>
            <p:cNvPr id="3093" name="AutoShape 21"/>
            <p:cNvSpPr>
              <a:spLocks noChangeArrowheads="1"/>
            </p:cNvSpPr>
            <p:nvPr userDrawn="1"/>
          </p:nvSpPr>
          <p:spPr bwMode="gray">
            <a:xfrm>
              <a:off x="24" y="24"/>
              <a:ext cx="5712" cy="4272"/>
            </a:xfrm>
            <a:prstGeom prst="roundRect">
              <a:avLst>
                <a:gd name="adj" fmla="val 6227"/>
              </a:avLst>
            </a:prstGeom>
            <a:noFill/>
            <a:ln w="76200">
              <a:solidFill>
                <a:schemeClr val="bg1"/>
              </a:solidFill>
              <a:round/>
              <a:headEnd/>
              <a:tailEnd/>
            </a:ln>
            <a:effectLst/>
          </p:spPr>
          <p:txBody>
            <a:bodyPr wrap="none" anchor="ctr"/>
            <a:lstStyle/>
            <a:p>
              <a:endParaRPr lang="en-US"/>
            </a:p>
          </p:txBody>
        </p:sp>
        <p:sp>
          <p:nvSpPr>
            <p:cNvPr id="3094" name="Freeform 22"/>
            <p:cNvSpPr>
              <a:spLocks/>
            </p:cNvSpPr>
            <p:nvPr userDrawn="1"/>
          </p:nvSpPr>
          <p:spPr bwMode="gray">
            <a:xfrm>
              <a:off x="0"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p>
              <a:endParaRPr lang="en-US"/>
            </a:p>
          </p:txBody>
        </p:sp>
        <p:sp>
          <p:nvSpPr>
            <p:cNvPr id="3095" name="Freeform 23"/>
            <p:cNvSpPr>
              <a:spLocks/>
            </p:cNvSpPr>
            <p:nvPr userDrawn="1"/>
          </p:nvSpPr>
          <p:spPr bwMode="gray">
            <a:xfrm rot="-5408600">
              <a:off x="-50" y="4030"/>
              <a:ext cx="336" cy="242"/>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p>
              <a:endParaRPr lang="en-US"/>
            </a:p>
          </p:txBody>
        </p:sp>
        <p:sp>
          <p:nvSpPr>
            <p:cNvPr id="3096" name="Freeform 24"/>
            <p:cNvSpPr>
              <a:spLocks/>
            </p:cNvSpPr>
            <p:nvPr userDrawn="1"/>
          </p:nvSpPr>
          <p:spPr bwMode="gray">
            <a:xfrm rot="10769190">
              <a:off x="5519" y="4031"/>
              <a:ext cx="232" cy="287"/>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p>
              <a:endParaRPr lang="en-US"/>
            </a:p>
          </p:txBody>
        </p:sp>
        <p:sp>
          <p:nvSpPr>
            <p:cNvPr id="3097" name="Freeform 25"/>
            <p:cNvSpPr>
              <a:spLocks/>
            </p:cNvSpPr>
            <p:nvPr userDrawn="1"/>
          </p:nvSpPr>
          <p:spPr bwMode="gray">
            <a:xfrm rot="5400000">
              <a:off x="5472"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p>
              <a:endParaRPr lang="en-US"/>
            </a:p>
          </p:txBody>
        </p:sp>
      </p:grpSp>
      <p:sp>
        <p:nvSpPr>
          <p:cNvPr id="3074" name="Rectangle 2"/>
          <p:cNvSpPr>
            <a:spLocks noGrp="1" noChangeArrowheads="1"/>
          </p:cNvSpPr>
          <p:nvPr>
            <p:ph type="ctrTitle"/>
          </p:nvPr>
        </p:nvSpPr>
        <p:spPr bwMode="ltGray">
          <a:xfrm>
            <a:off x="762000" y="990600"/>
            <a:ext cx="7772400" cy="1066800"/>
          </a:xfrm>
        </p:spPr>
        <p:txBody>
          <a:bodyPr/>
          <a:lstStyle>
            <a:lvl1pPr algn="ctr">
              <a:defRPr sz="4400"/>
            </a:lvl1pPr>
          </a:lstStyle>
          <a:p>
            <a:r>
              <a:rPr lang="en-US"/>
              <a:t>Click to edit Master title style</a:t>
            </a:r>
          </a:p>
        </p:txBody>
      </p:sp>
      <p:sp>
        <p:nvSpPr>
          <p:cNvPr id="3075" name="Rectangle 3"/>
          <p:cNvSpPr>
            <a:spLocks noGrp="1" noChangeArrowheads="1"/>
          </p:cNvSpPr>
          <p:nvPr>
            <p:ph type="subTitle" idx="1"/>
          </p:nvPr>
        </p:nvSpPr>
        <p:spPr>
          <a:xfrm>
            <a:off x="1371600" y="4953000"/>
            <a:ext cx="6400800" cy="533400"/>
          </a:xfrm>
        </p:spPr>
        <p:txBody>
          <a:bodyPr/>
          <a:lstStyle>
            <a:lvl1pPr marL="0" indent="0" algn="ctr">
              <a:buFontTx/>
              <a:buNone/>
              <a:defRPr sz="2800">
                <a:solidFill>
                  <a:schemeClr val="tx2"/>
                </a:solidFill>
              </a:defRPr>
            </a:lvl1pPr>
          </a:lstStyle>
          <a:p>
            <a:r>
              <a:rPr lang="en-US"/>
              <a:t>Click to edit Master subtitle style</a:t>
            </a:r>
          </a:p>
        </p:txBody>
      </p:sp>
      <p:sp>
        <p:nvSpPr>
          <p:cNvPr id="3076" name="Rectangle 4"/>
          <p:cNvSpPr>
            <a:spLocks noGrp="1" noChangeArrowheads="1"/>
          </p:cNvSpPr>
          <p:nvPr>
            <p:ph type="dt" sz="half" idx="2"/>
          </p:nvPr>
        </p:nvSpPr>
        <p:spPr>
          <a:xfrm>
            <a:off x="457200" y="6245225"/>
            <a:ext cx="2133600" cy="476250"/>
          </a:xfrm>
        </p:spPr>
        <p:txBody>
          <a:bodyPr/>
          <a:lstStyle>
            <a:lvl1pPr>
              <a:defRPr/>
            </a:lvl1pPr>
          </a:lstStyle>
          <a:p>
            <a:endParaRPr lang="en-US"/>
          </a:p>
        </p:txBody>
      </p:sp>
      <p:sp>
        <p:nvSpPr>
          <p:cNvPr id="3077" name="Rectangle 5"/>
          <p:cNvSpPr>
            <a:spLocks noGrp="1" noChangeArrowheads="1"/>
          </p:cNvSpPr>
          <p:nvPr>
            <p:ph type="ftr" sz="quarter" idx="3"/>
          </p:nvPr>
        </p:nvSpPr>
        <p:spPr>
          <a:xfrm>
            <a:off x="3124200" y="6245225"/>
            <a:ext cx="2895600" cy="476250"/>
          </a:xfrm>
        </p:spPr>
        <p:txBody>
          <a:bodyPr/>
          <a:lstStyle>
            <a:lvl1pPr>
              <a:defRPr/>
            </a:lvl1pPr>
          </a:lstStyle>
          <a:p>
            <a:endParaRPr lang="en-US"/>
          </a:p>
        </p:txBody>
      </p:sp>
      <p:sp>
        <p:nvSpPr>
          <p:cNvPr id="3078" name="Rectangle 6"/>
          <p:cNvSpPr>
            <a:spLocks noGrp="1" noChangeArrowheads="1"/>
          </p:cNvSpPr>
          <p:nvPr>
            <p:ph type="sldNum" sz="quarter" idx="4"/>
          </p:nvPr>
        </p:nvSpPr>
        <p:spPr>
          <a:xfrm>
            <a:off x="6553200" y="6245225"/>
            <a:ext cx="2133600" cy="476250"/>
          </a:xfrm>
        </p:spPr>
        <p:txBody>
          <a:bodyPr/>
          <a:lstStyle>
            <a:lvl1pPr>
              <a:defRPr/>
            </a:lvl1pPr>
          </a:lstStyle>
          <a:p>
            <a:fld id="{67DDE89C-9FF1-4F9D-8493-6E7E6F153217}" type="slidenum">
              <a:rPr lang="en-US"/>
              <a:pPr/>
              <a:t>‹#›</a:t>
            </a:fld>
            <a:endParaRPr lang="en-US"/>
          </a:p>
        </p:txBody>
      </p:sp>
      <p:grpSp>
        <p:nvGrpSpPr>
          <p:cNvPr id="3098" name="Group 26"/>
          <p:cNvGrpSpPr>
            <a:grpSpLocks/>
          </p:cNvGrpSpPr>
          <p:nvPr/>
        </p:nvGrpSpPr>
        <p:grpSpPr bwMode="auto">
          <a:xfrm>
            <a:off x="2482850" y="2895600"/>
            <a:ext cx="2698750" cy="1041400"/>
            <a:chOff x="1610" y="1965"/>
            <a:chExt cx="1700" cy="656"/>
          </a:xfrm>
        </p:grpSpPr>
        <p:pic>
          <p:nvPicPr>
            <p:cNvPr id="3099" name="Picture 27" descr="Untitled-1 copy"/>
            <p:cNvPicPr>
              <a:picLocks noChangeAspect="1" noChangeArrowheads="1"/>
            </p:cNvPicPr>
            <p:nvPr userDrawn="1"/>
          </p:nvPicPr>
          <p:blipFill>
            <a:blip r:embed="rId5" cstate="print"/>
            <a:srcRect/>
            <a:stretch>
              <a:fillRect/>
            </a:stretch>
          </p:blipFill>
          <p:spPr bwMode="gray">
            <a:xfrm>
              <a:off x="2426" y="1965"/>
              <a:ext cx="590" cy="590"/>
            </a:xfrm>
            <a:prstGeom prst="rect">
              <a:avLst/>
            </a:prstGeom>
            <a:noFill/>
          </p:spPr>
        </p:pic>
        <p:pic>
          <p:nvPicPr>
            <p:cNvPr id="3100" name="Picture 28" descr="Untitled-1 copy"/>
            <p:cNvPicPr>
              <a:picLocks noChangeAspect="1" noChangeArrowheads="1"/>
            </p:cNvPicPr>
            <p:nvPr userDrawn="1"/>
          </p:nvPicPr>
          <p:blipFill>
            <a:blip r:embed="rId6" cstate="print"/>
            <a:srcRect/>
            <a:stretch>
              <a:fillRect/>
            </a:stretch>
          </p:blipFill>
          <p:spPr bwMode="gray">
            <a:xfrm>
              <a:off x="3061" y="2372"/>
              <a:ext cx="249" cy="249"/>
            </a:xfrm>
            <a:prstGeom prst="rect">
              <a:avLst/>
            </a:prstGeom>
            <a:noFill/>
          </p:spPr>
        </p:pic>
        <p:pic>
          <p:nvPicPr>
            <p:cNvPr id="3101" name="Picture 29" descr="Untitled-1 copy"/>
            <p:cNvPicPr>
              <a:picLocks noChangeAspect="1" noChangeArrowheads="1"/>
            </p:cNvPicPr>
            <p:nvPr userDrawn="1"/>
          </p:nvPicPr>
          <p:blipFill>
            <a:blip r:embed="rId5" cstate="print"/>
            <a:srcRect/>
            <a:stretch>
              <a:fillRect/>
            </a:stretch>
          </p:blipFill>
          <p:spPr bwMode="gray">
            <a:xfrm>
              <a:off x="1610" y="2237"/>
              <a:ext cx="363" cy="363"/>
            </a:xfrm>
            <a:prstGeom prst="rect">
              <a:avLst/>
            </a:prstGeom>
            <a:noFill/>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E41FD29-1948-4D73-8451-78470226BDA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122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6122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C916F9-DE60-41A6-BE14-0D1C7D7B7BF2}"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6629400" cy="868362"/>
          </a:xfrm>
        </p:spPr>
        <p:txBody>
          <a:bodyPr/>
          <a:lstStyle/>
          <a:p>
            <a:r>
              <a:rPr lang="en-US"/>
              <a:t>Click to edit Master title style</a:t>
            </a:r>
          </a:p>
        </p:txBody>
      </p:sp>
      <p:sp>
        <p:nvSpPr>
          <p:cNvPr id="3" name="Table Placeholder 2"/>
          <p:cNvSpPr>
            <a:spLocks noGrp="1"/>
          </p:cNvSpPr>
          <p:nvPr>
            <p:ph type="tbl" idx="1"/>
          </p:nvPr>
        </p:nvSpPr>
        <p:spPr>
          <a:xfrm>
            <a:off x="457200" y="1447800"/>
            <a:ext cx="8229600" cy="4949825"/>
          </a:xfrm>
        </p:spPr>
        <p:txBody>
          <a:bodyPr/>
          <a:lstStyle/>
          <a:p>
            <a:endParaRPr lang="en-US"/>
          </a:p>
        </p:txBody>
      </p:sp>
      <p:sp>
        <p:nvSpPr>
          <p:cNvPr id="4" name="Date Placeholder 3"/>
          <p:cNvSpPr>
            <a:spLocks noGrp="1"/>
          </p:cNvSpPr>
          <p:nvPr>
            <p:ph type="dt" sz="half" idx="10"/>
          </p:nvPr>
        </p:nvSpPr>
        <p:spPr>
          <a:xfrm>
            <a:off x="457200" y="6477000"/>
            <a:ext cx="2133600" cy="244475"/>
          </a:xfrm>
        </p:spPr>
        <p:txBody>
          <a:bodyPr/>
          <a:lstStyle>
            <a:lvl1pPr>
              <a:defRPr/>
            </a:lvl1pPr>
          </a:lstStyle>
          <a:p>
            <a:endParaRPr lang="en-US"/>
          </a:p>
        </p:txBody>
      </p:sp>
      <p:sp>
        <p:nvSpPr>
          <p:cNvPr id="5" name="Footer Placeholder 4"/>
          <p:cNvSpPr>
            <a:spLocks noGrp="1"/>
          </p:cNvSpPr>
          <p:nvPr>
            <p:ph type="ftr" sz="quarter" idx="11"/>
          </p:nvPr>
        </p:nvSpPr>
        <p:spPr>
          <a:xfrm>
            <a:off x="3124200" y="6477000"/>
            <a:ext cx="2895600" cy="2444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477000"/>
            <a:ext cx="2133600" cy="244475"/>
          </a:xfrm>
        </p:spPr>
        <p:txBody>
          <a:bodyPr/>
          <a:lstStyle>
            <a:lvl1pPr>
              <a:defRPr/>
            </a:lvl1pPr>
          </a:lstStyle>
          <a:p>
            <a:fld id="{E38A5C5A-D042-4115-AEFE-A9E8FF691313}"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676400" y="274638"/>
            <a:ext cx="6629400" cy="868362"/>
          </a:xfrm>
        </p:spPr>
        <p:txBody>
          <a:bodyPr/>
          <a:lstStyle/>
          <a:p>
            <a:r>
              <a:rPr lang="en-US"/>
              <a:t>Click to edit Master title style</a:t>
            </a:r>
            <a:endParaRPr lang="en-GB"/>
          </a:p>
        </p:txBody>
      </p:sp>
      <p:sp>
        <p:nvSpPr>
          <p:cNvPr id="3" name="Date Placeholder 2"/>
          <p:cNvSpPr>
            <a:spLocks noGrp="1"/>
          </p:cNvSpPr>
          <p:nvPr>
            <p:ph type="dt" sz="half" idx="10"/>
          </p:nvPr>
        </p:nvSpPr>
        <p:spPr>
          <a:xfrm>
            <a:off x="457200" y="6477000"/>
            <a:ext cx="2133600" cy="244475"/>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477000"/>
            <a:ext cx="2895600" cy="244475"/>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477000"/>
            <a:ext cx="2133600" cy="244475"/>
          </a:xfrm>
        </p:spPr>
        <p:txBody>
          <a:bodyPr/>
          <a:lstStyle>
            <a:lvl1pPr>
              <a:defRPr/>
            </a:lvl1pPr>
          </a:lstStyle>
          <a:p>
            <a:fld id="{4116F344-D4DC-4BCD-8CA8-B746657C06A1}" type="slidenum">
              <a:rPr lang="en-US" altLang="en-US"/>
              <a:pPr/>
              <a:t>‹#›</a:t>
            </a:fld>
            <a:endParaRPr lang="en-US" altLang="en-US" sz="1800"/>
          </a:p>
        </p:txBody>
      </p:sp>
    </p:spTree>
    <p:extLst>
      <p:ext uri="{BB962C8B-B14F-4D97-AF65-F5344CB8AC3E}">
        <p14:creationId xmlns:p14="http://schemas.microsoft.com/office/powerpoint/2010/main" val="1083920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E20AE4F-6262-4C8B-8D39-3FC41EDB5BB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0E6179D-5383-456B-B231-50ACACB8F69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47800"/>
            <a:ext cx="4038600" cy="4949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1B35344-51D7-48BC-9827-9166A0345D9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8BF78EF-B07E-45A6-9653-07728C4DD59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3114B22-2A7B-4820-8EB8-CF2D6B3CC3F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BE13033-DE32-40B2-9C51-A20266549AF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FCE9C34-C0B0-43DA-A1B1-AB61B81AD6F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DAB2C5-99DF-41A2-9553-5B1092DAC03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tint val="39216"/>
                <a:invGamma/>
              </a:schemeClr>
            </a:gs>
          </a:gsLst>
          <a:lin ang="5400000" scaled="1"/>
        </a:gradFill>
        <a:effectLst/>
      </p:bgPr>
    </p:bg>
    <p:spTree>
      <p:nvGrpSpPr>
        <p:cNvPr id="1" name=""/>
        <p:cNvGrpSpPr/>
        <p:nvPr/>
      </p:nvGrpSpPr>
      <p:grpSpPr>
        <a:xfrm>
          <a:off x="0" y="0"/>
          <a:ext cx="0" cy="0"/>
          <a:chOff x="0" y="0"/>
          <a:chExt cx="0" cy="0"/>
        </a:xfrm>
      </p:grpSpPr>
      <p:grpSp>
        <p:nvGrpSpPr>
          <p:cNvPr id="1035" name="Group 11"/>
          <p:cNvGrpSpPr>
            <a:grpSpLocks/>
          </p:cNvGrpSpPr>
          <p:nvPr/>
        </p:nvGrpSpPr>
        <p:grpSpPr bwMode="auto">
          <a:xfrm>
            <a:off x="0" y="285750"/>
            <a:ext cx="9156700" cy="911225"/>
            <a:chOff x="-1" y="196"/>
            <a:chExt cx="5768" cy="635"/>
          </a:xfrm>
        </p:grpSpPr>
        <p:sp>
          <p:nvSpPr>
            <p:cNvPr id="1036" name="Rectangle 12"/>
            <p:cNvSpPr>
              <a:spLocks noChangeArrowheads="1"/>
            </p:cNvSpPr>
            <p:nvPr userDrawn="1"/>
          </p:nvSpPr>
          <p:spPr bwMode="gray">
            <a:xfrm>
              <a:off x="1" y="196"/>
              <a:ext cx="5766" cy="635"/>
            </a:xfrm>
            <a:prstGeom prst="rect">
              <a:avLst/>
            </a:prstGeom>
            <a:gradFill rotWithShape="1">
              <a:gsLst>
                <a:gs pos="0">
                  <a:schemeClr val="accent1"/>
                </a:gs>
                <a:gs pos="100000">
                  <a:schemeClr val="tx1"/>
                </a:gs>
              </a:gsLst>
              <a:lin ang="0" scaled="1"/>
            </a:gradFill>
            <a:ln w="9525">
              <a:noFill/>
              <a:miter lim="800000"/>
              <a:headEnd/>
              <a:tailEnd/>
            </a:ln>
            <a:effectLst/>
          </p:spPr>
          <p:txBody>
            <a:bodyPr wrap="none" anchor="ctr"/>
            <a:lstStyle/>
            <a:p>
              <a:endParaRPr lang="en-US"/>
            </a:p>
          </p:txBody>
        </p:sp>
        <p:sp>
          <p:nvSpPr>
            <p:cNvPr id="1037" name="Freeform 13"/>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chemeClr val="tx1"/>
                </a:gs>
                <a:gs pos="100000">
                  <a:schemeClr val="tx1">
                    <a:gamma/>
                    <a:shade val="46275"/>
                    <a:invGamma/>
                  </a:schemeClr>
                </a:gs>
              </a:gsLst>
              <a:lin ang="18900000" scaled="1"/>
            </a:gradFill>
            <a:ln w="9525">
              <a:noFill/>
              <a:round/>
              <a:headEnd/>
              <a:tailEnd/>
            </a:ln>
            <a:effectLst/>
          </p:spPr>
          <p:txBody>
            <a:bodyPr/>
            <a:lstStyle/>
            <a:p>
              <a:endParaRPr lang="en-US"/>
            </a:p>
          </p:txBody>
        </p:sp>
        <p:sp>
          <p:nvSpPr>
            <p:cNvPr id="1038" name="Freeform 14"/>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chemeClr val="accent1"/>
                </a:gs>
                <a:gs pos="100000">
                  <a:schemeClr val="accent1">
                    <a:gamma/>
                    <a:shade val="46275"/>
                    <a:invGamma/>
                  </a:schemeClr>
                </a:gs>
              </a:gsLst>
              <a:lin ang="18900000" scaled="1"/>
            </a:gradFill>
            <a:ln w="9525">
              <a:noFill/>
              <a:round/>
              <a:headEnd/>
              <a:tailEnd/>
            </a:ln>
            <a:effectLst/>
          </p:spPr>
          <p:txBody>
            <a:bodyPr/>
            <a:lstStyle/>
            <a:p>
              <a:endParaRPr lang="en-US"/>
            </a:p>
          </p:txBody>
        </p:sp>
      </p:grpSp>
      <p:sp>
        <p:nvSpPr>
          <p:cNvPr id="1039" name="Rectangle 15"/>
          <p:cNvSpPr>
            <a:spLocks noChangeArrowheads="1"/>
          </p:cNvSpPr>
          <p:nvPr/>
        </p:nvSpPr>
        <p:spPr bwMode="gray">
          <a:xfrm>
            <a:off x="1588" y="0"/>
            <a:ext cx="9144000" cy="241300"/>
          </a:xfrm>
          <a:prstGeom prst="rect">
            <a:avLst/>
          </a:prstGeom>
          <a:gradFill rotWithShape="0">
            <a:gsLst>
              <a:gs pos="0">
                <a:schemeClr val="tx1"/>
              </a:gs>
              <a:gs pos="100000">
                <a:schemeClr val="tx1">
                  <a:gamma/>
                  <a:shade val="46275"/>
                  <a:invGamma/>
                </a:schemeClr>
              </a:gs>
            </a:gsLst>
            <a:lin ang="0" scaled="1"/>
          </a:gradFill>
          <a:ln w="9525">
            <a:noFill/>
            <a:miter lim="800000"/>
            <a:headEnd/>
            <a:tailEnd/>
          </a:ln>
          <a:effectLst/>
        </p:spPr>
        <p:txBody>
          <a:bodyPr wrap="none" anchor="ctr"/>
          <a:lstStyle/>
          <a:p>
            <a:endParaRPr lang="en-US"/>
          </a:p>
        </p:txBody>
      </p:sp>
      <p:sp>
        <p:nvSpPr>
          <p:cNvPr id="1040" name="Rectangle 16"/>
          <p:cNvSpPr>
            <a:spLocks noChangeArrowheads="1"/>
          </p:cNvSpPr>
          <p:nvPr/>
        </p:nvSpPr>
        <p:spPr bwMode="gray">
          <a:xfrm>
            <a:off x="12700" y="1235075"/>
            <a:ext cx="9132888" cy="158750"/>
          </a:xfrm>
          <a:prstGeom prst="rect">
            <a:avLst/>
          </a:prstGeom>
          <a:gradFill rotWithShape="0">
            <a:gsLst>
              <a:gs pos="0">
                <a:schemeClr val="bg2"/>
              </a:gs>
              <a:gs pos="100000">
                <a:schemeClr val="bg2">
                  <a:gamma/>
                  <a:tint val="0"/>
                  <a:invGamma/>
                </a:schemeClr>
              </a:gs>
            </a:gsLst>
            <a:lin ang="5400000" scaled="1"/>
          </a:gradFill>
          <a:ln w="9525">
            <a:noFill/>
            <a:miter lim="800000"/>
            <a:headEnd/>
            <a:tailEnd/>
          </a:ln>
          <a:effectLst/>
        </p:spPr>
        <p:txBody>
          <a:bodyPr wrap="none" anchor="ctr"/>
          <a:lstStyle/>
          <a:p>
            <a:endParaRPr lang="en-US"/>
          </a:p>
        </p:txBody>
      </p:sp>
      <p:pic>
        <p:nvPicPr>
          <p:cNvPr id="1041" name="Picture 17" descr="Untitled-1 copy"/>
          <p:cNvPicPr>
            <a:picLocks noChangeAspect="1" noChangeArrowheads="1"/>
          </p:cNvPicPr>
          <p:nvPr/>
        </p:nvPicPr>
        <p:blipFill>
          <a:blip r:embed="rId15" cstate="print"/>
          <a:srcRect/>
          <a:stretch>
            <a:fillRect/>
          </a:stretch>
        </p:blipFill>
        <p:spPr bwMode="gray">
          <a:xfrm>
            <a:off x="252413" y="382588"/>
            <a:ext cx="720725" cy="720725"/>
          </a:xfrm>
          <a:prstGeom prst="rect">
            <a:avLst/>
          </a:prstGeom>
          <a:noFill/>
        </p:spPr>
      </p:pic>
      <p:pic>
        <p:nvPicPr>
          <p:cNvPr id="1042" name="Picture 18" descr="Untitled-1 copy"/>
          <p:cNvPicPr>
            <a:picLocks noChangeAspect="1" noChangeArrowheads="1"/>
          </p:cNvPicPr>
          <p:nvPr/>
        </p:nvPicPr>
        <p:blipFill>
          <a:blip r:embed="rId16" cstate="print"/>
          <a:srcRect/>
          <a:stretch>
            <a:fillRect/>
          </a:stretch>
        </p:blipFill>
        <p:spPr bwMode="gray">
          <a:xfrm>
            <a:off x="973138" y="765175"/>
            <a:ext cx="358775" cy="358775"/>
          </a:xfrm>
          <a:prstGeom prst="rect">
            <a:avLst/>
          </a:prstGeom>
          <a:noFill/>
        </p:spPr>
      </p:pic>
      <p:sp>
        <p:nvSpPr>
          <p:cNvPr id="1026" name="Rectangle 2"/>
          <p:cNvSpPr>
            <a:spLocks noGrp="1" noChangeArrowheads="1"/>
          </p:cNvSpPr>
          <p:nvPr>
            <p:ph type="title"/>
          </p:nvPr>
        </p:nvSpPr>
        <p:spPr bwMode="gray">
          <a:xfrm>
            <a:off x="1676400" y="274638"/>
            <a:ext cx="6629400" cy="8683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447800"/>
            <a:ext cx="8229600" cy="4949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477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477000"/>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47700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05B1AC3-5819-4CDD-B183-C0FF5845359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2" name="Rectangle 4"/>
          <p:cNvSpPr>
            <a:spLocks noGrp="1" noChangeArrowheads="1"/>
          </p:cNvSpPr>
          <p:nvPr>
            <p:ph type="ctrTitle"/>
          </p:nvPr>
        </p:nvSpPr>
        <p:spPr>
          <a:xfrm>
            <a:off x="0" y="0"/>
            <a:ext cx="9144000" cy="2667000"/>
          </a:xfrm>
          <a:solidFill>
            <a:srgbClr val="002060"/>
          </a:solidFill>
        </p:spPr>
        <p:txBody>
          <a:bodyPr anchor="t"/>
          <a:lstStyle/>
          <a:p>
            <a:pPr>
              <a:spcBef>
                <a:spcPts val="600"/>
              </a:spcBef>
              <a:spcAft>
                <a:spcPts val="600"/>
              </a:spcAft>
            </a:pPr>
            <a:r>
              <a:rPr lang="en-US" sz="4800" b="1" dirty="0">
                <a:latin typeface="High Tower Text" pitchFamily="18" charset="0"/>
              </a:rPr>
              <a:t>An overview of</a:t>
            </a:r>
            <a:br>
              <a:rPr lang="en-US" sz="4800" b="1" u="sng" dirty="0">
                <a:latin typeface="High Tower Text" pitchFamily="18" charset="0"/>
              </a:rPr>
            </a:br>
            <a:r>
              <a:rPr lang="en-US" sz="4800" b="1" u="sng" dirty="0">
                <a:latin typeface="High Tower Text" pitchFamily="18" charset="0"/>
              </a:rPr>
              <a:t>Finance Bill, 2020 – Direct Taxes</a:t>
            </a:r>
            <a:br>
              <a:rPr lang="en-US" sz="4800" b="1" u="sng" dirty="0">
                <a:latin typeface="High Tower Text" pitchFamily="18" charset="0"/>
              </a:rPr>
            </a:br>
            <a:r>
              <a:rPr lang="en-US" sz="4800" b="1" dirty="0">
                <a:latin typeface="High Tower Text" pitchFamily="18" charset="0"/>
              </a:rPr>
              <a:t>[As presented on 01-02-2020] </a:t>
            </a:r>
          </a:p>
        </p:txBody>
      </p:sp>
      <p:sp>
        <p:nvSpPr>
          <p:cNvPr id="7173" name="Rectangle 5"/>
          <p:cNvSpPr>
            <a:spLocks noGrp="1" noChangeArrowheads="1"/>
          </p:cNvSpPr>
          <p:nvPr>
            <p:ph type="subTitle" idx="1"/>
          </p:nvPr>
        </p:nvSpPr>
        <p:spPr>
          <a:xfrm>
            <a:off x="228600" y="5029200"/>
            <a:ext cx="8763000" cy="1600200"/>
          </a:xfrm>
        </p:spPr>
        <p:txBody>
          <a:bodyPr anchor="t"/>
          <a:lstStyle/>
          <a:p>
            <a:pPr algn="r">
              <a:spcBef>
                <a:spcPts val="0"/>
              </a:spcBef>
              <a:defRPr/>
            </a:pPr>
            <a:r>
              <a:rPr lang="en-US" sz="3200" b="1" dirty="0">
                <a:latin typeface="Times New Roman" pitchFamily="18" charset="0"/>
              </a:rPr>
              <a:t>Presented by: CA. Sanjay K. Agarwal</a:t>
            </a:r>
            <a:endParaRPr lang="en-US" sz="2000" b="1" dirty="0">
              <a:latin typeface="Times New Roman" pitchFamily="18" charset="0"/>
            </a:endParaRPr>
          </a:p>
          <a:p>
            <a:pPr algn="r">
              <a:spcBef>
                <a:spcPts val="0"/>
              </a:spcBef>
              <a:defRPr/>
            </a:pPr>
            <a:r>
              <a:rPr lang="en-US" sz="2400" b="1" dirty="0">
                <a:latin typeface="Times New Roman" pitchFamily="18" charset="0"/>
              </a:rPr>
              <a:t>Email: agarwal.s.ca@gmail.com </a:t>
            </a:r>
            <a:endParaRPr lang="en-US" b="1" dirty="0">
              <a:latin typeface="Times New Roman" pitchFamily="18" charset="0"/>
            </a:endParaRPr>
          </a:p>
        </p:txBody>
      </p:sp>
    </p:spTree>
    <p:extLst>
      <p:ext uri="{BB962C8B-B14F-4D97-AF65-F5344CB8AC3E}">
        <p14:creationId xmlns:p14="http://schemas.microsoft.com/office/powerpoint/2010/main" val="3247137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10</a:t>
            </a:fld>
            <a:endParaRPr lang="en-US" noProof="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304800"/>
            <a:ext cx="7587344" cy="882373"/>
          </a:xfrm>
          <a:prstGeom prst="rect">
            <a:avLst/>
          </a:prstGeom>
        </p:spPr>
      </p:pic>
      <p:pic>
        <p:nvPicPr>
          <p:cNvPr id="6" name="Picture 5"/>
          <p:cNvPicPr>
            <a:picLocks noChangeAspect="1"/>
          </p:cNvPicPr>
          <p:nvPr/>
        </p:nvPicPr>
        <p:blipFill>
          <a:blip r:embed="rId4"/>
          <a:stretch>
            <a:fillRect/>
          </a:stretch>
        </p:blipFill>
        <p:spPr>
          <a:xfrm>
            <a:off x="304800" y="1522500"/>
            <a:ext cx="8534400" cy="4812028"/>
          </a:xfrm>
          <a:prstGeom prst="rect">
            <a:avLst/>
          </a:prstGeom>
        </p:spPr>
      </p:pic>
    </p:spTree>
    <p:extLst>
      <p:ext uri="{BB962C8B-B14F-4D97-AF65-F5344CB8AC3E}">
        <p14:creationId xmlns:p14="http://schemas.microsoft.com/office/powerpoint/2010/main" val="28332111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100</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1220987947"/>
              </p:ext>
            </p:extLst>
          </p:nvPr>
        </p:nvGraphicFramePr>
        <p:xfrm>
          <a:off x="0" y="548680"/>
          <a:ext cx="9144000" cy="5955538"/>
        </p:xfrm>
        <a:graphic>
          <a:graphicData uri="http://schemas.openxmlformats.org/drawingml/2006/table">
            <a:tbl>
              <a:tblPr/>
              <a:tblGrid>
                <a:gridCol w="9144000">
                  <a:extLst>
                    <a:ext uri="{9D8B030D-6E8A-4147-A177-3AD203B41FA5}">
                      <a16:colId xmlns:a16="http://schemas.microsoft.com/office/drawing/2014/main" val="20000"/>
                    </a:ext>
                  </a:extLst>
                </a:gridCol>
              </a:tblGrid>
              <a:tr h="5928320">
                <a:tc>
                  <a:txBody>
                    <a:bodyPr/>
                    <a:lstStyle/>
                    <a:p>
                      <a:pPr algn="just">
                        <a:lnSpc>
                          <a:spcPct val="115000"/>
                        </a:lnSpc>
                        <a:spcAft>
                          <a:spcPts val="100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IN" sz="2300" b="0" i="0" u="sng" strike="noStrike" kern="1200" baseline="0" dirty="0">
                          <a:solidFill>
                            <a:srgbClr val="000000"/>
                          </a:solidFill>
                          <a:latin typeface="Perpetua" panose="02020502060401020303" pitchFamily="18" charset="0"/>
                          <a:ea typeface="+mn-ea"/>
                          <a:cs typeface="+mn-cs"/>
                        </a:rPr>
                        <a:t>Section 92CB</a:t>
                      </a:r>
                      <a:r>
                        <a:rPr lang="en-IN" sz="2300" b="0" i="0" u="none" strike="noStrike" kern="1200" baseline="0" dirty="0">
                          <a:solidFill>
                            <a:srgbClr val="000000"/>
                          </a:solidFill>
                          <a:latin typeface="Perpetua" panose="02020502060401020303" pitchFamily="18" charset="0"/>
                          <a:ea typeface="+mn-ea"/>
                          <a:cs typeface="+mn-cs"/>
                        </a:rPr>
                        <a:t>: As </a:t>
                      </a:r>
                      <a:r>
                        <a:rPr lang="en-GB" sz="2300" b="0" i="0" u="none" strike="noStrike" kern="1200" baseline="0" dirty="0">
                          <a:solidFill>
                            <a:srgbClr val="000000"/>
                          </a:solidFill>
                          <a:latin typeface="Perpetua" panose="02020502060401020303" pitchFamily="18" charset="0"/>
                          <a:ea typeface="+mn-ea"/>
                          <a:cs typeface="+mn-cs"/>
                        </a:rPr>
                        <a:t>per Explanation to the section 92CB of the Act the term “safe harbour” means circumstances in which the Income-tax Authority shall accept the transfer price declared by the assessee. </a:t>
                      </a:r>
                      <a:r>
                        <a:rPr lang="en-US" sz="2300" b="0" i="0" u="none" strike="noStrike" kern="1200" baseline="0" dirty="0">
                          <a:solidFill>
                            <a:srgbClr val="000000"/>
                          </a:solidFill>
                          <a:latin typeface="Perpetua" panose="02020502060401020303" pitchFamily="18" charset="0"/>
                          <a:ea typeface="+mn-ea"/>
                          <a:cs typeface="+mn-cs"/>
                        </a:rPr>
                        <a:t>At present, the Arms Length Price </a:t>
                      </a:r>
                      <a:r>
                        <a:rPr lang="en-US" sz="2300" b="1" i="0" u="none" strike="noStrike" kern="1200" baseline="0" dirty="0">
                          <a:solidFill>
                            <a:srgbClr val="000000"/>
                          </a:solidFill>
                          <a:latin typeface="Perpetua" panose="02020502060401020303" pitchFamily="18" charset="0"/>
                          <a:ea typeface="+mn-ea"/>
                          <a:cs typeface="+mn-cs"/>
                        </a:rPr>
                        <a:t>(ALP)</a:t>
                      </a:r>
                      <a:r>
                        <a:rPr lang="en-US" sz="2300" b="0" i="0" u="none" strike="noStrike" kern="1200" baseline="0" dirty="0">
                          <a:solidFill>
                            <a:srgbClr val="000000"/>
                          </a:solidFill>
                          <a:latin typeface="Perpetua" panose="02020502060401020303" pitchFamily="18" charset="0"/>
                          <a:ea typeface="+mn-ea"/>
                          <a:cs typeface="+mn-cs"/>
                        </a:rPr>
                        <a:t> determined u/s 92C or 92CA of the Act shall be subject to the safe harbor rules </a:t>
                      </a:r>
                      <a:r>
                        <a:rPr lang="en-US" sz="2300" b="1" i="0" u="none" strike="noStrike" kern="1200" baseline="0" dirty="0">
                          <a:solidFill>
                            <a:srgbClr val="000000"/>
                          </a:solidFill>
                          <a:latin typeface="Perpetua" panose="02020502060401020303" pitchFamily="18" charset="0"/>
                          <a:ea typeface="+mn-ea"/>
                          <a:cs typeface="+mn-cs"/>
                        </a:rPr>
                        <a:t>(SHR)</a:t>
                      </a:r>
                      <a:r>
                        <a:rPr lang="en-US" sz="2300" b="0" i="0" u="none" strike="noStrike" kern="1200" baseline="0" dirty="0">
                          <a:solidFill>
                            <a:srgbClr val="000000"/>
                          </a:solidFill>
                          <a:latin typeface="Perpetua" panose="02020502060401020303" pitchFamily="18" charset="0"/>
                          <a:ea typeface="+mn-ea"/>
                          <a:cs typeface="+mn-cs"/>
                        </a:rPr>
                        <a:t> made by CBDT u/s 92CB of the Act. </a:t>
                      </a:r>
                      <a:r>
                        <a:rPr lang="en-GB" sz="2300" b="0" i="0" u="none" strike="noStrike" kern="1200" baseline="0" dirty="0">
                          <a:solidFill>
                            <a:srgbClr val="000000"/>
                          </a:solidFill>
                          <a:latin typeface="Perpetua" panose="02020502060401020303" pitchFamily="18" charset="0"/>
                          <a:ea typeface="+mn-ea"/>
                          <a:cs typeface="+mn-cs"/>
                        </a:rPr>
                        <a:t>This section was inserted in the Act by the Finance (No. 2) Act, 2009, </a:t>
                      </a:r>
                      <a:r>
                        <a:rPr lang="en-GB" sz="2300" b="0" i="0" u="none" strike="noStrike" kern="1200" baseline="0" dirty="0" err="1">
                          <a:solidFill>
                            <a:srgbClr val="000000"/>
                          </a:solidFill>
                          <a:latin typeface="Perpetua" panose="02020502060401020303" pitchFamily="18" charset="0"/>
                          <a:ea typeface="+mn-ea"/>
                          <a:cs typeface="+mn-cs"/>
                        </a:rPr>
                        <a:t>w.r.e.f</a:t>
                      </a:r>
                      <a:r>
                        <a:rPr lang="en-GB" sz="2300" b="0" i="0" u="none" strike="noStrike" kern="1200" baseline="0" dirty="0">
                          <a:solidFill>
                            <a:srgbClr val="000000"/>
                          </a:solidFill>
                          <a:latin typeface="Perpetua" panose="02020502060401020303" pitchFamily="18" charset="0"/>
                          <a:ea typeface="+mn-ea"/>
                          <a:cs typeface="+mn-cs"/>
                        </a:rPr>
                        <a:t>. 1-4-2009 to reduce the number of transfer pricing audits and prolonged disputes especially in case of relatively smaller </a:t>
                      </a:r>
                      <a:r>
                        <a:rPr lang="en-GB" sz="2300" b="0" i="0" u="none" strike="noStrike" kern="1200" baseline="0" dirty="0" err="1">
                          <a:solidFill>
                            <a:srgbClr val="000000"/>
                          </a:solidFill>
                          <a:latin typeface="Perpetua" panose="02020502060401020303" pitchFamily="18" charset="0"/>
                          <a:ea typeface="+mn-ea"/>
                          <a:cs typeface="+mn-cs"/>
                        </a:rPr>
                        <a:t>assessees</a:t>
                      </a:r>
                      <a:r>
                        <a:rPr lang="en-GB" sz="2300" b="0" i="0" u="none" strike="noStrike" kern="1200" baseline="0" dirty="0">
                          <a:solidFill>
                            <a:srgbClr val="000000"/>
                          </a:solidFill>
                          <a:latin typeface="Perpetua" panose="02020502060401020303" pitchFamily="18" charset="0"/>
                          <a:ea typeface="+mn-ea"/>
                          <a:cs typeface="+mn-cs"/>
                        </a:rPr>
                        <a:t>. Besides reduction of disputes, the SHR </a:t>
                      </a:r>
                      <a:r>
                        <a:rPr lang="en-IN" sz="2300" b="0" i="0" u="none" strike="noStrike" kern="1200" baseline="0" dirty="0">
                          <a:solidFill>
                            <a:srgbClr val="000000"/>
                          </a:solidFill>
                          <a:latin typeface="Perpetua" panose="02020502060401020303" pitchFamily="18" charset="0"/>
                          <a:ea typeface="+mn-ea"/>
                          <a:cs typeface="+mn-cs"/>
                        </a:rPr>
                        <a:t>provides certainty as well. </a:t>
                      </a:r>
                      <a:r>
                        <a:rPr lang="en-GB" sz="2300" b="0" i="0" u="none" strike="noStrike" kern="1200" baseline="0" dirty="0">
                          <a:solidFill>
                            <a:srgbClr val="000000"/>
                          </a:solidFill>
                          <a:latin typeface="Perpetua" panose="02020502060401020303" pitchFamily="18" charset="0"/>
                          <a:ea typeface="+mn-ea"/>
                          <a:cs typeface="+mn-cs"/>
                        </a:rPr>
                        <a:t>SHR provides tax certainty for relatively smaller cases for future years on general terms.</a:t>
                      </a:r>
                      <a:endParaRPr lang="en-IN" sz="2300" b="0" i="0" u="none" strike="noStrike" kern="1200" baseline="0" dirty="0">
                        <a:solidFill>
                          <a:srgbClr val="000000"/>
                        </a:solidFill>
                        <a:latin typeface="Perpetua" panose="02020502060401020303" pitchFamily="18" charset="0"/>
                        <a:ea typeface="+mn-ea"/>
                        <a:cs typeface="+mn-cs"/>
                      </a:endParaRPr>
                    </a:p>
                    <a:p>
                      <a:pPr algn="just"/>
                      <a:endParaRPr lang="en-IN" sz="2300" b="0" i="0" u="none" strike="noStrike" kern="1200" baseline="0" dirty="0">
                        <a:solidFill>
                          <a:srgbClr val="000000"/>
                        </a:solidFill>
                        <a:latin typeface="Perpetua" panose="02020502060401020303" pitchFamily="18" charset="0"/>
                        <a:ea typeface="+mn-ea"/>
                        <a:cs typeface="+mn-cs"/>
                      </a:endParaRPr>
                    </a:p>
                    <a:p>
                      <a:pPr algn="just"/>
                      <a:r>
                        <a:rPr lang="en-IN" sz="2300" b="0" i="0" u="sng" strike="noStrike" kern="1200" baseline="0" dirty="0">
                          <a:solidFill>
                            <a:srgbClr val="000000"/>
                          </a:solidFill>
                          <a:latin typeface="Perpetua" panose="02020502060401020303" pitchFamily="18" charset="0"/>
                          <a:ea typeface="+mn-ea"/>
                          <a:cs typeface="+mn-cs"/>
                        </a:rPr>
                        <a:t>Section 92CC</a:t>
                      </a:r>
                      <a:r>
                        <a:rPr lang="en-IN" sz="2300" b="0" i="0" u="none" strike="noStrike" kern="1200" baseline="0" dirty="0">
                          <a:solidFill>
                            <a:srgbClr val="000000"/>
                          </a:solidFill>
                          <a:latin typeface="Perpetua" panose="02020502060401020303" pitchFamily="18" charset="0"/>
                          <a:ea typeface="+mn-ea"/>
                          <a:cs typeface="+mn-cs"/>
                        </a:rPr>
                        <a:t>: This section empowers CBDT to enter into an advance price agreement </a:t>
                      </a:r>
                      <a:r>
                        <a:rPr lang="en-IN" sz="2300" b="1" i="0" u="none" strike="noStrike" kern="1200" baseline="0" dirty="0">
                          <a:solidFill>
                            <a:srgbClr val="000000"/>
                          </a:solidFill>
                          <a:latin typeface="Perpetua" panose="02020502060401020303" pitchFamily="18" charset="0"/>
                          <a:ea typeface="+mn-ea"/>
                          <a:cs typeface="+mn-cs"/>
                        </a:rPr>
                        <a:t>(APA)</a:t>
                      </a:r>
                      <a:r>
                        <a:rPr lang="en-IN" sz="2300" b="0" i="0" u="none" strike="noStrike" kern="1200" baseline="0" dirty="0">
                          <a:solidFill>
                            <a:srgbClr val="000000"/>
                          </a:solidFill>
                          <a:latin typeface="Perpetua" panose="02020502060401020303" pitchFamily="18" charset="0"/>
                          <a:ea typeface="+mn-ea"/>
                          <a:cs typeface="+mn-cs"/>
                        </a:rPr>
                        <a:t> with any person, </a:t>
                      </a:r>
                      <a:r>
                        <a:rPr lang="en-GB" sz="2300" b="0" i="0" u="none" strike="noStrike" kern="1200" baseline="0" dirty="0">
                          <a:solidFill>
                            <a:srgbClr val="000000"/>
                          </a:solidFill>
                          <a:latin typeface="Perpetua" panose="02020502060401020303" pitchFamily="18" charset="0"/>
                          <a:ea typeface="+mn-ea"/>
                          <a:cs typeface="+mn-cs"/>
                        </a:rPr>
                        <a:t>determining the ALP or specifying the manner in which the ALP is to be determined, in relation to an international transaction to be entered into by that person. APA provides tax certainty in determination of ALP for </a:t>
                      </a:r>
                      <a:r>
                        <a:rPr lang="en-GB" sz="2300" b="1" i="0" u="none" strike="noStrike" kern="1200" baseline="0" dirty="0">
                          <a:solidFill>
                            <a:srgbClr val="000000"/>
                          </a:solidFill>
                          <a:latin typeface="Perpetua" panose="02020502060401020303" pitchFamily="18" charset="0"/>
                          <a:ea typeface="+mn-ea"/>
                          <a:cs typeface="+mn-cs"/>
                        </a:rPr>
                        <a:t>five future years</a:t>
                      </a:r>
                      <a:r>
                        <a:rPr lang="en-GB" sz="2300" b="0" i="0" u="none" strike="noStrike" kern="1200" baseline="0" dirty="0">
                          <a:solidFill>
                            <a:srgbClr val="000000"/>
                          </a:solidFill>
                          <a:latin typeface="Perpetua" panose="02020502060401020303" pitchFamily="18" charset="0"/>
                          <a:ea typeface="+mn-ea"/>
                          <a:cs typeface="+mn-cs"/>
                        </a:rPr>
                        <a:t> as well as for </a:t>
                      </a:r>
                      <a:r>
                        <a:rPr lang="en-GB" sz="2300" b="1" i="0" u="none" strike="noStrike" kern="1200" baseline="0" dirty="0">
                          <a:solidFill>
                            <a:srgbClr val="000000"/>
                          </a:solidFill>
                          <a:latin typeface="Perpetua" panose="02020502060401020303" pitchFamily="18" charset="0"/>
                          <a:ea typeface="+mn-ea"/>
                          <a:cs typeface="+mn-cs"/>
                        </a:rPr>
                        <a:t>four </a:t>
                      </a:r>
                      <a:r>
                        <a:rPr lang="en-IN" sz="2300" b="1" i="0" u="none" strike="noStrike" kern="1200" baseline="0" dirty="0">
                          <a:solidFill>
                            <a:srgbClr val="000000"/>
                          </a:solidFill>
                          <a:latin typeface="Perpetua" panose="02020502060401020303" pitchFamily="18" charset="0"/>
                          <a:ea typeface="+mn-ea"/>
                          <a:cs typeface="+mn-cs"/>
                        </a:rPr>
                        <a:t>earlier years (Rollback)</a:t>
                      </a:r>
                    </a:p>
                    <a:p>
                      <a:pPr algn="just"/>
                      <a:endParaRPr lang="en-IN" sz="1100" b="0" i="0" u="none" strike="noStrike" kern="1200" baseline="0" dirty="0">
                        <a:solidFill>
                          <a:srgbClr val="000000"/>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548680"/>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13968208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101</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1221195544"/>
              </p:ext>
            </p:extLst>
          </p:nvPr>
        </p:nvGraphicFramePr>
        <p:xfrm>
          <a:off x="0" y="1185664"/>
          <a:ext cx="9144000" cy="4763616"/>
        </p:xfrm>
        <a:graphic>
          <a:graphicData uri="http://schemas.openxmlformats.org/drawingml/2006/table">
            <a:tbl>
              <a:tblPr/>
              <a:tblGrid>
                <a:gridCol w="9144000">
                  <a:extLst>
                    <a:ext uri="{9D8B030D-6E8A-4147-A177-3AD203B41FA5}">
                      <a16:colId xmlns:a16="http://schemas.microsoft.com/office/drawing/2014/main" val="20000"/>
                    </a:ext>
                  </a:extLst>
                </a:gridCol>
              </a:tblGrid>
              <a:tr h="4763616">
                <a:tc>
                  <a:txBody>
                    <a:bodyPr/>
                    <a:lstStyle/>
                    <a:p>
                      <a:pPr algn="just">
                        <a:lnSpc>
                          <a:spcPct val="115000"/>
                        </a:lnSpc>
                        <a:spcAft>
                          <a:spcPts val="100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GB" sz="2400" b="0" i="0" u="none" strike="noStrike" kern="1200" baseline="0" dirty="0">
                          <a:solidFill>
                            <a:srgbClr val="000000"/>
                          </a:solidFill>
                          <a:latin typeface="Perpetua" panose="02020502060401020303" pitchFamily="18" charset="0"/>
                          <a:ea typeface="+mn-ea"/>
                          <a:cs typeface="+mn-cs"/>
                        </a:rPr>
                        <a:t>Currently, there are numbers cases where disputes are related to attribution of profits to the PE of a non-resident under clause (</a:t>
                      </a:r>
                      <a:r>
                        <a:rPr lang="en-GB" sz="2400" b="0" i="0" u="none" strike="noStrike" kern="1200" baseline="0" dirty="0" err="1">
                          <a:solidFill>
                            <a:srgbClr val="000000"/>
                          </a:solidFill>
                          <a:latin typeface="Perpetua" panose="02020502060401020303" pitchFamily="18" charset="0"/>
                          <a:ea typeface="+mn-ea"/>
                          <a:cs typeface="+mn-cs"/>
                        </a:rPr>
                        <a:t>i</a:t>
                      </a:r>
                      <a:r>
                        <a:rPr lang="en-GB" sz="2400" b="0" i="0" u="none" strike="noStrike" kern="1200" baseline="0" dirty="0">
                          <a:solidFill>
                            <a:srgbClr val="000000"/>
                          </a:solidFill>
                          <a:latin typeface="Perpetua" panose="02020502060401020303" pitchFamily="18" charset="0"/>
                          <a:ea typeface="+mn-ea"/>
                          <a:cs typeface="+mn-cs"/>
                        </a:rPr>
                        <a:t>) of sub-section (1) of section 9 of the Act. To reduce the number of disputes that are related to attribution of profits to the PE of a non-resident the attribution of income in case of a non-resident person to the PE, should also be covered under the provisions of the SHR and the APA.</a:t>
                      </a:r>
                    </a:p>
                    <a:p>
                      <a:pPr algn="just"/>
                      <a:endParaRPr lang="en-GB" sz="2400" b="0" i="0" u="none" strike="noStrike" kern="1200" baseline="0" dirty="0">
                        <a:solidFill>
                          <a:srgbClr val="000000"/>
                        </a:solidFill>
                        <a:latin typeface="Perpetua" panose="02020502060401020303" pitchFamily="18" charset="0"/>
                        <a:ea typeface="+mn-ea"/>
                        <a:cs typeface="+mn-cs"/>
                      </a:endParaRPr>
                    </a:p>
                    <a:p>
                      <a:pPr algn="just"/>
                      <a:r>
                        <a:rPr lang="en-GB" sz="2400" b="1" i="0" u="none" strike="noStrike" kern="1200" baseline="0" dirty="0">
                          <a:solidFill>
                            <a:srgbClr val="000000"/>
                          </a:solidFill>
                          <a:latin typeface="Perpetua" panose="02020502060401020303" pitchFamily="18" charset="0"/>
                          <a:ea typeface="+mn-ea"/>
                          <a:cs typeface="+mn-cs"/>
                        </a:rPr>
                        <a:t>In view of the above, the provisions of section 92CB and section 92CC of the Act are amended to cover determination of attribution to PE within the scope of SHR and APA.</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1185664"/>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115054113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628799"/>
          </a:xfrm>
          <a:solidFill>
            <a:schemeClr val="tx1"/>
          </a:solidFill>
        </p:spPr>
        <p:txBody>
          <a:bodyPr anchor="t"/>
          <a:lstStyle/>
          <a:p>
            <a:pPr marL="633413" indent="-534988" algn="just">
              <a:buFont typeface="+mj-lt"/>
              <a:buAutoNum type="arabicPeriod" startAt="2"/>
            </a:pPr>
            <a:r>
              <a:rPr lang="en-GB" sz="2800" b="1" kern="1200" dirty="0">
                <a:latin typeface="High Tower Text" pitchFamily="18" charset="0"/>
              </a:rPr>
              <a:t>Allowing deduction for amount disallowed under section 43B, to insurance companies on payment basis.</a:t>
            </a:r>
            <a:br>
              <a:rPr lang="en-US" sz="2800" b="1" kern="1200" dirty="0">
                <a:latin typeface="High Tower Text" pitchFamily="18" charset="0"/>
              </a:rPr>
            </a:br>
            <a:r>
              <a:rPr lang="en-US" sz="2800" b="1" kern="1200" dirty="0">
                <a:latin typeface="High Tower Text" pitchFamily="18" charset="0"/>
              </a:rPr>
              <a:t>								</a:t>
            </a:r>
            <a:endParaRPr lang="en-US" sz="3200" b="1" i="1" kern="1200" dirty="0">
              <a:latin typeface="High Tower Text"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102</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988841"/>
            <a:ext cx="9144000" cy="4488159"/>
          </a:xfrm>
        </p:spPr>
        <p:txBody>
          <a:bodyPr/>
          <a:lstStyle/>
          <a:p>
            <a:pPr marL="266700" indent="-266700"/>
            <a:r>
              <a:rPr lang="en-US" sz="2600" b="1" u="sng" dirty="0">
                <a:solidFill>
                  <a:schemeClr val="tx2"/>
                </a:solidFill>
                <a:latin typeface="Perpetua" panose="02020502060401020303" pitchFamily="18" charset="0"/>
              </a:rPr>
              <a:t>Amended Rule 5 of the First Schedule to the Income-tax Act, [Clause 43]</a:t>
            </a:r>
          </a:p>
          <a:p>
            <a:pPr algn="just"/>
            <a:r>
              <a:rPr lang="en-US" sz="2400" dirty="0">
                <a:solidFill>
                  <a:schemeClr val="tx2"/>
                </a:solidFill>
                <a:latin typeface="Perpetua" panose="02020502060401020303" pitchFamily="18" charset="0"/>
              </a:rPr>
              <a:t>Insertion of proviso after clause (C) </a:t>
            </a:r>
            <a:r>
              <a:rPr lang="en-GB" sz="2400" dirty="0">
                <a:solidFill>
                  <a:schemeClr val="tx2"/>
                </a:solidFill>
                <a:latin typeface="Perpetua" panose="02020502060401020303" pitchFamily="18" charset="0"/>
              </a:rPr>
              <a:t>of the rule 5 of the First Schedule to the Act</a:t>
            </a:r>
            <a:r>
              <a:rPr lang="en-US" sz="2400" dirty="0">
                <a:solidFill>
                  <a:schemeClr val="tx2"/>
                </a:solidFill>
                <a:latin typeface="Perpetua" panose="02020502060401020303" pitchFamily="18" charset="0"/>
              </a:rPr>
              <a:t> :-</a:t>
            </a:r>
          </a:p>
          <a:p>
            <a:pPr marL="266700" indent="0" algn="just">
              <a:buNone/>
            </a:pPr>
            <a:r>
              <a:rPr lang="en-GB" sz="2200" b="1" i="1" dirty="0">
                <a:solidFill>
                  <a:schemeClr val="tx2"/>
                </a:solidFill>
                <a:latin typeface="Perpetua" panose="02020502060401020303" pitchFamily="18" charset="0"/>
              </a:rPr>
              <a:t>“Provided that any sum payable by the assessee under section 43B, which is added back in accordance with clause (a) of this rule, shall be allowed as deduction in computing the income under the said rule in the previous year in which such sum is actually paid.”</a:t>
            </a:r>
            <a:endParaRPr lang="en-US" sz="2200" b="1" i="1" dirty="0">
              <a:solidFill>
                <a:schemeClr val="tx2"/>
              </a:solidFill>
              <a:latin typeface="Perpetua" panose="02020502060401020303" pitchFamily="18" charset="0"/>
            </a:endParaRPr>
          </a:p>
        </p:txBody>
      </p:sp>
      <p:sp>
        <p:nvSpPr>
          <p:cNvPr id="6" name="TextBox 5">
            <a:extLst>
              <a:ext uri="{FF2B5EF4-FFF2-40B4-BE49-F238E27FC236}">
                <a16:creationId xmlns:a16="http://schemas.microsoft.com/office/drawing/2014/main" id="{7336462F-8F97-4557-90D0-6B7C504B546F}"/>
              </a:ext>
            </a:extLst>
          </p:cNvPr>
          <p:cNvSpPr txBox="1"/>
          <p:nvPr/>
        </p:nvSpPr>
        <p:spPr>
          <a:xfrm>
            <a:off x="0" y="6500663"/>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proviso inserted as given in bold.</a:t>
            </a:r>
            <a:endParaRPr lang="en-GB" sz="2200" i="1" dirty="0">
              <a:solidFill>
                <a:srgbClr val="CC3300"/>
              </a:solidFill>
              <a:latin typeface="Perpetua" panose="02020502060401020303" pitchFamily="18" charset="0"/>
            </a:endParaRPr>
          </a:p>
        </p:txBody>
      </p:sp>
      <p:sp>
        <p:nvSpPr>
          <p:cNvPr id="3" name="TextBox 2">
            <a:extLst>
              <a:ext uri="{FF2B5EF4-FFF2-40B4-BE49-F238E27FC236}">
                <a16:creationId xmlns:a16="http://schemas.microsoft.com/office/drawing/2014/main" id="{82E2836E-E3D7-4667-B5C6-509B11CEC893}"/>
              </a:ext>
            </a:extLst>
          </p:cNvPr>
          <p:cNvSpPr txBox="1"/>
          <p:nvPr/>
        </p:nvSpPr>
        <p:spPr>
          <a:xfrm>
            <a:off x="6916960" y="1052736"/>
            <a:ext cx="2227040" cy="553998"/>
          </a:xfrm>
          <a:prstGeom prst="rect">
            <a:avLst/>
          </a:prstGeom>
          <a:noFill/>
        </p:spPr>
        <p:txBody>
          <a:bodyPr wrap="square" rtlCol="0">
            <a:spAutoFit/>
          </a:bodyPr>
          <a:lstStyle/>
          <a:p>
            <a:r>
              <a:rPr lang="en-US" sz="3000" b="1" dirty="0">
                <a:solidFill>
                  <a:schemeClr val="bg1"/>
                </a:solidFill>
                <a:latin typeface="High Tower Text" pitchFamily="18" charset="0"/>
              </a:rPr>
              <a:t>[Clause-104]</a:t>
            </a:r>
            <a:endParaRPr lang="en-IN" sz="3000" dirty="0">
              <a:solidFill>
                <a:schemeClr val="bg1"/>
              </a:solidFill>
            </a:endParaRPr>
          </a:p>
        </p:txBody>
      </p:sp>
    </p:spTree>
    <p:extLst>
      <p:ext uri="{BB962C8B-B14F-4D97-AF65-F5344CB8AC3E}">
        <p14:creationId xmlns:p14="http://schemas.microsoft.com/office/powerpoint/2010/main" val="7805366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103</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593720712"/>
              </p:ext>
            </p:extLst>
          </p:nvPr>
        </p:nvGraphicFramePr>
        <p:xfrm>
          <a:off x="0" y="548680"/>
          <a:ext cx="9144000" cy="6306058"/>
        </p:xfrm>
        <a:graphic>
          <a:graphicData uri="http://schemas.openxmlformats.org/drawingml/2006/table">
            <a:tbl>
              <a:tblPr/>
              <a:tblGrid>
                <a:gridCol w="9144000">
                  <a:extLst>
                    <a:ext uri="{9D8B030D-6E8A-4147-A177-3AD203B41FA5}">
                      <a16:colId xmlns:a16="http://schemas.microsoft.com/office/drawing/2014/main" val="20000"/>
                    </a:ext>
                  </a:extLst>
                </a:gridCol>
              </a:tblGrid>
              <a:tr h="5928320">
                <a:tc>
                  <a:txBody>
                    <a:bodyPr/>
                    <a:lstStyle/>
                    <a:p>
                      <a:pPr algn="just">
                        <a:lnSpc>
                          <a:spcPct val="115000"/>
                        </a:lnSpc>
                        <a:spcAft>
                          <a:spcPts val="100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IN" sz="2300" b="0" i="0" u="none" strike="noStrike" kern="1200" baseline="0" dirty="0">
                          <a:solidFill>
                            <a:srgbClr val="000000"/>
                          </a:solidFill>
                          <a:latin typeface="Perpetua" panose="02020502060401020303" pitchFamily="18" charset="0"/>
                          <a:ea typeface="+mn-ea"/>
                          <a:cs typeface="+mn-cs"/>
                        </a:rPr>
                        <a:t>As per section 43B of the Act, certain expenditure incurred by the assessee are only allowed as deduction on actual payment of such expenditure irrespective of accounting method followed by the assessee.</a:t>
                      </a:r>
                    </a:p>
                    <a:p>
                      <a:pPr algn="just"/>
                      <a:r>
                        <a:rPr lang="en-IN" sz="2300" b="0" i="0" u="none" strike="noStrike" kern="1200" baseline="0" dirty="0">
                          <a:solidFill>
                            <a:srgbClr val="000000"/>
                          </a:solidFill>
                          <a:latin typeface="Perpetua" panose="02020502060401020303" pitchFamily="18" charset="0"/>
                          <a:ea typeface="+mn-ea"/>
                          <a:cs typeface="+mn-cs"/>
                        </a:rPr>
                        <a:t>As per rule 5 of First Schedule to the Act, while computing the profits and gains from business for insurance companies other than life insurance, </a:t>
                      </a:r>
                      <a:r>
                        <a:rPr lang="en-GB" sz="2300" b="0" i="0" u="none" strike="noStrike" kern="1200" baseline="0" dirty="0">
                          <a:solidFill>
                            <a:srgbClr val="000000"/>
                          </a:solidFill>
                          <a:latin typeface="Perpetua" panose="02020502060401020303" pitchFamily="18" charset="0"/>
                          <a:ea typeface="+mn-ea"/>
                          <a:cs typeface="+mn-cs"/>
                        </a:rPr>
                        <a:t>any expenditure debited to the profit and loss account which is not admissible under the provisions of sections 30 to 43B shall be added back; any gain or loss on realisation of investment shall be added or deducted, as the case may be, if the same is not credited or debited to the profit and loss account. Thus there was no provision in Rule 5 to allow  the deduction of the expenditure which was earlier disallowed u/s 43B and subsequently paid by assessee.</a:t>
                      </a:r>
                    </a:p>
                    <a:p>
                      <a:pPr algn="just"/>
                      <a:endParaRPr lang="en-GB" sz="1100" b="0" i="0" u="none" strike="noStrike" kern="1200" baseline="0" dirty="0">
                        <a:solidFill>
                          <a:srgbClr val="000000"/>
                        </a:solidFill>
                        <a:latin typeface="Perpetua" panose="02020502060401020303" pitchFamily="18" charset="0"/>
                        <a:ea typeface="+mn-ea"/>
                        <a:cs typeface="+mn-cs"/>
                      </a:endParaRPr>
                    </a:p>
                    <a:p>
                      <a:pPr algn="just"/>
                      <a:r>
                        <a:rPr lang="en-GB" sz="2300" b="1" i="0" u="none" strike="noStrike" kern="1200" baseline="0" dirty="0">
                          <a:solidFill>
                            <a:srgbClr val="000000"/>
                          </a:solidFill>
                          <a:latin typeface="Perpetua" panose="02020502060401020303" pitchFamily="18" charset="0"/>
                          <a:ea typeface="+mn-ea"/>
                          <a:cs typeface="+mn-cs"/>
                        </a:rPr>
                        <a:t>Therefore, a proviso is inserted in Rule 5 to provide that any sum payable by the assessee which is added back under section 43B in accordance with clause (a) of the said rule shall be allowed as deduction in computing the income under the rule in the previous year in which such sum is actually paid.</a:t>
                      </a:r>
                      <a:endParaRPr lang="en-IN" sz="2300" b="1" i="0" u="none" strike="noStrike" kern="1200" baseline="0" dirty="0">
                        <a:solidFill>
                          <a:srgbClr val="000000"/>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548680"/>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99132538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62717"/>
          </a:xfrm>
          <a:solidFill>
            <a:schemeClr val="tx1"/>
          </a:solidFill>
        </p:spPr>
        <p:txBody>
          <a:bodyPr anchor="t"/>
          <a:lstStyle/>
          <a:p>
            <a:pPr marL="633413" indent="-534988" algn="just">
              <a:buFont typeface="+mj-lt"/>
              <a:buAutoNum type="arabicPeriod" startAt="3"/>
            </a:pPr>
            <a:r>
              <a:rPr lang="en-GB" sz="3000" b="1" kern="1200" dirty="0">
                <a:latin typeface="High Tower Text" pitchFamily="18" charset="0"/>
              </a:rPr>
              <a:t>Reducing the rate of TDS on fees for technical services (other than professional services).</a:t>
            </a:r>
            <a:r>
              <a:rPr lang="en-US" sz="2800" b="1" kern="1200" dirty="0">
                <a:latin typeface="High Tower Text" pitchFamily="18" charset="0"/>
              </a:rPr>
              <a:t>		</a:t>
            </a:r>
            <a:endParaRPr lang="en-US" sz="3200" b="1" i="1" kern="1200" dirty="0">
              <a:latin typeface="High Tower Text"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104</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462719"/>
            <a:ext cx="9144000" cy="5063786"/>
          </a:xfrm>
        </p:spPr>
        <p:txBody>
          <a:bodyPr/>
          <a:lstStyle/>
          <a:p>
            <a:pPr marL="266700" indent="-266700"/>
            <a:r>
              <a:rPr lang="en-US" sz="2800" b="1" u="sng" dirty="0">
                <a:solidFill>
                  <a:schemeClr val="tx2"/>
                </a:solidFill>
                <a:latin typeface="Perpetua" panose="02020502060401020303" pitchFamily="18" charset="0"/>
              </a:rPr>
              <a:t>Amended section 194J of the Income-tax Act, in sub section (1) w.e.f. 01/04/2020 [Clause 44]</a:t>
            </a:r>
          </a:p>
          <a:p>
            <a:pPr marL="266700" indent="0">
              <a:buNone/>
            </a:pPr>
            <a:r>
              <a:rPr lang="en-GB" sz="2300" i="1" dirty="0">
                <a:solidFill>
                  <a:schemeClr val="tx2"/>
                </a:solidFill>
                <a:latin typeface="Perpetua" panose="02020502060401020303" pitchFamily="18" charset="0"/>
              </a:rPr>
              <a:t>In section 194J of the Income-tax Act, in sub-section (1),––</a:t>
            </a:r>
          </a:p>
          <a:p>
            <a:pPr marL="266700" indent="0" algn="just">
              <a:buNone/>
            </a:pPr>
            <a:r>
              <a:rPr lang="en-GB" sz="2300" i="1" dirty="0">
                <a:solidFill>
                  <a:schemeClr val="tx2"/>
                </a:solidFill>
                <a:latin typeface="Perpetua" panose="02020502060401020303" pitchFamily="18" charset="0"/>
              </a:rPr>
              <a:t>In the long line, for the words “ten per cent. of such sum”, the words and brackets </a:t>
            </a:r>
            <a:r>
              <a:rPr lang="en-GB" sz="2300" b="1" i="1" dirty="0">
                <a:solidFill>
                  <a:schemeClr val="tx2"/>
                </a:solidFill>
                <a:latin typeface="Perpetua" panose="02020502060401020303" pitchFamily="18" charset="0"/>
              </a:rPr>
              <a:t>“two per cent. of such sum in case of fees for technical services (not being a professional service) and ten per cent. of such sum in other cases,” </a:t>
            </a:r>
            <a:r>
              <a:rPr lang="en-GB" sz="2300" i="1" dirty="0">
                <a:solidFill>
                  <a:schemeClr val="tx2"/>
                </a:solidFill>
                <a:latin typeface="Perpetua" panose="02020502060401020303" pitchFamily="18" charset="0"/>
              </a:rPr>
              <a:t>shall be substituted</a:t>
            </a:r>
          </a:p>
          <a:p>
            <a:pPr marL="266700" indent="0">
              <a:buNone/>
            </a:pPr>
            <a:endParaRPr lang="en-GB" sz="1050" i="1" dirty="0">
              <a:solidFill>
                <a:schemeClr val="tx2"/>
              </a:solidFill>
              <a:latin typeface="Perpetua" panose="02020502060401020303" pitchFamily="18" charset="0"/>
            </a:endParaRPr>
          </a:p>
          <a:p>
            <a:pPr marL="266700" indent="-266700"/>
            <a:r>
              <a:rPr lang="en-US" sz="2800" b="1" u="sng" dirty="0">
                <a:solidFill>
                  <a:schemeClr val="tx2"/>
                </a:solidFill>
                <a:latin typeface="Perpetua" panose="02020502060401020303" pitchFamily="18" charset="0"/>
              </a:rPr>
              <a:t>Amended</a:t>
            </a:r>
            <a:r>
              <a:rPr lang="en-US" sz="2400" b="1" u="sng" dirty="0">
                <a:solidFill>
                  <a:schemeClr val="tx2"/>
                </a:solidFill>
                <a:latin typeface="Perpetua" panose="02020502060401020303" pitchFamily="18" charset="0"/>
              </a:rPr>
              <a:t> section 194J of the Income-tax Act, in second proviso w.e.f. 01/04/2020 [Clause 44]</a:t>
            </a:r>
          </a:p>
          <a:p>
            <a:pPr marL="266700" indent="0" algn="just">
              <a:buNone/>
            </a:pPr>
            <a:r>
              <a:rPr lang="en-GB" sz="2300" i="1" dirty="0">
                <a:solidFill>
                  <a:schemeClr val="tx2"/>
                </a:solidFill>
                <a:latin typeface="Perpetua" panose="02020502060401020303" pitchFamily="18" charset="0"/>
              </a:rPr>
              <a:t>In the second proviso, for the words, brackets, letters and figures “the monetary limits specified under clause (a) or clause (b) of section 44AB”, the words </a:t>
            </a:r>
            <a:r>
              <a:rPr lang="en-GB" sz="2300" b="1" i="1" dirty="0">
                <a:solidFill>
                  <a:schemeClr val="tx2"/>
                </a:solidFill>
                <a:latin typeface="Perpetua" panose="02020502060401020303" pitchFamily="18" charset="0"/>
              </a:rPr>
              <a:t>“one crore rupees in case of business or fifty lakh rupees in case of profession” </a:t>
            </a:r>
            <a:r>
              <a:rPr lang="en-GB" sz="2300" i="1" dirty="0">
                <a:solidFill>
                  <a:schemeClr val="tx2"/>
                </a:solidFill>
                <a:latin typeface="Perpetua" panose="02020502060401020303" pitchFamily="18" charset="0"/>
              </a:rPr>
              <a:t>shall be </a:t>
            </a:r>
            <a:r>
              <a:rPr lang="en-IN" sz="2300" i="1" dirty="0">
                <a:solidFill>
                  <a:schemeClr val="tx2"/>
                </a:solidFill>
                <a:latin typeface="Perpetua" panose="02020502060401020303" pitchFamily="18" charset="0"/>
              </a:rPr>
              <a:t>substituted.</a:t>
            </a:r>
            <a:endParaRPr lang="en-GB" sz="2300" i="1" dirty="0">
              <a:solidFill>
                <a:schemeClr val="tx2"/>
              </a:solidFill>
              <a:latin typeface="Perpetua" panose="02020502060401020303" pitchFamily="18" charset="0"/>
            </a:endParaRPr>
          </a:p>
        </p:txBody>
      </p:sp>
      <p:sp>
        <p:nvSpPr>
          <p:cNvPr id="6" name="TextBox 5">
            <a:extLst>
              <a:ext uri="{FF2B5EF4-FFF2-40B4-BE49-F238E27FC236}">
                <a16:creationId xmlns:a16="http://schemas.microsoft.com/office/drawing/2014/main" id="{7336462F-8F97-4557-90D0-6B7C504B546F}"/>
              </a:ext>
            </a:extLst>
          </p:cNvPr>
          <p:cNvSpPr txBox="1"/>
          <p:nvPr/>
        </p:nvSpPr>
        <p:spPr>
          <a:xfrm>
            <a:off x="0" y="6526505"/>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inserted as given in bold in section 194J</a:t>
            </a:r>
            <a:endParaRPr lang="en-GB" sz="2200" i="1" dirty="0">
              <a:solidFill>
                <a:srgbClr val="CC3300"/>
              </a:solidFill>
              <a:latin typeface="Perpetua" panose="02020502060401020303" pitchFamily="18" charset="0"/>
            </a:endParaRPr>
          </a:p>
        </p:txBody>
      </p:sp>
      <p:sp>
        <p:nvSpPr>
          <p:cNvPr id="3" name="TextBox 2">
            <a:extLst>
              <a:ext uri="{FF2B5EF4-FFF2-40B4-BE49-F238E27FC236}">
                <a16:creationId xmlns:a16="http://schemas.microsoft.com/office/drawing/2014/main" id="{82E2836E-E3D7-4667-B5C6-509B11CEC893}"/>
              </a:ext>
            </a:extLst>
          </p:cNvPr>
          <p:cNvSpPr txBox="1"/>
          <p:nvPr/>
        </p:nvSpPr>
        <p:spPr>
          <a:xfrm>
            <a:off x="6916960" y="908720"/>
            <a:ext cx="2227040" cy="553998"/>
          </a:xfrm>
          <a:prstGeom prst="rect">
            <a:avLst/>
          </a:prstGeom>
          <a:noFill/>
        </p:spPr>
        <p:txBody>
          <a:bodyPr wrap="square" rtlCol="0">
            <a:spAutoFit/>
          </a:bodyPr>
          <a:lstStyle/>
          <a:p>
            <a:r>
              <a:rPr lang="en-US" sz="3000" b="1" dirty="0">
                <a:solidFill>
                  <a:schemeClr val="bg1"/>
                </a:solidFill>
                <a:latin typeface="High Tower Text" pitchFamily="18" charset="0"/>
              </a:rPr>
              <a:t>[Clause-79]</a:t>
            </a:r>
            <a:endParaRPr lang="en-IN" sz="3000" dirty="0">
              <a:solidFill>
                <a:schemeClr val="bg1"/>
              </a:solidFill>
            </a:endParaRPr>
          </a:p>
        </p:txBody>
      </p:sp>
    </p:spTree>
    <p:extLst>
      <p:ext uri="{BB962C8B-B14F-4D97-AF65-F5344CB8AC3E}">
        <p14:creationId xmlns:p14="http://schemas.microsoft.com/office/powerpoint/2010/main" val="5425218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a:xfrm>
            <a:off x="7046912" y="6640909"/>
            <a:ext cx="2133600" cy="244475"/>
          </a:xfrm>
        </p:spPr>
        <p:txBody>
          <a:bodyPr/>
          <a:lstStyle/>
          <a:p>
            <a:fld id="{1E20AE4F-6262-4C8B-8D39-3FC41EDB5BB9}" type="slidenum">
              <a:rPr lang="en-US" smtClean="0"/>
              <a:pPr/>
              <a:t>105</a:t>
            </a:fld>
            <a:endParaRPr lang="en-US" dirty="0"/>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2813073275"/>
              </p:ext>
            </p:extLst>
          </p:nvPr>
        </p:nvGraphicFramePr>
        <p:xfrm>
          <a:off x="0" y="548680"/>
          <a:ext cx="9144000" cy="6461720"/>
        </p:xfrm>
        <a:graphic>
          <a:graphicData uri="http://schemas.openxmlformats.org/drawingml/2006/table">
            <a:tbl>
              <a:tblPr/>
              <a:tblGrid>
                <a:gridCol w="9144000">
                  <a:extLst>
                    <a:ext uri="{9D8B030D-6E8A-4147-A177-3AD203B41FA5}">
                      <a16:colId xmlns:a16="http://schemas.microsoft.com/office/drawing/2014/main" val="20000"/>
                    </a:ext>
                  </a:extLst>
                </a:gridCol>
              </a:tblGrid>
              <a:tr h="6461720">
                <a:tc>
                  <a:txBody>
                    <a:bodyPr/>
                    <a:lstStyle/>
                    <a:p>
                      <a:pPr algn="just">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90000"/>
                        </a:lnSpc>
                      </a:pPr>
                      <a:r>
                        <a:rPr lang="en-IN" sz="2400" b="0" i="0" u="none" strike="noStrike" kern="1200" baseline="0" dirty="0">
                          <a:solidFill>
                            <a:srgbClr val="000000"/>
                          </a:solidFill>
                          <a:latin typeface="Perpetua" panose="02020502060401020303" pitchFamily="18" charset="0"/>
                          <a:ea typeface="+mn-ea"/>
                          <a:cs typeface="+mn-cs"/>
                        </a:rPr>
                        <a:t>At present, section 194J provides that any person other then individual or a HUF paying any sum to resident by way of fee for professional service, fee for technical service, any remuneration or fee or commission, royalty and </a:t>
                      </a:r>
                      <a:r>
                        <a:rPr lang="en-GB" sz="2400" b="0" i="0" u="none" strike="noStrike" kern="1200" baseline="0" dirty="0">
                          <a:solidFill>
                            <a:srgbClr val="000000"/>
                          </a:solidFill>
                          <a:latin typeface="Perpetua" panose="02020502060401020303" pitchFamily="18" charset="0"/>
                          <a:ea typeface="+mn-ea"/>
                          <a:cs typeface="+mn-cs"/>
                        </a:rPr>
                        <a:t>any sum referred to in clause (va) of section 28 Shall deduct an amount equal to 10% as Income Tax.</a:t>
                      </a:r>
                    </a:p>
                    <a:p>
                      <a:pPr marL="0" indent="0" algn="just">
                        <a:buClr>
                          <a:srgbClr val="000000"/>
                        </a:buClr>
                        <a:buFont typeface="Perpetua" panose="02020502060401020303" pitchFamily="18" charset="0"/>
                        <a:buNone/>
                      </a:pPr>
                      <a:endParaRPr lang="en-GB" sz="2400" b="0" i="0" u="none" strike="noStrike" kern="1200" baseline="0" dirty="0">
                        <a:solidFill>
                          <a:srgbClr val="000000"/>
                        </a:solidFill>
                        <a:latin typeface="Perpetua" panose="02020502060401020303" pitchFamily="18" charset="0"/>
                        <a:ea typeface="+mn-ea"/>
                        <a:cs typeface="+mn-cs"/>
                      </a:endParaRPr>
                    </a:p>
                    <a:p>
                      <a:pPr algn="just"/>
                      <a:r>
                        <a:rPr lang="en-GB" sz="2400" b="0" i="0" u="none" strike="noStrike" kern="1200" baseline="0" dirty="0">
                          <a:solidFill>
                            <a:srgbClr val="000000"/>
                          </a:solidFill>
                          <a:latin typeface="Perpetua" panose="02020502060401020303" pitchFamily="18" charset="0"/>
                          <a:ea typeface="+mn-ea"/>
                          <a:cs typeface="+mn-cs"/>
                        </a:rPr>
                        <a:t>There are large number of litigations on the issue of short deduction of tax treating assessee in default where the assessee deducts tax under section 194C, while the tax officers claim that tax should have been deducted under section 194J of the Act.</a:t>
                      </a:r>
                    </a:p>
                    <a:p>
                      <a:pPr algn="just"/>
                      <a:endParaRPr lang="en-GB" sz="2400" b="0" i="0" u="none" strike="noStrike" kern="1200" baseline="0" dirty="0">
                        <a:solidFill>
                          <a:srgbClr val="000000"/>
                        </a:solidFill>
                        <a:latin typeface="Perpetua" panose="02020502060401020303" pitchFamily="18" charset="0"/>
                        <a:ea typeface="+mn-ea"/>
                        <a:cs typeface="+mn-cs"/>
                      </a:endParaRPr>
                    </a:p>
                    <a:p>
                      <a:pPr algn="just"/>
                      <a:r>
                        <a:rPr lang="en-GB" sz="2400" b="0" i="0" u="none" strike="noStrike" kern="1200" baseline="0" dirty="0">
                          <a:solidFill>
                            <a:srgbClr val="000000"/>
                          </a:solidFill>
                          <a:latin typeface="Perpetua" panose="02020502060401020303" pitchFamily="18" charset="0"/>
                          <a:ea typeface="+mn-ea"/>
                          <a:cs typeface="+mn-cs"/>
                        </a:rPr>
                        <a:t>To reduce such litigation, TDS rate of 10% is reduce to 2% in case of fees for technical services </a:t>
                      </a:r>
                      <a:r>
                        <a:rPr lang="en-IN" sz="2400" b="0" i="0" u="none" strike="noStrike" kern="1200" baseline="0" dirty="0">
                          <a:solidFill>
                            <a:srgbClr val="000000"/>
                          </a:solidFill>
                          <a:latin typeface="Perpetua" panose="02020502060401020303" pitchFamily="18" charset="0"/>
                          <a:ea typeface="+mn-ea"/>
                          <a:cs typeface="+mn-cs"/>
                        </a:rPr>
                        <a:t>(other than professional services). Now the TDS rate u/s 194J is as under</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548680"/>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38251523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a:xfrm>
            <a:off x="7046912" y="6640909"/>
            <a:ext cx="2133600" cy="244475"/>
          </a:xfrm>
        </p:spPr>
        <p:txBody>
          <a:bodyPr/>
          <a:lstStyle/>
          <a:p>
            <a:fld id="{1E20AE4F-6262-4C8B-8D39-3FC41EDB5BB9}" type="slidenum">
              <a:rPr lang="en-US" smtClean="0"/>
              <a:pPr/>
              <a:t>106</a:t>
            </a:fld>
            <a:endParaRPr lang="en-US" dirty="0"/>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1871924990"/>
              </p:ext>
            </p:extLst>
          </p:nvPr>
        </p:nvGraphicFramePr>
        <p:xfrm>
          <a:off x="0" y="548680"/>
          <a:ext cx="9144000" cy="4651717"/>
        </p:xfrm>
        <a:graphic>
          <a:graphicData uri="http://schemas.openxmlformats.org/drawingml/2006/table">
            <a:tbl>
              <a:tblPr/>
              <a:tblGrid>
                <a:gridCol w="9144000">
                  <a:extLst>
                    <a:ext uri="{9D8B030D-6E8A-4147-A177-3AD203B41FA5}">
                      <a16:colId xmlns:a16="http://schemas.microsoft.com/office/drawing/2014/main" val="20000"/>
                    </a:ext>
                  </a:extLst>
                </a:gridCol>
              </a:tblGrid>
              <a:tr h="4651717">
                <a:tc>
                  <a:txBody>
                    <a:bodyPr/>
                    <a:lstStyle/>
                    <a:p>
                      <a:pPr algn="just">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90000"/>
                        </a:lnSpc>
                      </a:pPr>
                      <a:r>
                        <a:rPr lang="en-IN" sz="2400" b="0" i="0" u="none" strike="noStrike" kern="1200" baseline="0" dirty="0">
                          <a:solidFill>
                            <a:srgbClr val="000000"/>
                          </a:solidFill>
                          <a:latin typeface="Perpetua" panose="02020502060401020303" pitchFamily="18" charset="0"/>
                          <a:ea typeface="+mn-ea"/>
                          <a:cs typeface="+mn-cs"/>
                        </a:rPr>
                        <a:t>Now after the amendment in section 194J, TDS rates are as under:</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548680"/>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graphicFrame>
        <p:nvGraphicFramePr>
          <p:cNvPr id="2" name="Table 2">
            <a:extLst>
              <a:ext uri="{FF2B5EF4-FFF2-40B4-BE49-F238E27FC236}">
                <a16:creationId xmlns:a16="http://schemas.microsoft.com/office/drawing/2014/main" id="{F7781624-4E05-419B-947D-FB23C2DAB759}"/>
              </a:ext>
            </a:extLst>
          </p:cNvPr>
          <p:cNvGraphicFramePr>
            <a:graphicFrameLocks noGrp="1"/>
          </p:cNvGraphicFramePr>
          <p:nvPr>
            <p:extLst>
              <p:ext uri="{D42A27DB-BD31-4B8C-83A1-F6EECF244321}">
                <p14:modId xmlns:p14="http://schemas.microsoft.com/office/powerpoint/2010/main" val="4243061437"/>
              </p:ext>
            </p:extLst>
          </p:nvPr>
        </p:nvGraphicFramePr>
        <p:xfrm>
          <a:off x="0" y="1396999"/>
          <a:ext cx="9144000" cy="3803398"/>
        </p:xfrm>
        <a:graphic>
          <a:graphicData uri="http://schemas.openxmlformats.org/drawingml/2006/table">
            <a:tbl>
              <a:tblPr firstRow="1" bandRow="1">
                <a:tableStyleId>{5C22544A-7EE6-4342-B048-85BDC9FD1C3A}</a:tableStyleId>
              </a:tblPr>
              <a:tblGrid>
                <a:gridCol w="2195736">
                  <a:extLst>
                    <a:ext uri="{9D8B030D-6E8A-4147-A177-3AD203B41FA5}">
                      <a16:colId xmlns:a16="http://schemas.microsoft.com/office/drawing/2014/main" val="3545378731"/>
                    </a:ext>
                  </a:extLst>
                </a:gridCol>
                <a:gridCol w="3900264">
                  <a:extLst>
                    <a:ext uri="{9D8B030D-6E8A-4147-A177-3AD203B41FA5}">
                      <a16:colId xmlns:a16="http://schemas.microsoft.com/office/drawing/2014/main" val="2596990128"/>
                    </a:ext>
                  </a:extLst>
                </a:gridCol>
                <a:gridCol w="3048000">
                  <a:extLst>
                    <a:ext uri="{9D8B030D-6E8A-4147-A177-3AD203B41FA5}">
                      <a16:colId xmlns:a16="http://schemas.microsoft.com/office/drawing/2014/main" val="729806899"/>
                    </a:ext>
                  </a:extLst>
                </a:gridCol>
              </a:tblGrid>
              <a:tr h="591841">
                <a:tc>
                  <a:txBody>
                    <a:bodyPr/>
                    <a:lstStyle/>
                    <a:p>
                      <a:pPr algn="ctr"/>
                      <a:r>
                        <a:rPr lang="en-IN" sz="2800" dirty="0">
                          <a:latin typeface="Perpetua" pitchFamily="18" charset="0"/>
                        </a:rPr>
                        <a:t>S. No</a:t>
                      </a:r>
                    </a:p>
                  </a:txBody>
                  <a:tcPr/>
                </a:tc>
                <a:tc>
                  <a:txBody>
                    <a:bodyPr/>
                    <a:lstStyle/>
                    <a:p>
                      <a:pPr algn="ctr"/>
                      <a:r>
                        <a:rPr lang="en-IN" sz="2800" dirty="0">
                          <a:latin typeface="Perpetua" pitchFamily="18" charset="0"/>
                        </a:rPr>
                        <a:t>Nature of Payment</a:t>
                      </a:r>
                    </a:p>
                  </a:txBody>
                  <a:tcPr/>
                </a:tc>
                <a:tc>
                  <a:txBody>
                    <a:bodyPr/>
                    <a:lstStyle/>
                    <a:p>
                      <a:pPr algn="ctr"/>
                      <a:r>
                        <a:rPr lang="en-IN" sz="2800" dirty="0">
                          <a:latin typeface="Perpetua" pitchFamily="18" charset="0"/>
                        </a:rPr>
                        <a:t>Rate of  TDS</a:t>
                      </a:r>
                    </a:p>
                  </a:txBody>
                  <a:tcPr/>
                </a:tc>
                <a:extLst>
                  <a:ext uri="{0D108BD9-81ED-4DB2-BD59-A6C34878D82A}">
                    <a16:rowId xmlns:a16="http://schemas.microsoft.com/office/drawing/2014/main" val="3145589598"/>
                  </a:ext>
                </a:extLst>
              </a:tr>
              <a:tr h="476628">
                <a:tc>
                  <a:txBody>
                    <a:bodyPr/>
                    <a:lstStyle/>
                    <a:p>
                      <a:pPr algn="ctr"/>
                      <a:r>
                        <a:rPr lang="en-US" sz="2400" b="0" dirty="0">
                          <a:solidFill>
                            <a:schemeClr val="tx2"/>
                          </a:solidFill>
                          <a:latin typeface="Perpetua" pitchFamily="18" charset="0"/>
                        </a:rPr>
                        <a:t>1.</a:t>
                      </a:r>
                    </a:p>
                  </a:txBody>
                  <a:tcPr anchor="ctr"/>
                </a:tc>
                <a:tc>
                  <a:txBody>
                    <a:bodyPr/>
                    <a:lstStyle/>
                    <a:p>
                      <a:pPr algn="just"/>
                      <a:r>
                        <a:rPr lang="en-GB" sz="2400" b="0" kern="1200" dirty="0">
                          <a:solidFill>
                            <a:schemeClr val="tx2"/>
                          </a:solidFill>
                          <a:latin typeface="Perpetua" pitchFamily="18" charset="0"/>
                          <a:ea typeface="+mn-ea"/>
                          <a:cs typeface="+mn-cs"/>
                        </a:rPr>
                        <a:t>Fee for Professional Service</a:t>
                      </a:r>
                      <a:endParaRPr lang="en-US" sz="2400" b="0" kern="1200" dirty="0">
                        <a:solidFill>
                          <a:schemeClr val="tx2"/>
                        </a:solidFill>
                        <a:latin typeface="Perpetua" pitchFamily="18"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dirty="0">
                          <a:solidFill>
                            <a:schemeClr val="tx2"/>
                          </a:solidFill>
                          <a:latin typeface="Perpetua" pitchFamily="18" charset="0"/>
                        </a:rPr>
                        <a:t>10%</a:t>
                      </a:r>
                    </a:p>
                  </a:txBody>
                  <a:tcPr/>
                </a:tc>
                <a:extLst>
                  <a:ext uri="{0D108BD9-81ED-4DB2-BD59-A6C34878D82A}">
                    <a16:rowId xmlns:a16="http://schemas.microsoft.com/office/drawing/2014/main" val="1998349806"/>
                  </a:ext>
                </a:extLst>
              </a:tr>
              <a:tr h="531484">
                <a:tc>
                  <a:txBody>
                    <a:bodyPr/>
                    <a:lstStyle/>
                    <a:p>
                      <a:pPr algn="ctr"/>
                      <a:r>
                        <a:rPr lang="en-US" sz="2400" b="0" kern="1200" dirty="0">
                          <a:solidFill>
                            <a:schemeClr val="tx2"/>
                          </a:solidFill>
                          <a:latin typeface="Perpetua" pitchFamily="18" charset="0"/>
                          <a:ea typeface="+mn-ea"/>
                          <a:cs typeface="+mn-cs"/>
                        </a:rPr>
                        <a:t>2.</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0" kern="1200" dirty="0">
                          <a:solidFill>
                            <a:schemeClr val="tx2"/>
                          </a:solidFill>
                          <a:latin typeface="Perpetua" pitchFamily="18" charset="0"/>
                          <a:ea typeface="+mn-ea"/>
                          <a:cs typeface="+mn-cs"/>
                        </a:rPr>
                        <a:t>Fee for Technical Service</a:t>
                      </a:r>
                    </a:p>
                  </a:txBody>
                  <a:tcPr anchor="ctr"/>
                </a:tc>
                <a:tc>
                  <a:txBody>
                    <a:bodyPr/>
                    <a:lstStyle/>
                    <a:p>
                      <a:pPr algn="ctr"/>
                      <a:r>
                        <a:rPr lang="en-IN" sz="2400" b="0" kern="1200" dirty="0">
                          <a:solidFill>
                            <a:schemeClr val="tx2"/>
                          </a:solidFill>
                          <a:latin typeface="Perpetua" pitchFamily="18" charset="0"/>
                          <a:ea typeface="+mn-ea"/>
                          <a:cs typeface="+mn-cs"/>
                        </a:rPr>
                        <a:t>2%</a:t>
                      </a:r>
                    </a:p>
                  </a:txBody>
                  <a:tcPr/>
                </a:tc>
                <a:extLst>
                  <a:ext uri="{0D108BD9-81ED-4DB2-BD59-A6C34878D82A}">
                    <a16:rowId xmlns:a16="http://schemas.microsoft.com/office/drawing/2014/main" val="3035645322"/>
                  </a:ext>
                </a:extLst>
              </a:tr>
              <a:tr h="835293">
                <a:tc>
                  <a:txBody>
                    <a:bodyPr/>
                    <a:lstStyle/>
                    <a:p>
                      <a:pPr algn="ctr"/>
                      <a:r>
                        <a:rPr lang="en-US" sz="2400" b="0" kern="1200" dirty="0">
                          <a:solidFill>
                            <a:schemeClr val="tx2"/>
                          </a:solidFill>
                          <a:latin typeface="Perpetua" pitchFamily="18" charset="0"/>
                          <a:ea typeface="+mn-ea"/>
                          <a:cs typeface="+mn-cs"/>
                        </a:rPr>
                        <a:t>3.</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b="0" kern="1200" dirty="0">
                          <a:solidFill>
                            <a:schemeClr val="tx2"/>
                          </a:solidFill>
                          <a:latin typeface="Perpetua" pitchFamily="18" charset="0"/>
                          <a:ea typeface="+mn-ea"/>
                          <a:cs typeface="+mn-cs"/>
                        </a:rPr>
                        <a:t>Any Remuneration or Fee or Commission</a:t>
                      </a:r>
                      <a:endParaRPr lang="en-US" sz="2400" b="0" kern="1200" dirty="0">
                        <a:solidFill>
                          <a:schemeClr val="tx2"/>
                        </a:solidFill>
                        <a:latin typeface="Perpetua" pitchFamily="18" charset="0"/>
                        <a:ea typeface="+mn-ea"/>
                        <a:cs typeface="+mn-cs"/>
                      </a:endParaRPr>
                    </a:p>
                  </a:txBody>
                  <a:tcPr anchor="ctr"/>
                </a:tc>
                <a:tc>
                  <a:txBody>
                    <a:bodyPr/>
                    <a:lstStyle/>
                    <a:p>
                      <a:pPr algn="ctr"/>
                      <a:r>
                        <a:rPr lang="en-IN" sz="2400" b="0" kern="1200" dirty="0">
                          <a:solidFill>
                            <a:schemeClr val="tx2"/>
                          </a:solidFill>
                          <a:latin typeface="Perpetua" pitchFamily="18" charset="0"/>
                          <a:ea typeface="+mn-ea"/>
                          <a:cs typeface="+mn-cs"/>
                        </a:rPr>
                        <a:t>10%</a:t>
                      </a:r>
                    </a:p>
                  </a:txBody>
                  <a:tcPr/>
                </a:tc>
                <a:extLst>
                  <a:ext uri="{0D108BD9-81ED-4DB2-BD59-A6C34878D82A}">
                    <a16:rowId xmlns:a16="http://schemas.microsoft.com/office/drawing/2014/main" val="2528870151"/>
                  </a:ext>
                </a:extLst>
              </a:tr>
              <a:tr h="532859">
                <a:tc>
                  <a:txBody>
                    <a:bodyPr/>
                    <a:lstStyle/>
                    <a:p>
                      <a:pPr algn="ctr"/>
                      <a:r>
                        <a:rPr lang="en-US" sz="2400" b="0" kern="1200" dirty="0">
                          <a:solidFill>
                            <a:schemeClr val="tx2"/>
                          </a:solidFill>
                          <a:latin typeface="Perpetua" pitchFamily="18" charset="0"/>
                          <a:ea typeface="+mn-ea"/>
                          <a:cs typeface="+mn-cs"/>
                        </a:rPr>
                        <a:t>4.</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2400" b="0" kern="1200" dirty="0">
                          <a:solidFill>
                            <a:schemeClr val="tx2"/>
                          </a:solidFill>
                          <a:latin typeface="Perpetua" pitchFamily="18" charset="0"/>
                          <a:ea typeface="+mn-ea"/>
                          <a:cs typeface="+mn-cs"/>
                        </a:rPr>
                        <a:t>Royalty</a:t>
                      </a:r>
                      <a:endParaRPr lang="en-US" sz="2400" b="0" kern="1200" dirty="0">
                        <a:solidFill>
                          <a:schemeClr val="tx2"/>
                        </a:solidFill>
                        <a:latin typeface="Perpetua" pitchFamily="18" charset="0"/>
                        <a:ea typeface="+mn-ea"/>
                        <a:cs typeface="+mn-cs"/>
                      </a:endParaRPr>
                    </a:p>
                  </a:txBody>
                  <a:tcPr anchor="ctr"/>
                </a:tc>
                <a:tc>
                  <a:txBody>
                    <a:bodyPr/>
                    <a:lstStyle/>
                    <a:p>
                      <a:pPr algn="ctr"/>
                      <a:r>
                        <a:rPr lang="en-IN" sz="2400" b="0" kern="1200" dirty="0">
                          <a:solidFill>
                            <a:schemeClr val="tx2"/>
                          </a:solidFill>
                          <a:latin typeface="Perpetua" pitchFamily="18" charset="0"/>
                          <a:ea typeface="+mn-ea"/>
                          <a:cs typeface="+mn-cs"/>
                        </a:rPr>
                        <a:t>10%</a:t>
                      </a:r>
                    </a:p>
                  </a:txBody>
                  <a:tcPr/>
                </a:tc>
                <a:extLst>
                  <a:ext uri="{0D108BD9-81ED-4DB2-BD59-A6C34878D82A}">
                    <a16:rowId xmlns:a16="http://schemas.microsoft.com/office/drawing/2014/main" val="2101341363"/>
                  </a:ext>
                </a:extLst>
              </a:tr>
              <a:tr h="835293">
                <a:tc>
                  <a:txBody>
                    <a:bodyPr/>
                    <a:lstStyle/>
                    <a:p>
                      <a:pPr algn="ctr"/>
                      <a:r>
                        <a:rPr lang="en-US" sz="2400" b="0" kern="1200" dirty="0">
                          <a:solidFill>
                            <a:schemeClr val="tx2"/>
                          </a:solidFill>
                          <a:latin typeface="Perpetua" pitchFamily="18" charset="0"/>
                          <a:ea typeface="+mn-ea"/>
                          <a:cs typeface="+mn-cs"/>
                        </a:rPr>
                        <a:t>5.</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2400" b="0" i="0" u="none" strike="noStrike" kern="1200" baseline="0" dirty="0">
                          <a:solidFill>
                            <a:srgbClr val="000000"/>
                          </a:solidFill>
                          <a:latin typeface="Perpetua" pitchFamily="18" charset="0"/>
                          <a:ea typeface="+mn-ea"/>
                          <a:cs typeface="+mn-cs"/>
                        </a:rPr>
                        <a:t>Any sum Referred to in clause (va) of section 28 </a:t>
                      </a:r>
                      <a:endParaRPr lang="en-US" sz="2400" b="0" kern="1200" dirty="0">
                        <a:solidFill>
                          <a:schemeClr val="tx2"/>
                        </a:solidFill>
                        <a:latin typeface="Perpetua" pitchFamily="18" charset="0"/>
                        <a:ea typeface="+mn-ea"/>
                        <a:cs typeface="+mn-cs"/>
                      </a:endParaRPr>
                    </a:p>
                  </a:txBody>
                  <a:tcPr anchor="ctr"/>
                </a:tc>
                <a:tc>
                  <a:txBody>
                    <a:bodyPr/>
                    <a:lstStyle/>
                    <a:p>
                      <a:pPr algn="ctr"/>
                      <a:r>
                        <a:rPr lang="en-IN" sz="2400" b="0" kern="1200" dirty="0">
                          <a:solidFill>
                            <a:schemeClr val="tx2"/>
                          </a:solidFill>
                          <a:latin typeface="Perpetua" pitchFamily="18" charset="0"/>
                          <a:ea typeface="+mn-ea"/>
                          <a:cs typeface="+mn-cs"/>
                        </a:rPr>
                        <a:t>10%</a:t>
                      </a:r>
                    </a:p>
                  </a:txBody>
                  <a:tcPr/>
                </a:tc>
                <a:extLst>
                  <a:ext uri="{0D108BD9-81ED-4DB2-BD59-A6C34878D82A}">
                    <a16:rowId xmlns:a16="http://schemas.microsoft.com/office/drawing/2014/main" val="920390537"/>
                  </a:ext>
                </a:extLst>
              </a:tr>
            </a:tbl>
          </a:graphicData>
        </a:graphic>
      </p:graphicFrame>
    </p:spTree>
    <p:extLst>
      <p:ext uri="{BB962C8B-B14F-4D97-AF65-F5344CB8AC3E}">
        <p14:creationId xmlns:p14="http://schemas.microsoft.com/office/powerpoint/2010/main" val="11071219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E.</a:t>
            </a:r>
            <a:r>
              <a:rPr lang="en-US" sz="3600" b="1" u="sng" dirty="0">
                <a:solidFill>
                  <a:schemeClr val="bg1"/>
                </a:solidFill>
                <a:latin typeface="High Tower Text" panose="02040502050506030303" pitchFamily="18" charset="0"/>
              </a:rPr>
              <a:t> WIDENING AND DEEPENING OF TAX BASE</a:t>
            </a:r>
            <a:endParaRPr lang="en-US" sz="3600" b="1" u="sng" dirty="0">
              <a:latin typeface="High Tower Text" pitchFamily="18" charset="0"/>
            </a:endParaRPr>
          </a:p>
        </p:txBody>
      </p:sp>
      <p:sp>
        <p:nvSpPr>
          <p:cNvPr id="6" name="Slide Number Placeholder 5"/>
          <p:cNvSpPr>
            <a:spLocks noGrp="1"/>
          </p:cNvSpPr>
          <p:nvPr>
            <p:ph type="sldNum" sz="quarter" idx="12"/>
          </p:nvPr>
        </p:nvSpPr>
        <p:spPr/>
        <p:txBody>
          <a:bodyPr/>
          <a:lstStyle/>
          <a:p>
            <a:fld id="{30E6179D-5383-456B-B231-50ACACB8F698}" type="slidenum">
              <a:rPr lang="en-US" smtClean="0"/>
              <a:pPr/>
              <a:t>107</a:t>
            </a:fld>
            <a:endParaRPr lang="en-US"/>
          </a:p>
        </p:txBody>
      </p:sp>
    </p:spTree>
    <p:extLst>
      <p:ext uri="{BB962C8B-B14F-4D97-AF65-F5344CB8AC3E}">
        <p14:creationId xmlns:p14="http://schemas.microsoft.com/office/powerpoint/2010/main" val="16792346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373444785"/>
              </p:ext>
            </p:extLst>
          </p:nvPr>
        </p:nvGraphicFramePr>
        <p:xfrm>
          <a:off x="255103" y="1676400"/>
          <a:ext cx="8686801" cy="3764280"/>
        </p:xfrm>
        <a:graphic>
          <a:graphicData uri="http://schemas.openxmlformats.org/drawingml/2006/table">
            <a:tbl>
              <a:tblPr firstRow="1" bandRow="1">
                <a:tableStyleId>{5C22544A-7EE6-4342-B048-85BDC9FD1C3A}</a:tableStyleId>
              </a:tblPr>
              <a:tblGrid>
                <a:gridCol w="609601">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tblGrid>
              <a:tr h="0">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anchor="ctr"/>
                </a:tc>
                <a:extLst>
                  <a:ext uri="{0D108BD9-81ED-4DB2-BD59-A6C34878D82A}">
                    <a16:rowId xmlns:a16="http://schemas.microsoft.com/office/drawing/2014/main" val="10000"/>
                  </a:ext>
                </a:extLst>
              </a:tr>
              <a:tr h="807720">
                <a:tc>
                  <a:txBody>
                    <a:bodyPr/>
                    <a:lstStyle/>
                    <a:p>
                      <a:pPr algn="ctr"/>
                      <a:r>
                        <a:rPr lang="en-US" sz="2200" b="0" dirty="0">
                          <a:solidFill>
                            <a:schemeClr val="tx2"/>
                          </a:solidFill>
                          <a:latin typeface="Perpetua" panose="02020502060401020303" pitchFamily="18" charset="0"/>
                        </a:rPr>
                        <a:t>1.</a:t>
                      </a:r>
                    </a:p>
                  </a:txBody>
                  <a:tcPr anchor="ctr"/>
                </a:tc>
                <a:tc>
                  <a:txBody>
                    <a:bodyPr/>
                    <a:lstStyle/>
                    <a:p>
                      <a:pPr marL="0" algn="just" defTabSz="914400" rtl="0" eaLnBrk="1" latinLnBrk="0" hangingPunct="1"/>
                      <a:r>
                        <a:rPr lang="en-US" sz="2200" b="0" dirty="0">
                          <a:solidFill>
                            <a:srgbClr val="000000"/>
                          </a:solidFill>
                          <a:latin typeface="Perpetua" panose="02020502060401020303" pitchFamily="18" charset="0"/>
                        </a:rPr>
                        <a:t>TDS on payment/ credit of interest to resident by specified persons.</a:t>
                      </a:r>
                      <a:endParaRPr lang="en-US" sz="2200" b="0" i="0" u="none" strike="noStrike" kern="1200" baseline="0" dirty="0">
                        <a:solidFill>
                          <a:srgbClr val="000000"/>
                        </a:solidFill>
                        <a:latin typeface="Perpetua" panose="02020502060401020303" pitchFamily="18" charset="0"/>
                        <a:ea typeface="+mn-ea"/>
                        <a:cs typeface="+mn-cs"/>
                      </a:endParaRP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194A</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75</a:t>
                      </a:r>
                    </a:p>
                  </a:txBody>
                  <a:tcPr anchor="ctr"/>
                </a:tc>
                <a:tc>
                  <a:txBody>
                    <a:bodyPr/>
                    <a:lstStyle/>
                    <a:p>
                      <a:pPr marL="0" algn="ctr" defTabSz="914400" rtl="0" eaLnBrk="1" latinLnBrk="0" hangingPunct="1"/>
                      <a:r>
                        <a:rPr lang="en-US" sz="22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1"/>
                  </a:ext>
                </a:extLst>
              </a:tr>
              <a:tr h="731520">
                <a:tc>
                  <a:txBody>
                    <a:bodyPr/>
                    <a:lstStyle/>
                    <a:p>
                      <a:pPr algn="ctr"/>
                      <a:r>
                        <a:rPr lang="en-US" sz="2200" b="0">
                          <a:solidFill>
                            <a:schemeClr val="tx2"/>
                          </a:solidFill>
                          <a:latin typeface="Perpetua" panose="02020502060401020303" pitchFamily="18" charset="0"/>
                        </a:rPr>
                        <a:t>2.</a:t>
                      </a:r>
                      <a:endParaRPr lang="en-US" sz="2200" b="0" dirty="0">
                        <a:solidFill>
                          <a:schemeClr val="tx2"/>
                        </a:solidFill>
                        <a:latin typeface="Perpetua" panose="02020502060401020303" pitchFamily="18" charset="0"/>
                      </a:endParaRP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TDS on payment made to E-Commerce participant by an E-Commerce provider</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194O</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84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u="none" kern="1200" noProof="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956496225"/>
                  </a:ext>
                </a:extLst>
              </a:tr>
              <a:tr h="731520">
                <a:tc>
                  <a:txBody>
                    <a:bodyPr/>
                    <a:lstStyle/>
                    <a:p>
                      <a:pPr algn="ctr"/>
                      <a:r>
                        <a:rPr lang="en-US" sz="2200" b="0" dirty="0">
                          <a:solidFill>
                            <a:schemeClr val="tx2"/>
                          </a:solidFill>
                          <a:latin typeface="Perpetua" panose="02020502060401020303" pitchFamily="18" charset="0"/>
                        </a:rPr>
                        <a:t>3.</a:t>
                      </a: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TCS by authorized dealer and seller of an overseas tour program package</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206C</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93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Perpetua" panose="02020502060401020303" pitchFamily="18" charset="0"/>
                          <a:ea typeface="+mn-ea"/>
                          <a:cs typeface="+mn-cs"/>
                        </a:rPr>
                        <a:t>01.04.2020</a:t>
                      </a:r>
                    </a:p>
                  </a:txBody>
                  <a:tcPr anchor="ctr"/>
                </a:tc>
                <a:extLst>
                  <a:ext uri="{0D108BD9-81ED-4DB2-BD59-A6C34878D82A}">
                    <a16:rowId xmlns:a16="http://schemas.microsoft.com/office/drawing/2014/main" val="1376251345"/>
                  </a:ext>
                </a:extLst>
              </a:tr>
            </a:tbl>
          </a:graphicData>
        </a:graphic>
      </p:graphicFrame>
      <p:sp>
        <p:nvSpPr>
          <p:cNvPr id="8" name="Rectangle 7">
            <a:extLst>
              <a:ext uri="{FF2B5EF4-FFF2-40B4-BE49-F238E27FC236}">
                <a16:creationId xmlns:a16="http://schemas.microsoft.com/office/drawing/2014/main" id="{D74A8344-BDAB-4CCB-8579-2BB4BE745DCF}"/>
              </a:ext>
            </a:extLst>
          </p:cNvPr>
          <p:cNvSpPr/>
          <p:nvPr/>
        </p:nvSpPr>
        <p:spPr>
          <a:xfrm>
            <a:off x="0" y="0"/>
            <a:ext cx="9144000" cy="147732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3200" b="1" dirty="0">
                <a:solidFill>
                  <a:schemeClr val="bg1"/>
                </a:solidFill>
                <a:latin typeface="High Tower Text" panose="02040502050506030303" pitchFamily="18" charset="0"/>
                <a:ea typeface="+mj-ea"/>
                <a:cs typeface="+mj-cs"/>
              </a:rPr>
              <a:t>E. Widening and deepening of Tax base</a:t>
            </a:r>
          </a:p>
          <a:p>
            <a:endParaRPr lang="en-US" sz="2900" b="1" dirty="0">
              <a:solidFill>
                <a:schemeClr val="bg1"/>
              </a:solidFill>
              <a:latin typeface="High Tower Text" panose="02040502050506030303" pitchFamily="18" charset="0"/>
              <a:ea typeface="+mj-ea"/>
              <a:cs typeface="+mj-cs"/>
            </a:endParaRPr>
          </a:p>
          <a:p>
            <a:endParaRPr lang="en-US" sz="2900" b="1" dirty="0">
              <a:solidFill>
                <a:schemeClr val="bg1"/>
              </a:solidFill>
              <a:latin typeface="High Tower Text" panose="02040502050506030303" pitchFamily="18" charset="0"/>
              <a:ea typeface="+mj-ea"/>
              <a:cs typeface="+mj-cs"/>
            </a:endParaRPr>
          </a:p>
        </p:txBody>
      </p:sp>
      <p:sp>
        <p:nvSpPr>
          <p:cNvPr id="2" name="Slide Number Placeholder 1">
            <a:extLst>
              <a:ext uri="{FF2B5EF4-FFF2-40B4-BE49-F238E27FC236}">
                <a16:creationId xmlns:a16="http://schemas.microsoft.com/office/drawing/2014/main" id="{EE717104-43CA-490B-8530-EE9D8D195E60}"/>
              </a:ext>
            </a:extLst>
          </p:cNvPr>
          <p:cNvSpPr>
            <a:spLocks noGrp="1"/>
          </p:cNvSpPr>
          <p:nvPr>
            <p:ph type="sldNum" sz="quarter" idx="12"/>
          </p:nvPr>
        </p:nvSpPr>
        <p:spPr/>
        <p:txBody>
          <a:bodyPr/>
          <a:lstStyle/>
          <a:p>
            <a:fld id="{4116F344-D4DC-4BCD-8CA8-B746657C06A1}" type="slidenum">
              <a:rPr lang="en-US" altLang="en-US" smtClean="0"/>
              <a:pPr/>
              <a:t>108</a:t>
            </a:fld>
            <a:endParaRPr lang="en-US" altLang="en-US" sz="1800"/>
          </a:p>
        </p:txBody>
      </p:sp>
    </p:spTree>
    <p:extLst>
      <p:ext uri="{BB962C8B-B14F-4D97-AF65-F5344CB8AC3E}">
        <p14:creationId xmlns:p14="http://schemas.microsoft.com/office/powerpoint/2010/main" val="200745636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solidFill>
            <a:schemeClr val="tx1"/>
          </a:solidFill>
        </p:spPr>
        <p:txBody>
          <a:bodyPr anchor="t"/>
          <a:lstStyle/>
          <a:p>
            <a:pPr algn="just"/>
            <a:r>
              <a:rPr lang="en-US" sz="2900" b="1" kern="1200" dirty="0">
                <a:latin typeface="Perpetua" panose="02020502060401020303" pitchFamily="18" charset="0"/>
              </a:rPr>
              <a:t>1</a:t>
            </a:r>
            <a:r>
              <a:rPr lang="en-US" sz="2900" b="1" kern="1200" dirty="0">
                <a:latin typeface="High Tower Text" panose="02040502050506030303" pitchFamily="18" charset="0"/>
              </a:rPr>
              <a:t>.TDS on payment/ credit of interest to resident by specified persons. Section 194A of the Act [ Clause 75]</a:t>
            </a:r>
          </a:p>
        </p:txBody>
      </p:sp>
      <p:sp>
        <p:nvSpPr>
          <p:cNvPr id="3" name="Content Placeholder 2"/>
          <p:cNvSpPr>
            <a:spLocks noGrp="1"/>
          </p:cNvSpPr>
          <p:nvPr>
            <p:ph idx="1"/>
          </p:nvPr>
        </p:nvSpPr>
        <p:spPr>
          <a:xfrm>
            <a:off x="0" y="914400"/>
            <a:ext cx="9144000" cy="3657600"/>
          </a:xfrm>
        </p:spPr>
        <p:txBody>
          <a:bodyPr/>
          <a:lstStyle/>
          <a:p>
            <a:pPr marL="0" indent="0" algn="just">
              <a:spcBef>
                <a:spcPts val="0"/>
              </a:spcBef>
              <a:buNone/>
            </a:pPr>
            <a:r>
              <a:rPr lang="en-GB" sz="2400" b="1" u="sng" dirty="0">
                <a:solidFill>
                  <a:srgbClr val="000000"/>
                </a:solidFill>
                <a:latin typeface="Perpetua" panose="02020502060401020303" pitchFamily="18" charset="0"/>
              </a:rPr>
              <a:t>Insertion of Proviso to clause (xi) of sub section (3) of section 194A:</a:t>
            </a:r>
          </a:p>
          <a:p>
            <a:pPr marL="0" indent="0" algn="just">
              <a:buNone/>
            </a:pPr>
            <a:r>
              <a:rPr lang="en-GB" sz="2200" dirty="0">
                <a:solidFill>
                  <a:srgbClr val="000000"/>
                </a:solidFill>
                <a:latin typeface="Perpetua" panose="02020502060401020303" pitchFamily="18" charset="0"/>
              </a:rPr>
              <a:t>“Provided that a co-operative society referred to in clause </a:t>
            </a:r>
            <a:r>
              <a:rPr lang="en-GB" sz="2200" i="1" dirty="0">
                <a:solidFill>
                  <a:srgbClr val="000000"/>
                </a:solidFill>
                <a:latin typeface="Perpetua" panose="02020502060401020303" pitchFamily="18" charset="0"/>
              </a:rPr>
              <a:t>(v</a:t>
            </a:r>
            <a:r>
              <a:rPr lang="en-GB" sz="2200" dirty="0">
                <a:solidFill>
                  <a:srgbClr val="000000"/>
                </a:solidFill>
                <a:latin typeface="Perpetua" panose="02020502060401020303" pitchFamily="18" charset="0"/>
              </a:rPr>
              <a:t>) or clause (</a:t>
            </a:r>
            <a:r>
              <a:rPr lang="en-GB" sz="2200" i="1" dirty="0">
                <a:solidFill>
                  <a:srgbClr val="000000"/>
                </a:solidFill>
                <a:latin typeface="Perpetua" panose="02020502060401020303" pitchFamily="18" charset="0"/>
              </a:rPr>
              <a:t>viia</a:t>
            </a:r>
            <a:r>
              <a:rPr lang="en-GB" sz="2200" dirty="0">
                <a:solidFill>
                  <a:srgbClr val="000000"/>
                </a:solidFill>
                <a:latin typeface="Perpetua" panose="02020502060401020303" pitchFamily="18" charset="0"/>
              </a:rPr>
              <a:t>) shall be liable to deduct income-tax in accordance with the provisions of </a:t>
            </a:r>
            <a:r>
              <a:rPr lang="en-IN" sz="2200" dirty="0">
                <a:solidFill>
                  <a:srgbClr val="000000"/>
                </a:solidFill>
                <a:latin typeface="Perpetua" panose="02020502060401020303" pitchFamily="18" charset="0"/>
              </a:rPr>
              <a:t>sub-section </a:t>
            </a:r>
            <a:r>
              <a:rPr lang="en-IN" sz="2200" i="1" dirty="0">
                <a:solidFill>
                  <a:srgbClr val="000000"/>
                </a:solidFill>
                <a:latin typeface="Perpetua" panose="02020502060401020303" pitchFamily="18" charset="0"/>
              </a:rPr>
              <a:t>(1</a:t>
            </a:r>
            <a:r>
              <a:rPr lang="en-IN" sz="2200" dirty="0">
                <a:solidFill>
                  <a:srgbClr val="000000"/>
                </a:solidFill>
                <a:latin typeface="Perpetua" panose="02020502060401020303" pitchFamily="18" charset="0"/>
              </a:rPr>
              <a:t>), if––</a:t>
            </a:r>
          </a:p>
          <a:p>
            <a:pPr marL="457200" indent="-274638" algn="just">
              <a:buFont typeface="+mj-lt"/>
              <a:buAutoNum type="alphaLcPeriod"/>
            </a:pPr>
            <a:r>
              <a:rPr lang="en-GB" sz="2200" dirty="0">
                <a:solidFill>
                  <a:srgbClr val="000000"/>
                </a:solidFill>
                <a:latin typeface="Perpetua" panose="02020502060401020303" pitchFamily="18" charset="0"/>
              </a:rPr>
              <a:t>The total sales, gross receipts or turnover of the co-operative society exceeds fifty crore rupees during the financial year immediately preceding the financial year in which the interest referred to in sub-section </a:t>
            </a:r>
            <a:r>
              <a:rPr lang="en-GB" sz="2200" i="1" dirty="0">
                <a:solidFill>
                  <a:srgbClr val="000000"/>
                </a:solidFill>
                <a:latin typeface="Perpetua" panose="02020502060401020303" pitchFamily="18" charset="0"/>
              </a:rPr>
              <a:t>(1</a:t>
            </a:r>
            <a:r>
              <a:rPr lang="en-GB" sz="2200" dirty="0">
                <a:solidFill>
                  <a:srgbClr val="000000"/>
                </a:solidFill>
                <a:latin typeface="Perpetua" panose="02020502060401020303" pitchFamily="18" charset="0"/>
              </a:rPr>
              <a:t>) is credited or </a:t>
            </a:r>
            <a:r>
              <a:rPr lang="en-IN" sz="2200" dirty="0">
                <a:solidFill>
                  <a:srgbClr val="000000"/>
                </a:solidFill>
                <a:latin typeface="Perpetua" panose="02020502060401020303" pitchFamily="18" charset="0"/>
              </a:rPr>
              <a:t>paid; and</a:t>
            </a:r>
          </a:p>
          <a:p>
            <a:pPr marL="457200" indent="-274638" algn="just">
              <a:buFont typeface="+mj-lt"/>
              <a:buAutoNum type="alphaLcPeriod"/>
            </a:pPr>
            <a:r>
              <a:rPr lang="en-IN" sz="2200" dirty="0">
                <a:solidFill>
                  <a:srgbClr val="000000"/>
                </a:solidFill>
                <a:latin typeface="Perpetua" panose="02020502060401020303" pitchFamily="18" charset="0"/>
              </a:rPr>
              <a:t>T</a:t>
            </a:r>
            <a:r>
              <a:rPr lang="en-GB" sz="2200" dirty="0">
                <a:solidFill>
                  <a:srgbClr val="000000"/>
                </a:solidFill>
                <a:latin typeface="Perpetua" panose="02020502060401020303" pitchFamily="18" charset="0"/>
              </a:rPr>
              <a:t>he amount of interest, or the aggregate of the amounts of such interest, credited or paid, or is likely to be credited or paid, during the financial year is more than fifty thousand rupees in case of payee being a senior citizen and forty thousand rupees in any other case.”</a:t>
            </a:r>
            <a:endParaRPr lang="en-GB" sz="2200" b="1" u="sng" dirty="0">
              <a:solidFill>
                <a:srgbClr val="000000"/>
              </a:solidFill>
              <a:latin typeface="Perpetua" panose="02020502060401020303" pitchFamily="18" charset="0"/>
            </a:endParaRPr>
          </a:p>
        </p:txBody>
      </p:sp>
      <p:sp>
        <p:nvSpPr>
          <p:cNvPr id="4" name="Slide Number Placeholder 3">
            <a:extLst>
              <a:ext uri="{FF2B5EF4-FFF2-40B4-BE49-F238E27FC236}">
                <a16:creationId xmlns:a16="http://schemas.microsoft.com/office/drawing/2014/main" id="{59C38E02-4EEA-4973-B30E-4A9EA47D364D}"/>
              </a:ext>
            </a:extLst>
          </p:cNvPr>
          <p:cNvSpPr>
            <a:spLocks noGrp="1"/>
          </p:cNvSpPr>
          <p:nvPr>
            <p:ph type="sldNum" sz="quarter" idx="12"/>
          </p:nvPr>
        </p:nvSpPr>
        <p:spPr/>
        <p:txBody>
          <a:bodyPr/>
          <a:lstStyle/>
          <a:p>
            <a:fld id="{1E20AE4F-6262-4C8B-8D39-3FC41EDB5BB9}" type="slidenum">
              <a:rPr lang="en-US" smtClean="0"/>
              <a:pPr/>
              <a:t>109</a:t>
            </a:fld>
            <a:endParaRPr lang="en-US"/>
          </a:p>
        </p:txBody>
      </p:sp>
      <p:graphicFrame>
        <p:nvGraphicFramePr>
          <p:cNvPr id="5" name="Table 4">
            <a:extLst>
              <a:ext uri="{FF2B5EF4-FFF2-40B4-BE49-F238E27FC236}">
                <a16:creationId xmlns:a16="http://schemas.microsoft.com/office/drawing/2014/main" id="{99D7F1BA-2A90-4D35-ADAE-BBF46B815038}"/>
              </a:ext>
            </a:extLst>
          </p:cNvPr>
          <p:cNvGraphicFramePr>
            <a:graphicFrameLocks noGrp="1"/>
          </p:cNvGraphicFramePr>
          <p:nvPr/>
        </p:nvGraphicFramePr>
        <p:xfrm>
          <a:off x="0" y="4572000"/>
          <a:ext cx="9144000" cy="2377440"/>
        </p:xfrm>
        <a:graphic>
          <a:graphicData uri="http://schemas.openxmlformats.org/drawingml/2006/table">
            <a:tbl>
              <a:tblPr/>
              <a:tblGrid>
                <a:gridCol w="9144000">
                  <a:extLst>
                    <a:ext uri="{9D8B030D-6E8A-4147-A177-3AD203B41FA5}">
                      <a16:colId xmlns:a16="http://schemas.microsoft.com/office/drawing/2014/main" val="20000"/>
                    </a:ext>
                  </a:extLst>
                </a:gridCol>
              </a:tblGrid>
              <a:tr h="2209800">
                <a:tc>
                  <a:txBody>
                    <a:bodyPr/>
                    <a:lstStyle/>
                    <a:p>
                      <a:pPr algn="just">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2200" b="1" dirty="0">
                          <a:solidFill>
                            <a:schemeClr val="tx2"/>
                          </a:solidFill>
                          <a:latin typeface="Perpetua" panose="02020502060401020303" pitchFamily="18" charset="0"/>
                        </a:rPr>
                        <a:t>Cooperative societies</a:t>
                      </a:r>
                      <a:r>
                        <a:rPr lang="en-GB" sz="2200" dirty="0">
                          <a:solidFill>
                            <a:schemeClr val="tx2"/>
                          </a:solidFill>
                          <a:latin typeface="Perpetua" panose="02020502060401020303" pitchFamily="18" charset="0"/>
                        </a:rPr>
                        <a:t> including primary agriculture credit society, primary credit society, cooperative land mortgage bank, cooperative land development bank having </a:t>
                      </a:r>
                      <a:r>
                        <a:rPr lang="en-GB" sz="2200" b="1" dirty="0">
                          <a:solidFill>
                            <a:schemeClr val="tx2"/>
                          </a:solidFill>
                          <a:latin typeface="Perpetua" panose="02020502060401020303" pitchFamily="18" charset="0"/>
                        </a:rPr>
                        <a:t>turnover exceeding Rs. 50</a:t>
                      </a:r>
                      <a:r>
                        <a:rPr lang="en-GB" sz="2200" dirty="0">
                          <a:solidFill>
                            <a:schemeClr val="tx2"/>
                          </a:solidFill>
                          <a:latin typeface="Perpetua" panose="02020502060401020303" pitchFamily="18" charset="0"/>
                        </a:rPr>
                        <a:t> crore during the Financial Year immediately preceding the financial Year during which interest is paid or credited, </a:t>
                      </a:r>
                      <a:r>
                        <a:rPr lang="en-GB" sz="2200" b="1" dirty="0">
                          <a:solidFill>
                            <a:schemeClr val="tx2"/>
                          </a:solidFill>
                          <a:latin typeface="Perpetua" panose="02020502060401020303" pitchFamily="18" charset="0"/>
                        </a:rPr>
                        <a:t>shall be liable to deduct income tax on interest exceeding Rs. 40,000 </a:t>
                      </a:r>
                      <a:r>
                        <a:rPr lang="en-GB" sz="2200" dirty="0">
                          <a:solidFill>
                            <a:schemeClr val="tx2"/>
                          </a:solidFill>
                          <a:latin typeface="Perpetua" panose="02020502060401020303" pitchFamily="18" charset="0"/>
                        </a:rPr>
                        <a:t>(in case of senior citizen, Rs. 50,000)</a:t>
                      </a:r>
                      <a:endParaRPr lang="en-US" sz="2200" dirty="0">
                        <a:solidFill>
                          <a:schemeClr val="tx2"/>
                        </a:solidFill>
                        <a:latin typeface="Perpetua" panose="02020502060401020303"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72846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11</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914400"/>
          </a:xfrm>
          <a:prstGeom prst="rect">
            <a:avLst/>
          </a:prstGeom>
        </p:spPr>
      </p:pic>
      <p:pic>
        <p:nvPicPr>
          <p:cNvPr id="3" name="Picture 2"/>
          <p:cNvPicPr>
            <a:picLocks noChangeAspect="1"/>
          </p:cNvPicPr>
          <p:nvPr/>
        </p:nvPicPr>
        <p:blipFill>
          <a:blip r:embed="rId4"/>
          <a:stretch>
            <a:fillRect/>
          </a:stretch>
        </p:blipFill>
        <p:spPr>
          <a:xfrm>
            <a:off x="381000" y="1484478"/>
            <a:ext cx="8458200" cy="4895927"/>
          </a:xfrm>
          <a:prstGeom prst="rect">
            <a:avLst/>
          </a:prstGeom>
        </p:spPr>
      </p:pic>
    </p:spTree>
    <p:extLst>
      <p:ext uri="{BB962C8B-B14F-4D97-AF65-F5344CB8AC3E}">
        <p14:creationId xmlns:p14="http://schemas.microsoft.com/office/powerpoint/2010/main" val="406895839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110</a:t>
            </a:fld>
            <a:endParaRPr lang="en-US"/>
          </a:p>
        </p:txBody>
      </p:sp>
      <p:sp>
        <p:nvSpPr>
          <p:cNvPr id="3" name="Content Placeholder 2"/>
          <p:cNvSpPr>
            <a:spLocks noGrp="1"/>
          </p:cNvSpPr>
          <p:nvPr>
            <p:ph idx="1"/>
          </p:nvPr>
        </p:nvSpPr>
        <p:spPr>
          <a:xfrm>
            <a:off x="0" y="855252"/>
            <a:ext cx="9144000" cy="6002748"/>
          </a:xfrm>
          <a:solidFill>
            <a:schemeClr val="bg1"/>
          </a:solidFill>
        </p:spPr>
        <p:txBody>
          <a:bodyPr/>
          <a:lstStyle/>
          <a:p>
            <a:pPr marL="0" indent="0" algn="just">
              <a:buNone/>
            </a:pPr>
            <a:r>
              <a:rPr lang="en-IN" sz="2200" b="1" u="sng" dirty="0">
                <a:solidFill>
                  <a:schemeClr val="tx2"/>
                </a:solidFill>
                <a:latin typeface="Perpetua" panose="02020502060401020303" pitchFamily="18" charset="0"/>
              </a:rPr>
              <a:t>New Section 194-O</a:t>
            </a:r>
            <a:r>
              <a:rPr lang="en-IN" sz="2200" b="1" dirty="0">
                <a:solidFill>
                  <a:schemeClr val="tx2"/>
                </a:solidFill>
                <a:latin typeface="Perpetua" panose="02020502060401020303" pitchFamily="18" charset="0"/>
              </a:rPr>
              <a:t> - Payment of certain sums by e-commerce operator to e-commerce participant. [w.e.f. 1</a:t>
            </a:r>
            <a:r>
              <a:rPr lang="en-IN" sz="2200" b="1" baseline="30000" dirty="0">
                <a:solidFill>
                  <a:schemeClr val="tx2"/>
                </a:solidFill>
                <a:latin typeface="Perpetua" panose="02020502060401020303" pitchFamily="18" charset="0"/>
              </a:rPr>
              <a:t>st</a:t>
            </a:r>
            <a:r>
              <a:rPr lang="en-IN" sz="2200" b="1" dirty="0">
                <a:solidFill>
                  <a:schemeClr val="tx2"/>
                </a:solidFill>
                <a:latin typeface="Perpetua" panose="02020502060401020303" pitchFamily="18" charset="0"/>
              </a:rPr>
              <a:t> April 2020]</a:t>
            </a:r>
          </a:p>
          <a:p>
            <a:pPr marL="266700" indent="-266700" algn="just">
              <a:lnSpc>
                <a:spcPct val="90000"/>
              </a:lnSpc>
              <a:spcBef>
                <a:spcPts val="0"/>
              </a:spcBef>
              <a:buFont typeface="+mj-lt"/>
              <a:buAutoNum type="arabicPeriod"/>
            </a:pPr>
            <a:r>
              <a:rPr lang="en-GB" sz="2000" dirty="0">
                <a:solidFill>
                  <a:srgbClr val="000000"/>
                </a:solidFill>
                <a:latin typeface="Perpetua" panose="02020502060401020303" pitchFamily="18" charset="0"/>
              </a:rPr>
              <a:t>Notwithstanding anything to the contrary contained in any of the provisions of Part B of this Chapter, where sale of goods or provision of services of an e-commerce  participant is facilitated by an e-commerce operator through its digital or electronic facility or platform (by whatever name called), such e-commerce operator shall, at the time of credit of amount of sale or services or both to the account of an e-commerce participant or at the time of payment thereof to such e-commerce participant by any mode, whichever is earlier, deduct income-tax at the rate of one per cent. of the gross amount of such sales or services or both.</a:t>
            </a:r>
          </a:p>
          <a:p>
            <a:pPr marL="266700" indent="0" algn="just">
              <a:lnSpc>
                <a:spcPct val="90000"/>
              </a:lnSpc>
              <a:spcBef>
                <a:spcPts val="0"/>
              </a:spcBef>
              <a:buNone/>
            </a:pPr>
            <a:r>
              <a:rPr lang="en-GB" sz="2000" i="1" dirty="0">
                <a:solidFill>
                  <a:srgbClr val="000000"/>
                </a:solidFill>
                <a:latin typeface="Perpetua" panose="02020502060401020303" pitchFamily="18" charset="0"/>
              </a:rPr>
              <a:t>Explanation</a:t>
            </a:r>
            <a:r>
              <a:rPr lang="en-GB" sz="2000" dirty="0">
                <a:solidFill>
                  <a:srgbClr val="000000"/>
                </a:solidFill>
                <a:latin typeface="Perpetua" panose="02020502060401020303" pitchFamily="18" charset="0"/>
              </a:rPr>
              <a:t>.––For the purposes of this sub-section, any payment made by a purchaser of goods or recipient of services directly to an e-commerce participant for the sale of goods or provision of services or both, facilitated by an e-commerce operator, shall be deemed to be the amount credited or paid by the e-commerce operator to the e-commerce participant and shall be included in the gross amount of such sale or services for the purpose of deduction of income-tax under this subsection. </a:t>
            </a:r>
          </a:p>
          <a:p>
            <a:pPr marL="266700" indent="-266700" algn="just">
              <a:lnSpc>
                <a:spcPct val="90000"/>
              </a:lnSpc>
              <a:spcBef>
                <a:spcPts val="0"/>
              </a:spcBef>
              <a:buFont typeface="+mj-lt"/>
              <a:buAutoNum type="arabicPeriod" startAt="2"/>
            </a:pPr>
            <a:r>
              <a:rPr lang="en-GB" sz="2000" dirty="0">
                <a:solidFill>
                  <a:srgbClr val="000000"/>
                </a:solidFill>
                <a:latin typeface="Perpetua" panose="02020502060401020303" pitchFamily="18" charset="0"/>
              </a:rPr>
              <a:t>No deduction under sub-section </a:t>
            </a:r>
            <a:r>
              <a:rPr lang="en-GB" sz="2000" i="1" dirty="0">
                <a:solidFill>
                  <a:srgbClr val="000000"/>
                </a:solidFill>
                <a:latin typeface="Perpetua" panose="02020502060401020303" pitchFamily="18" charset="0"/>
              </a:rPr>
              <a:t>(1</a:t>
            </a:r>
            <a:r>
              <a:rPr lang="en-GB" sz="2000" dirty="0">
                <a:solidFill>
                  <a:srgbClr val="000000"/>
                </a:solidFill>
                <a:latin typeface="Perpetua" panose="02020502060401020303" pitchFamily="18" charset="0"/>
              </a:rPr>
              <a:t>) shall be made from any sum credited or paid or likely to be credited or paid during the previous year to the account of an e-commerce participant, being an individual or Hindu undivided family, where the gross amount of such sale or services or both during the previous year does not exceed five lakh rupees and such e-commerce participant has furnished his Permanent Account Number or Aadhaar number to the e-commerce operator. </a:t>
            </a:r>
          </a:p>
          <a:p>
            <a:pPr marL="266700" indent="0" algn="just">
              <a:spcBef>
                <a:spcPts val="0"/>
              </a:spcBef>
              <a:buNone/>
            </a:pPr>
            <a:endParaRPr lang="en-IN" sz="2000" b="1" dirty="0">
              <a:solidFill>
                <a:srgbClr val="000000"/>
              </a:solidFill>
              <a:latin typeface="Perpetua" panose="02020502060401020303" pitchFamily="18" charset="0"/>
            </a:endParaRPr>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052"/>
            <a:ext cx="9144000" cy="854075"/>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US" sz="2400" b="1" dirty="0">
                <a:latin typeface="Perpetua" panose="02020502060401020303" pitchFamily="18" charset="0"/>
              </a:rPr>
              <a:t>2.</a:t>
            </a:r>
            <a:r>
              <a:rPr lang="en-US" sz="2400" b="1" dirty="0">
                <a:latin typeface="High Tower Text" panose="02040502050506030303" pitchFamily="18" charset="0"/>
              </a:rPr>
              <a:t>TDS on payment made to E-Commerce participant by an E-Commerce provider </a:t>
            </a:r>
            <a:r>
              <a:rPr lang="en-US" sz="2400" b="1" kern="1200" dirty="0">
                <a:latin typeface="High Tower Text" panose="02040502050506030303" pitchFamily="18" charset="0"/>
              </a:rPr>
              <a:t>Section 194O [Clause 84]</a:t>
            </a:r>
          </a:p>
        </p:txBody>
      </p:sp>
    </p:spTree>
    <p:extLst>
      <p:ext uri="{BB962C8B-B14F-4D97-AF65-F5344CB8AC3E}">
        <p14:creationId xmlns:p14="http://schemas.microsoft.com/office/powerpoint/2010/main" val="8486905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111</a:t>
            </a:fld>
            <a:endParaRPr lang="en-US"/>
          </a:p>
        </p:txBody>
      </p:sp>
      <p:sp>
        <p:nvSpPr>
          <p:cNvPr id="3" name="Content Placeholder 2"/>
          <p:cNvSpPr>
            <a:spLocks noGrp="1"/>
          </p:cNvSpPr>
          <p:nvPr>
            <p:ph idx="1"/>
          </p:nvPr>
        </p:nvSpPr>
        <p:spPr>
          <a:xfrm>
            <a:off x="0" y="304800"/>
            <a:ext cx="9144000" cy="6383748"/>
          </a:xfrm>
          <a:solidFill>
            <a:schemeClr val="bg1"/>
          </a:solidFill>
        </p:spPr>
        <p:txBody>
          <a:bodyPr/>
          <a:lstStyle/>
          <a:p>
            <a:pPr marL="266700" indent="-266700" algn="just">
              <a:spcBef>
                <a:spcPts val="0"/>
              </a:spcBef>
              <a:buFont typeface="+mj-lt"/>
              <a:buAutoNum type="arabicPeriod" startAt="3"/>
            </a:pPr>
            <a:r>
              <a:rPr lang="en-GB" sz="2200" dirty="0">
                <a:solidFill>
                  <a:srgbClr val="000000"/>
                </a:solidFill>
                <a:latin typeface="Perpetua" panose="02020502060401020303" pitchFamily="18" charset="0"/>
              </a:rPr>
              <a:t>Notwithstanding anything contained in Part B of this Chapter, a transaction in respect of which tax has been deducted by the e-commerce operator under sub-section </a:t>
            </a:r>
            <a:r>
              <a:rPr lang="en-GB" sz="2200" i="1" dirty="0">
                <a:solidFill>
                  <a:srgbClr val="000000"/>
                </a:solidFill>
                <a:latin typeface="Perpetua" panose="02020502060401020303" pitchFamily="18" charset="0"/>
              </a:rPr>
              <a:t>(1</a:t>
            </a:r>
            <a:r>
              <a:rPr lang="en-GB" sz="2200" dirty="0">
                <a:solidFill>
                  <a:srgbClr val="000000"/>
                </a:solidFill>
                <a:latin typeface="Perpetua" panose="02020502060401020303" pitchFamily="18" charset="0"/>
              </a:rPr>
              <a:t>), or which is not liable to deduction under sub-section </a:t>
            </a:r>
            <a:r>
              <a:rPr lang="en-GB" sz="2200" i="1" dirty="0">
                <a:solidFill>
                  <a:srgbClr val="000000"/>
                </a:solidFill>
                <a:latin typeface="Perpetua" panose="02020502060401020303" pitchFamily="18" charset="0"/>
              </a:rPr>
              <a:t>(2</a:t>
            </a:r>
            <a:r>
              <a:rPr lang="en-GB" sz="2200" dirty="0">
                <a:solidFill>
                  <a:srgbClr val="000000"/>
                </a:solidFill>
                <a:latin typeface="Perpetua" panose="02020502060401020303" pitchFamily="18" charset="0"/>
              </a:rPr>
              <a:t>), shall not be liable to tax deduction at source under any other provision of this Chapter:</a:t>
            </a:r>
          </a:p>
          <a:p>
            <a:pPr marL="266700" indent="0" algn="just">
              <a:spcBef>
                <a:spcPts val="0"/>
              </a:spcBef>
              <a:buNone/>
            </a:pPr>
            <a:r>
              <a:rPr lang="en-GB" sz="2200" dirty="0">
                <a:solidFill>
                  <a:srgbClr val="000000"/>
                </a:solidFill>
                <a:latin typeface="Perpetua" panose="02020502060401020303" pitchFamily="18" charset="0"/>
              </a:rPr>
              <a:t>Provided that the provisions of this sub-section shall not apply to any amount or aggregate of amounts received or receivable by an e-commerce operator for hosting advertisements or providing any other services which are not in connection with the sale or services referred to in sub-section </a:t>
            </a:r>
            <a:r>
              <a:rPr lang="en-GB" sz="2200" i="1" dirty="0">
                <a:solidFill>
                  <a:srgbClr val="000000"/>
                </a:solidFill>
                <a:latin typeface="Perpetua" panose="02020502060401020303" pitchFamily="18" charset="0"/>
              </a:rPr>
              <a:t>(1</a:t>
            </a:r>
            <a:r>
              <a:rPr lang="en-GB" sz="2200" dirty="0">
                <a:solidFill>
                  <a:srgbClr val="000000"/>
                </a:solidFill>
                <a:latin typeface="Perpetua" panose="02020502060401020303" pitchFamily="18" charset="0"/>
              </a:rPr>
              <a:t>).</a:t>
            </a:r>
          </a:p>
          <a:p>
            <a:pPr marL="0" indent="266700" algn="just">
              <a:spcBef>
                <a:spcPts val="0"/>
              </a:spcBef>
              <a:buNone/>
            </a:pPr>
            <a:r>
              <a:rPr lang="en-GB" sz="2200" i="1" dirty="0">
                <a:solidFill>
                  <a:srgbClr val="000000"/>
                </a:solidFill>
                <a:latin typeface="Perpetua" panose="02020502060401020303" pitchFamily="18" charset="0"/>
              </a:rPr>
              <a:t>Explanation</a:t>
            </a:r>
            <a:r>
              <a:rPr lang="en-GB" sz="2200" dirty="0">
                <a:solidFill>
                  <a:srgbClr val="000000"/>
                </a:solidFill>
                <a:latin typeface="Perpetua" panose="02020502060401020303" pitchFamily="18" charset="0"/>
              </a:rPr>
              <a:t>.––For the purposes of this section,–</a:t>
            </a:r>
          </a:p>
          <a:p>
            <a:pPr marL="450850" indent="-184150" algn="just">
              <a:spcBef>
                <a:spcPts val="0"/>
              </a:spcBef>
              <a:buFont typeface="+mj-lt"/>
              <a:buAutoNum type="alphaLcPeriod"/>
            </a:pPr>
            <a:r>
              <a:rPr lang="en-GB" sz="2200" dirty="0">
                <a:solidFill>
                  <a:srgbClr val="000000"/>
                </a:solidFill>
                <a:latin typeface="Perpetua" panose="02020502060401020303" pitchFamily="18" charset="0"/>
              </a:rPr>
              <a:t>“electronic commerce” means the supply of goods or services or both, including digital products, over digital or electronic network;</a:t>
            </a:r>
            <a:r>
              <a:rPr lang="en-GB" sz="2200" i="1" dirty="0">
                <a:solidFill>
                  <a:srgbClr val="000000"/>
                </a:solidFill>
                <a:latin typeface="Perpetua" panose="02020502060401020303" pitchFamily="18" charset="0"/>
              </a:rPr>
              <a:t> </a:t>
            </a:r>
          </a:p>
          <a:p>
            <a:pPr marL="450850" indent="-184150" algn="just">
              <a:spcBef>
                <a:spcPts val="0"/>
              </a:spcBef>
              <a:buFont typeface="+mj-lt"/>
              <a:buAutoNum type="alphaLcPeriod"/>
            </a:pPr>
            <a:r>
              <a:rPr lang="en-GB" sz="2200" dirty="0">
                <a:solidFill>
                  <a:srgbClr val="000000"/>
                </a:solidFill>
                <a:latin typeface="Perpetua" panose="02020502060401020303" pitchFamily="18" charset="0"/>
              </a:rPr>
              <a:t>“e-commerce operator” means a person who owns, operates or manages digital or electronic facility or platform for electronic commerce and is responsible for </a:t>
            </a:r>
            <a:r>
              <a:rPr lang="en-IN" sz="2200" dirty="0">
                <a:solidFill>
                  <a:srgbClr val="000000"/>
                </a:solidFill>
                <a:latin typeface="Perpetua" panose="02020502060401020303" pitchFamily="18" charset="0"/>
              </a:rPr>
              <a:t>paying to e-commerce participant; </a:t>
            </a:r>
          </a:p>
          <a:p>
            <a:pPr marL="457200" indent="-190500" algn="just">
              <a:spcBef>
                <a:spcPts val="0"/>
              </a:spcBef>
              <a:buFont typeface="+mj-lt"/>
              <a:buAutoNum type="alphaLcPeriod"/>
            </a:pPr>
            <a:r>
              <a:rPr lang="en-GB" sz="2200" dirty="0">
                <a:solidFill>
                  <a:srgbClr val="000000"/>
                </a:solidFill>
                <a:latin typeface="Perpetua" panose="02020502060401020303" pitchFamily="18" charset="0"/>
              </a:rPr>
              <a:t>“e-commerce participant” means a person resident in India selling goods or providing services or both, including digital products, through digital or electronic facility or platform for electronic commerce; </a:t>
            </a:r>
          </a:p>
          <a:p>
            <a:pPr marL="457200" indent="-190500" algn="just">
              <a:spcBef>
                <a:spcPts val="0"/>
              </a:spcBef>
              <a:buFont typeface="+mj-lt"/>
              <a:buAutoNum type="alphaLcPeriod"/>
            </a:pPr>
            <a:r>
              <a:rPr lang="en-GB" sz="2200" dirty="0">
                <a:solidFill>
                  <a:srgbClr val="000000"/>
                </a:solidFill>
                <a:latin typeface="Perpetua" panose="02020502060401020303" pitchFamily="18" charset="0"/>
              </a:rPr>
              <a:t>“services” includes ‘fees for technical services’ and fees for ‘professional services’, as defined in the </a:t>
            </a:r>
            <a:r>
              <a:rPr lang="en-GB" sz="2200" i="1" dirty="0">
                <a:solidFill>
                  <a:srgbClr val="000000"/>
                </a:solidFill>
                <a:latin typeface="Perpetua" panose="02020502060401020303" pitchFamily="18" charset="0"/>
              </a:rPr>
              <a:t>Explanation </a:t>
            </a:r>
            <a:r>
              <a:rPr lang="en-GB" sz="2200" dirty="0">
                <a:solidFill>
                  <a:srgbClr val="000000"/>
                </a:solidFill>
                <a:latin typeface="Perpetua" panose="02020502060401020303" pitchFamily="18" charset="0"/>
              </a:rPr>
              <a:t>to section 194J.’.</a:t>
            </a:r>
            <a:endParaRPr lang="en-IN" sz="2200" b="1" dirty="0">
              <a:solidFill>
                <a:srgbClr val="000000"/>
              </a:solidFill>
              <a:latin typeface="Perpetua" panose="02020502060401020303" pitchFamily="18" charset="0"/>
            </a:endParaRPr>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052"/>
            <a:ext cx="9144000" cy="320675"/>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000" b="1" kern="1200" dirty="0" err="1">
                <a:latin typeface="High Tower Text" panose="02040502050506030303" pitchFamily="18" charset="0"/>
              </a:rPr>
              <a:t>Contd</a:t>
            </a:r>
            <a:r>
              <a:rPr lang="en-US" sz="2000" b="1" kern="1200" dirty="0">
                <a:latin typeface="High Tower Text" panose="02040502050506030303" pitchFamily="18" charset="0"/>
              </a:rPr>
              <a:t>…</a:t>
            </a:r>
          </a:p>
        </p:txBody>
      </p:sp>
    </p:spTree>
    <p:extLst>
      <p:ext uri="{BB962C8B-B14F-4D97-AF65-F5344CB8AC3E}">
        <p14:creationId xmlns:p14="http://schemas.microsoft.com/office/powerpoint/2010/main" val="294288839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112</a:t>
            </a:fld>
            <a:endParaRPr lang="en-US"/>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052"/>
            <a:ext cx="9144000" cy="3639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5" name="Table 4">
            <a:extLst>
              <a:ext uri="{FF2B5EF4-FFF2-40B4-BE49-F238E27FC236}">
                <a16:creationId xmlns:a16="http://schemas.microsoft.com/office/drawing/2014/main" id="{8A8A5688-ED26-4276-8A84-7A284D93A756}"/>
              </a:ext>
            </a:extLst>
          </p:cNvPr>
          <p:cNvGraphicFramePr>
            <a:graphicFrameLocks noGrp="1"/>
          </p:cNvGraphicFramePr>
          <p:nvPr/>
        </p:nvGraphicFramePr>
        <p:xfrm>
          <a:off x="0" y="381000"/>
          <a:ext cx="9144000" cy="6535547"/>
        </p:xfrm>
        <a:graphic>
          <a:graphicData uri="http://schemas.openxmlformats.org/drawingml/2006/table">
            <a:tbl>
              <a:tblPr/>
              <a:tblGrid>
                <a:gridCol w="9144000">
                  <a:extLst>
                    <a:ext uri="{9D8B030D-6E8A-4147-A177-3AD203B41FA5}">
                      <a16:colId xmlns:a16="http://schemas.microsoft.com/office/drawing/2014/main" val="20000"/>
                    </a:ext>
                  </a:extLst>
                </a:gridCol>
              </a:tblGrid>
              <a:tr h="6124668">
                <a:tc>
                  <a:txBody>
                    <a:bodyPr/>
                    <a:lstStyle/>
                    <a:p>
                      <a:pPr algn="just">
                        <a:lnSpc>
                          <a:spcPct val="100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182563" indent="-182563" algn="just">
                        <a:lnSpc>
                          <a:spcPct val="93000"/>
                        </a:lnSpc>
                        <a:buFont typeface="Arial" panose="020B0604020202020204" pitchFamily="34" charset="0"/>
                        <a:buChar char="•"/>
                      </a:pPr>
                      <a:r>
                        <a:rPr lang="en-GB" sz="2300" b="1" dirty="0">
                          <a:solidFill>
                            <a:schemeClr val="tx2"/>
                          </a:solidFill>
                          <a:latin typeface="Perpetua" panose="02020502060401020303" pitchFamily="18" charset="0"/>
                        </a:rPr>
                        <a:t>E-commerce operator </a:t>
                      </a:r>
                      <a:r>
                        <a:rPr lang="en-GB" sz="2300" dirty="0">
                          <a:solidFill>
                            <a:schemeClr val="tx2"/>
                          </a:solidFill>
                          <a:latin typeface="Perpetua" panose="02020502060401020303" pitchFamily="18" charset="0"/>
                        </a:rPr>
                        <a:t>(who owns, operates or manages digital or electronic platform for supply of goods and services or both including digital products over digital or electronic network and is </a:t>
                      </a:r>
                      <a:r>
                        <a:rPr lang="en-GB" sz="2300" b="1" dirty="0">
                          <a:solidFill>
                            <a:schemeClr val="tx2"/>
                          </a:solidFill>
                          <a:latin typeface="Perpetua" panose="02020502060401020303" pitchFamily="18" charset="0"/>
                        </a:rPr>
                        <a:t>responsible for paying to e-commerce participant</a:t>
                      </a:r>
                      <a:r>
                        <a:rPr lang="en-GB" sz="2300" dirty="0">
                          <a:solidFill>
                            <a:schemeClr val="tx2"/>
                          </a:solidFill>
                          <a:latin typeface="Perpetua" panose="02020502060401020303" pitchFamily="18" charset="0"/>
                        </a:rPr>
                        <a:t> consideration for supply of goods or services or both </a:t>
                      </a:r>
                      <a:r>
                        <a:rPr lang="en-GB" sz="2300" b="1" dirty="0">
                          <a:solidFill>
                            <a:schemeClr val="tx2"/>
                          </a:solidFill>
                          <a:latin typeface="Perpetua" panose="02020502060401020303" pitchFamily="18" charset="0"/>
                        </a:rPr>
                        <a:t>shall deduct income tax @ 1% of the gross amount</a:t>
                      </a:r>
                      <a:r>
                        <a:rPr lang="en-GB" sz="2300" dirty="0">
                          <a:solidFill>
                            <a:schemeClr val="tx2"/>
                          </a:solidFill>
                          <a:latin typeface="Perpetua" panose="02020502060401020303" pitchFamily="18" charset="0"/>
                        </a:rPr>
                        <a:t> of sales or services or both made on digital or electronic facility or platform managed by E-Commerce operator. </a:t>
                      </a:r>
                    </a:p>
                    <a:p>
                      <a:pPr marL="182563" indent="0" algn="just">
                        <a:lnSpc>
                          <a:spcPct val="93000"/>
                        </a:lnSpc>
                        <a:buFont typeface="Arial" panose="020B0604020202020204" pitchFamily="34" charset="0"/>
                        <a:buNone/>
                      </a:pPr>
                      <a:r>
                        <a:rPr lang="en-GB" sz="2300" b="1" u="sng" dirty="0">
                          <a:solidFill>
                            <a:schemeClr val="tx2"/>
                          </a:solidFill>
                          <a:latin typeface="Perpetua" panose="02020502060401020303" pitchFamily="18" charset="0"/>
                        </a:rPr>
                        <a:t>For Example</a:t>
                      </a:r>
                      <a:r>
                        <a:rPr lang="en-GB" sz="2300" b="0" u="none" dirty="0">
                          <a:solidFill>
                            <a:schemeClr val="tx2"/>
                          </a:solidFill>
                          <a:latin typeface="Perpetua" panose="02020502060401020303" pitchFamily="18" charset="0"/>
                        </a:rPr>
                        <a:t>: Any goods purchased using amazon/ </a:t>
                      </a:r>
                      <a:r>
                        <a:rPr lang="en-GB" sz="2300" b="0" u="none" dirty="0" err="1">
                          <a:solidFill>
                            <a:schemeClr val="tx2"/>
                          </a:solidFill>
                          <a:latin typeface="Perpetua" panose="02020502060401020303" pitchFamily="18" charset="0"/>
                        </a:rPr>
                        <a:t>flipkart</a:t>
                      </a:r>
                      <a:r>
                        <a:rPr lang="en-GB" sz="2300" b="0" u="none" dirty="0">
                          <a:solidFill>
                            <a:schemeClr val="tx2"/>
                          </a:solidFill>
                          <a:latin typeface="Perpetua" panose="02020502060401020303" pitchFamily="18" charset="0"/>
                        </a:rPr>
                        <a:t>, then the e-commerce operator i.e. amazon/</a:t>
                      </a:r>
                      <a:r>
                        <a:rPr lang="en-GB" sz="2300" b="0" u="none" dirty="0" err="1">
                          <a:solidFill>
                            <a:schemeClr val="tx2"/>
                          </a:solidFill>
                          <a:latin typeface="Perpetua" panose="02020502060401020303" pitchFamily="18" charset="0"/>
                        </a:rPr>
                        <a:t>flipkart</a:t>
                      </a:r>
                      <a:r>
                        <a:rPr lang="en-GB" sz="2300" b="0" u="none" dirty="0">
                          <a:solidFill>
                            <a:schemeClr val="tx2"/>
                          </a:solidFill>
                          <a:latin typeface="Perpetua" panose="02020502060401020303" pitchFamily="18" charset="0"/>
                        </a:rPr>
                        <a:t> shall deduct amount equal to 1% of gross amount before making payment to the seller.</a:t>
                      </a:r>
                      <a:endParaRPr lang="en-GB" sz="2300" b="1" u="sng" dirty="0">
                        <a:solidFill>
                          <a:schemeClr val="tx2"/>
                        </a:solidFill>
                        <a:latin typeface="Perpetua" panose="02020502060401020303" pitchFamily="18" charset="0"/>
                      </a:endParaRPr>
                    </a:p>
                    <a:p>
                      <a:pPr marL="182563" indent="-182563" algn="just">
                        <a:lnSpc>
                          <a:spcPct val="93000"/>
                        </a:lnSpc>
                        <a:buFont typeface="Arial" panose="020B0604020202020204" pitchFamily="34" charset="0"/>
                        <a:buChar char="•"/>
                      </a:pPr>
                      <a:r>
                        <a:rPr lang="en-US" sz="2300" dirty="0">
                          <a:solidFill>
                            <a:schemeClr val="tx2"/>
                          </a:solidFill>
                          <a:latin typeface="Perpetua" panose="02020502060401020303" pitchFamily="18" charset="0"/>
                        </a:rPr>
                        <a:t>Any </a:t>
                      </a:r>
                      <a:r>
                        <a:rPr lang="en-US" sz="2300" b="1" dirty="0">
                          <a:solidFill>
                            <a:schemeClr val="tx2"/>
                          </a:solidFill>
                          <a:latin typeface="Perpetua" panose="02020502060401020303" pitchFamily="18" charset="0"/>
                        </a:rPr>
                        <a:t>payment made by a purchaser of goods or recipient of services directly to an e-commerce participant</a:t>
                      </a:r>
                      <a:r>
                        <a:rPr lang="en-US" sz="2300" dirty="0">
                          <a:solidFill>
                            <a:schemeClr val="tx2"/>
                          </a:solidFill>
                          <a:latin typeface="Perpetua" panose="02020502060401020303" pitchFamily="18" charset="0"/>
                        </a:rPr>
                        <a:t> for the sale of goods or provision of services or both, </a:t>
                      </a:r>
                      <a:r>
                        <a:rPr lang="en-US" sz="2300" b="1" dirty="0">
                          <a:solidFill>
                            <a:schemeClr val="tx2"/>
                          </a:solidFill>
                          <a:latin typeface="Perpetua" panose="02020502060401020303" pitchFamily="18" charset="0"/>
                        </a:rPr>
                        <a:t>facilitated by an e-commerce operator</a:t>
                      </a:r>
                      <a:r>
                        <a:rPr lang="en-US" sz="2300" dirty="0">
                          <a:solidFill>
                            <a:schemeClr val="tx2"/>
                          </a:solidFill>
                          <a:latin typeface="Perpetua" panose="02020502060401020303" pitchFamily="18" charset="0"/>
                        </a:rPr>
                        <a:t>, </a:t>
                      </a:r>
                      <a:r>
                        <a:rPr lang="en-US" sz="2300" b="1" dirty="0">
                          <a:solidFill>
                            <a:schemeClr val="tx2"/>
                          </a:solidFill>
                          <a:latin typeface="Perpetua" panose="02020502060401020303" pitchFamily="18" charset="0"/>
                        </a:rPr>
                        <a:t>shall be deemed to be the amount credited or paid by the e-commerce operator</a:t>
                      </a:r>
                      <a:r>
                        <a:rPr lang="en-US" sz="2300" dirty="0">
                          <a:solidFill>
                            <a:schemeClr val="tx2"/>
                          </a:solidFill>
                          <a:latin typeface="Perpetua" panose="02020502060401020303" pitchFamily="18" charset="0"/>
                        </a:rPr>
                        <a:t> to the e-commerce participant and shall be included in the gross amount of such sale or services for the purpose of deduction of income-tax under this subsection.</a:t>
                      </a:r>
                    </a:p>
                    <a:p>
                      <a:pPr marL="182563" indent="0" algn="just">
                        <a:lnSpc>
                          <a:spcPct val="93000"/>
                        </a:lnSpc>
                        <a:buFont typeface="Arial" panose="020B0604020202020204" pitchFamily="34" charset="0"/>
                        <a:buNone/>
                      </a:pPr>
                      <a:r>
                        <a:rPr lang="en-US" sz="2300" b="1" u="sng" dirty="0">
                          <a:solidFill>
                            <a:schemeClr val="tx2"/>
                          </a:solidFill>
                          <a:latin typeface="Perpetua" panose="02020502060401020303" pitchFamily="18" charset="0"/>
                        </a:rPr>
                        <a:t>For Example</a:t>
                      </a:r>
                      <a:r>
                        <a:rPr lang="en-US" sz="2300" b="0" u="none" dirty="0">
                          <a:solidFill>
                            <a:schemeClr val="tx2"/>
                          </a:solidFill>
                          <a:latin typeface="Perpetua" panose="02020502060401020303" pitchFamily="18" charset="0"/>
                        </a:rPr>
                        <a:t>: Any payment made to any cab operator providing cab service through e-commerce operator i.e. uber/</a:t>
                      </a:r>
                      <a:r>
                        <a:rPr lang="en-US" sz="2300" b="0" u="none" dirty="0" err="1">
                          <a:solidFill>
                            <a:schemeClr val="tx2"/>
                          </a:solidFill>
                          <a:latin typeface="Perpetua" panose="02020502060401020303" pitchFamily="18" charset="0"/>
                        </a:rPr>
                        <a:t>ola</a:t>
                      </a:r>
                      <a:r>
                        <a:rPr lang="en-US" sz="2300" b="0" u="none" dirty="0">
                          <a:solidFill>
                            <a:schemeClr val="tx2"/>
                          </a:solidFill>
                          <a:latin typeface="Perpetua" panose="02020502060401020303" pitchFamily="18" charset="0"/>
                        </a:rPr>
                        <a:t>, then such e-commerce operator is also liable to deduct TDS @1% on payment which is directly made to cab operator by the receiver of service.</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432552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113</a:t>
            </a:fld>
            <a:endParaRPr lang="en-US"/>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052"/>
            <a:ext cx="9144000" cy="3639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5" name="Table 4">
            <a:extLst>
              <a:ext uri="{FF2B5EF4-FFF2-40B4-BE49-F238E27FC236}">
                <a16:creationId xmlns:a16="http://schemas.microsoft.com/office/drawing/2014/main" id="{8A8A5688-ED26-4276-8A84-7A284D93A756}"/>
              </a:ext>
            </a:extLst>
          </p:cNvPr>
          <p:cNvGraphicFramePr>
            <a:graphicFrameLocks noGrp="1"/>
          </p:cNvGraphicFramePr>
          <p:nvPr/>
        </p:nvGraphicFramePr>
        <p:xfrm>
          <a:off x="0" y="381000"/>
          <a:ext cx="9144000" cy="6459948"/>
        </p:xfrm>
        <a:graphic>
          <a:graphicData uri="http://schemas.openxmlformats.org/drawingml/2006/table">
            <a:tbl>
              <a:tblPr/>
              <a:tblGrid>
                <a:gridCol w="9144000">
                  <a:extLst>
                    <a:ext uri="{9D8B030D-6E8A-4147-A177-3AD203B41FA5}">
                      <a16:colId xmlns:a16="http://schemas.microsoft.com/office/drawing/2014/main" val="20000"/>
                    </a:ext>
                  </a:extLst>
                </a:gridCol>
              </a:tblGrid>
              <a:tr h="6459948">
                <a:tc>
                  <a:txBody>
                    <a:bodyPr/>
                    <a:lstStyle/>
                    <a:p>
                      <a:pPr marL="266700" marR="0" lvl="0" indent="-2667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b="1" u="sng" dirty="0">
                          <a:solidFill>
                            <a:schemeClr val="tx2"/>
                          </a:solidFill>
                          <a:latin typeface="Perpetua" panose="02020502060401020303" pitchFamily="18" charset="0"/>
                        </a:rPr>
                        <a:t>No deduction if payment made to an individual/ HUF </a:t>
                      </a:r>
                      <a:r>
                        <a:rPr lang="en-IN" sz="2400" dirty="0">
                          <a:solidFill>
                            <a:schemeClr val="tx2"/>
                          </a:solidFill>
                          <a:latin typeface="Perpetua" panose="02020502060401020303" pitchFamily="18" charset="0"/>
                        </a:rPr>
                        <a:t>where the </a:t>
                      </a:r>
                      <a:r>
                        <a:rPr lang="en-US" sz="2400" dirty="0">
                          <a:solidFill>
                            <a:schemeClr val="tx2"/>
                          </a:solidFill>
                          <a:latin typeface="Perpetua" panose="02020502060401020303" pitchFamily="18" charset="0"/>
                        </a:rPr>
                        <a:t>gross amount of such sale or services or both during the </a:t>
                      </a:r>
                      <a:r>
                        <a:rPr lang="en-US" sz="2400" b="1" dirty="0">
                          <a:solidFill>
                            <a:schemeClr val="tx2"/>
                          </a:solidFill>
                          <a:latin typeface="Perpetua" panose="02020502060401020303" pitchFamily="18" charset="0"/>
                        </a:rPr>
                        <a:t>previous year does not exceed five lakh rupees</a:t>
                      </a:r>
                      <a:r>
                        <a:rPr lang="en-US" sz="2400" dirty="0">
                          <a:solidFill>
                            <a:schemeClr val="tx2"/>
                          </a:solidFill>
                          <a:latin typeface="Perpetua" panose="02020502060401020303" pitchFamily="18" charset="0"/>
                        </a:rPr>
                        <a:t> and such </a:t>
                      </a:r>
                      <a:r>
                        <a:rPr lang="en-US" sz="2400" b="1" dirty="0">
                          <a:solidFill>
                            <a:schemeClr val="tx2"/>
                          </a:solidFill>
                          <a:latin typeface="Perpetua" panose="02020502060401020303" pitchFamily="18" charset="0"/>
                        </a:rPr>
                        <a:t>e-commerce participant has furnished his Permanent Account Number or Aadhaar number to the e-commerce operator</a:t>
                      </a:r>
                      <a:r>
                        <a:rPr lang="en-US" sz="2400" dirty="0">
                          <a:solidFill>
                            <a:schemeClr val="tx2"/>
                          </a:solidFill>
                          <a:latin typeface="Perpetua" panose="02020502060401020303" pitchFamily="18" charset="0"/>
                        </a:rPr>
                        <a:t>.</a:t>
                      </a:r>
                      <a:endParaRPr lang="en-US" sz="2400" kern="1200" dirty="0">
                        <a:solidFill>
                          <a:schemeClr val="tx2"/>
                        </a:solidFill>
                        <a:latin typeface="Perpetua" panose="02020502060401020303" pitchFamily="18" charset="0"/>
                        <a:ea typeface="+mn-ea"/>
                        <a:cs typeface="+mn-cs"/>
                      </a:endParaRPr>
                    </a:p>
                    <a:p>
                      <a:pPr marL="266700" indent="-266700" algn="just">
                        <a:buFont typeface="Arial" panose="020B0604020202020204" pitchFamily="34" charset="0"/>
                        <a:buChar char="•"/>
                      </a:pPr>
                      <a:r>
                        <a:rPr lang="en-US" sz="2400" kern="1200" dirty="0">
                          <a:solidFill>
                            <a:schemeClr val="tx2"/>
                          </a:solidFill>
                          <a:latin typeface="Perpetua" panose="02020502060401020303" pitchFamily="18" charset="0"/>
                          <a:ea typeface="+mn-ea"/>
                          <a:cs typeface="+mn-cs"/>
                        </a:rPr>
                        <a:t>Notwithstanding anything contained in Part B of Chapter XVII-B, a transaction in respect of which tax has been deducted by the e-commerce operator under sub-section (1), or which is not liable to deduction under sub-section (2), shall not be liable to tax deduction at source under any other provision of this Chapter</a:t>
                      </a:r>
                    </a:p>
                    <a:p>
                      <a:pPr marL="266700" indent="-266700" algn="just">
                        <a:buFont typeface="Arial" panose="020B0604020202020204" pitchFamily="34" charset="0"/>
                        <a:buChar char="•"/>
                      </a:pPr>
                      <a:r>
                        <a:rPr lang="en-US" sz="2400" kern="1200" dirty="0">
                          <a:solidFill>
                            <a:schemeClr val="tx2"/>
                          </a:solidFill>
                          <a:latin typeface="Perpetua" panose="02020502060401020303" pitchFamily="18" charset="0"/>
                          <a:ea typeface="+mn-ea"/>
                          <a:cs typeface="+mn-cs"/>
                        </a:rPr>
                        <a:t>The provisions of this sub-section shall not apply to any amount or aggregate of amounts received or receivable by an e-commerce operator for hosting advertisements or providing any other services which are not in connection with the sale or services.</a:t>
                      </a:r>
                    </a:p>
                    <a:p>
                      <a:pPr marL="266700" indent="-266700" algn="just">
                        <a:buFont typeface="Arial" panose="020B0604020202020204" pitchFamily="34" charset="0"/>
                        <a:buChar char="•"/>
                      </a:pPr>
                      <a:r>
                        <a:rPr lang="en-IN" sz="2400" dirty="0">
                          <a:solidFill>
                            <a:schemeClr val="tx2"/>
                          </a:solidFill>
                          <a:latin typeface="Perpetua" panose="02020502060401020303" pitchFamily="18" charset="0"/>
                        </a:rPr>
                        <a:t>Proviso to section 206AA(1) of the act added to reduce the rate of TDS from 20% to 5% in case of non furnishing of PAN or Aadhar by </a:t>
                      </a:r>
                      <a:r>
                        <a:rPr lang="en-IN" sz="2400" dirty="0" err="1">
                          <a:solidFill>
                            <a:schemeClr val="tx2"/>
                          </a:solidFill>
                          <a:latin typeface="Perpetua" panose="02020502060401020303" pitchFamily="18" charset="0"/>
                        </a:rPr>
                        <a:t>deductee</a:t>
                      </a:r>
                      <a:r>
                        <a:rPr lang="en-IN" sz="2400" dirty="0">
                          <a:solidFill>
                            <a:schemeClr val="tx2"/>
                          </a:solidFill>
                          <a:latin typeface="Perpetua" panose="02020502060401020303" pitchFamily="18" charset="0"/>
                        </a:rPr>
                        <a:t> in respect of the receipt falling under provisions of section 194O of the act.</a:t>
                      </a:r>
                      <a:endParaRPr lang="en-GB" sz="2400" dirty="0">
                        <a:solidFill>
                          <a:schemeClr val="tx2"/>
                        </a:solidFill>
                        <a:latin typeface="Perpetua" panose="02020502060401020303"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360841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114</a:t>
            </a:fld>
            <a:endParaRPr lang="en-US"/>
          </a:p>
        </p:txBody>
      </p:sp>
      <p:sp>
        <p:nvSpPr>
          <p:cNvPr id="3" name="Content Placeholder 2"/>
          <p:cNvSpPr>
            <a:spLocks noGrp="1"/>
          </p:cNvSpPr>
          <p:nvPr>
            <p:ph idx="1"/>
          </p:nvPr>
        </p:nvSpPr>
        <p:spPr>
          <a:xfrm>
            <a:off x="0" y="990600"/>
            <a:ext cx="9144000" cy="5849556"/>
          </a:xfrm>
          <a:solidFill>
            <a:schemeClr val="bg1"/>
          </a:solidFill>
        </p:spPr>
        <p:txBody>
          <a:bodyPr/>
          <a:lstStyle/>
          <a:p>
            <a:pPr marL="0" indent="0" algn="just">
              <a:buNone/>
            </a:pPr>
            <a:r>
              <a:rPr lang="en-IN" sz="2200" u="sng" dirty="0">
                <a:solidFill>
                  <a:schemeClr val="tx2"/>
                </a:solidFill>
                <a:latin typeface="Perpetua" panose="02020502060401020303" pitchFamily="18" charset="0"/>
              </a:rPr>
              <a:t>Amendment w.e.f. 1</a:t>
            </a:r>
            <a:r>
              <a:rPr lang="en-IN" sz="2200" u="sng" baseline="30000" dirty="0">
                <a:solidFill>
                  <a:schemeClr val="tx2"/>
                </a:solidFill>
                <a:latin typeface="Perpetua" panose="02020502060401020303" pitchFamily="18" charset="0"/>
              </a:rPr>
              <a:t>st</a:t>
            </a:r>
            <a:r>
              <a:rPr lang="en-IN" sz="2200" u="sng" dirty="0">
                <a:solidFill>
                  <a:schemeClr val="tx2"/>
                </a:solidFill>
                <a:latin typeface="Perpetua" panose="02020502060401020303" pitchFamily="18" charset="0"/>
              </a:rPr>
              <a:t> Day of April 2020</a:t>
            </a:r>
            <a:endParaRPr lang="en-IN" sz="2200" i="1" dirty="0">
              <a:latin typeface="Perpetua" panose="02020502060401020303" pitchFamily="18" charset="0"/>
            </a:endParaRPr>
          </a:p>
          <a:p>
            <a:pPr marL="0" indent="0" algn="just">
              <a:buNone/>
            </a:pPr>
            <a:r>
              <a:rPr lang="en-US" sz="2200" b="1" dirty="0">
                <a:solidFill>
                  <a:schemeClr val="tx2"/>
                </a:solidFill>
                <a:latin typeface="Perpetua" panose="02020502060401020303" pitchFamily="18" charset="0"/>
              </a:rPr>
              <a:t>Clause (1G) to section 206C of the act inserted </a:t>
            </a:r>
            <a:r>
              <a:rPr lang="en-US" sz="2200" dirty="0">
                <a:solidFill>
                  <a:schemeClr val="tx2"/>
                </a:solidFill>
                <a:latin typeface="Perpetua" panose="02020502060401020303" pitchFamily="18" charset="0"/>
              </a:rPr>
              <a:t>to bring following transactions in purview of TCS: </a:t>
            </a:r>
          </a:p>
          <a:p>
            <a:pPr marL="633413" indent="-450850" algn="just">
              <a:buNone/>
            </a:pPr>
            <a:r>
              <a:rPr lang="en-US" sz="2200" dirty="0">
                <a:solidFill>
                  <a:schemeClr val="tx2"/>
                </a:solidFill>
                <a:latin typeface="Perpetua" panose="02020502060401020303" pitchFamily="18" charset="0"/>
              </a:rPr>
              <a:t>(a). An </a:t>
            </a:r>
            <a:r>
              <a:rPr lang="en-US" sz="2200" b="1" u="sng" dirty="0">
                <a:solidFill>
                  <a:schemeClr val="tx2"/>
                </a:solidFill>
                <a:latin typeface="Perpetua" panose="02020502060401020303" pitchFamily="18" charset="0"/>
              </a:rPr>
              <a:t>authorized dealer</a:t>
            </a:r>
            <a:r>
              <a:rPr lang="en-US" sz="2200" dirty="0">
                <a:solidFill>
                  <a:schemeClr val="tx2"/>
                </a:solidFill>
                <a:latin typeface="Perpetua" panose="02020502060401020303" pitchFamily="18" charset="0"/>
              </a:rPr>
              <a:t>, who receives an amount, or an aggregate of amounts, of </a:t>
            </a:r>
            <a:r>
              <a:rPr lang="en-US" sz="2200" b="1" u="sng" dirty="0">
                <a:solidFill>
                  <a:schemeClr val="tx2"/>
                </a:solidFill>
                <a:latin typeface="Perpetua" panose="02020502060401020303" pitchFamily="18" charset="0"/>
              </a:rPr>
              <a:t>seven lakh rupees or more in a financial year</a:t>
            </a:r>
            <a:r>
              <a:rPr lang="en-US" sz="2200" dirty="0">
                <a:solidFill>
                  <a:schemeClr val="tx2"/>
                </a:solidFill>
                <a:latin typeface="Perpetua" panose="02020502060401020303" pitchFamily="18" charset="0"/>
              </a:rPr>
              <a:t> for remittance out of India </a:t>
            </a:r>
            <a:r>
              <a:rPr lang="en-US" sz="2200" b="1" u="sng" dirty="0">
                <a:solidFill>
                  <a:schemeClr val="tx2"/>
                </a:solidFill>
                <a:latin typeface="Perpetua" panose="02020502060401020303" pitchFamily="18" charset="0"/>
              </a:rPr>
              <a:t>from a buyer</a:t>
            </a:r>
            <a:r>
              <a:rPr lang="en-US" sz="2200" dirty="0">
                <a:solidFill>
                  <a:schemeClr val="tx2"/>
                </a:solidFill>
                <a:latin typeface="Perpetua" panose="02020502060401020303" pitchFamily="18" charset="0"/>
              </a:rPr>
              <a:t>, </a:t>
            </a:r>
            <a:r>
              <a:rPr lang="en-US" sz="2200" b="1" u="sng" dirty="0">
                <a:solidFill>
                  <a:schemeClr val="tx2"/>
                </a:solidFill>
                <a:latin typeface="Perpetua" panose="02020502060401020303" pitchFamily="18" charset="0"/>
              </a:rPr>
              <a:t>being a person remitting such amount</a:t>
            </a:r>
            <a:r>
              <a:rPr lang="en-US" sz="2200" dirty="0">
                <a:solidFill>
                  <a:schemeClr val="tx2"/>
                </a:solidFill>
                <a:latin typeface="Perpetua" panose="02020502060401020303" pitchFamily="18" charset="0"/>
              </a:rPr>
              <a:t> out of India under the Liberalized Remittance Scheme of the Reserve Bank of India;</a:t>
            </a:r>
          </a:p>
          <a:p>
            <a:pPr marL="633413" indent="-450850" algn="just">
              <a:buNone/>
            </a:pPr>
            <a:r>
              <a:rPr lang="en-US" sz="2200" dirty="0">
                <a:solidFill>
                  <a:schemeClr val="tx2"/>
                </a:solidFill>
                <a:latin typeface="Perpetua" panose="02020502060401020303" pitchFamily="18" charset="0"/>
              </a:rPr>
              <a:t>(b). A </a:t>
            </a:r>
            <a:r>
              <a:rPr lang="en-US" sz="2200" b="1" u="sng" dirty="0">
                <a:solidFill>
                  <a:schemeClr val="tx2"/>
                </a:solidFill>
                <a:latin typeface="Perpetua" panose="02020502060401020303" pitchFamily="18" charset="0"/>
              </a:rPr>
              <a:t>seller of an overseas tour program package</a:t>
            </a:r>
            <a:r>
              <a:rPr lang="en-US" sz="2200" dirty="0">
                <a:solidFill>
                  <a:schemeClr val="tx2"/>
                </a:solidFill>
                <a:latin typeface="Perpetua" panose="02020502060401020303" pitchFamily="18" charset="0"/>
              </a:rPr>
              <a:t>, who receives any amount </a:t>
            </a:r>
            <a:r>
              <a:rPr lang="en-US" sz="2200" b="1" u="sng" dirty="0">
                <a:solidFill>
                  <a:schemeClr val="tx2"/>
                </a:solidFill>
                <a:latin typeface="Perpetua" panose="02020502060401020303" pitchFamily="18" charset="0"/>
              </a:rPr>
              <a:t>from a buyer</a:t>
            </a:r>
            <a:r>
              <a:rPr lang="en-US" sz="2200" dirty="0">
                <a:solidFill>
                  <a:schemeClr val="tx2"/>
                </a:solidFill>
                <a:latin typeface="Perpetua" panose="02020502060401020303" pitchFamily="18" charset="0"/>
              </a:rPr>
              <a:t>, being the person who purchases such package.</a:t>
            </a:r>
          </a:p>
          <a:p>
            <a:pPr marL="633413" indent="0" algn="just">
              <a:buNone/>
            </a:pPr>
            <a:endParaRPr lang="en-US" sz="900" dirty="0">
              <a:solidFill>
                <a:schemeClr val="tx2"/>
              </a:solidFill>
              <a:latin typeface="Perpetua" panose="02020502060401020303" pitchFamily="18" charset="0"/>
            </a:endParaRPr>
          </a:p>
          <a:p>
            <a:pPr marL="633413" indent="0" algn="just">
              <a:buNone/>
            </a:pPr>
            <a:r>
              <a:rPr lang="en-US" sz="2200" dirty="0">
                <a:solidFill>
                  <a:schemeClr val="tx2"/>
                </a:solidFill>
                <a:latin typeface="Perpetua" panose="02020502060401020303" pitchFamily="18" charset="0"/>
              </a:rPr>
              <a:t>shall, at the time of debiting the amount payable by the buyer or at the time of receipt of such amount from the said buyer, by any mode, whichever is earlier, </a:t>
            </a:r>
            <a:r>
              <a:rPr lang="en-US" sz="2200" b="1" u="sng" dirty="0">
                <a:solidFill>
                  <a:schemeClr val="tx2"/>
                </a:solidFill>
                <a:latin typeface="Perpetua" panose="02020502060401020303" pitchFamily="18" charset="0"/>
              </a:rPr>
              <a:t>Collect from the buyer</a:t>
            </a:r>
            <a:r>
              <a:rPr lang="en-US" sz="2200" dirty="0">
                <a:solidFill>
                  <a:schemeClr val="tx2"/>
                </a:solidFill>
                <a:latin typeface="Perpetua" panose="02020502060401020303" pitchFamily="18" charset="0"/>
              </a:rPr>
              <a:t>, a sum equal to </a:t>
            </a:r>
            <a:r>
              <a:rPr lang="en-US" sz="2200" b="1" u="sng" dirty="0">
                <a:solidFill>
                  <a:schemeClr val="tx2"/>
                </a:solidFill>
                <a:latin typeface="Perpetua" panose="02020502060401020303" pitchFamily="18" charset="0"/>
              </a:rPr>
              <a:t>five percent of such amount as TCS</a:t>
            </a:r>
            <a:endParaRPr lang="en-GB" sz="2200" b="1" u="sng" dirty="0">
              <a:solidFill>
                <a:schemeClr val="tx2"/>
              </a:solidFill>
              <a:latin typeface="Perpetua" panose="02020502060401020303" pitchFamily="18" charset="0"/>
            </a:endParaRPr>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844"/>
            <a:ext cx="9144000" cy="972756"/>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US" sz="2800" b="1" dirty="0">
                <a:latin typeface="Perpetua" panose="02020502060401020303" pitchFamily="18" charset="0"/>
              </a:rPr>
              <a:t>3.</a:t>
            </a:r>
            <a:r>
              <a:rPr lang="en-US" sz="2800" b="1" dirty="0">
                <a:latin typeface="High Tower Text" panose="02040502050506030303" pitchFamily="18" charset="0"/>
              </a:rPr>
              <a:t>TCS by authorized dealer and seller of an overseas tour program package </a:t>
            </a:r>
            <a:r>
              <a:rPr lang="en-US" sz="2800" b="1" kern="1200" dirty="0">
                <a:latin typeface="High Tower Text" panose="02040502050506030303" pitchFamily="18" charset="0"/>
              </a:rPr>
              <a:t>Section 206C   (Clause 93)            </a:t>
            </a:r>
          </a:p>
        </p:txBody>
      </p:sp>
    </p:spTree>
    <p:extLst>
      <p:ext uri="{BB962C8B-B14F-4D97-AF65-F5344CB8AC3E}">
        <p14:creationId xmlns:p14="http://schemas.microsoft.com/office/powerpoint/2010/main" val="408155843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54"/>
            <a:ext cx="9144000" cy="743146"/>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14140" y="762000"/>
            <a:ext cx="9144000" cy="6096000"/>
          </a:xfrm>
          <a:solidFill>
            <a:schemeClr val="bg1"/>
          </a:solidFill>
        </p:spPr>
        <p:txBody>
          <a:bodyPr/>
          <a:lstStyle/>
          <a:p>
            <a:pPr algn="just">
              <a:spcBef>
                <a:spcPts val="0"/>
              </a:spcBef>
            </a:pPr>
            <a:r>
              <a:rPr lang="en-US" sz="2200" dirty="0">
                <a:solidFill>
                  <a:schemeClr val="tx2"/>
                </a:solidFill>
                <a:latin typeface="Perpetua" panose="02020502060401020303" pitchFamily="18" charset="0"/>
              </a:rPr>
              <a:t>Definition of </a:t>
            </a:r>
            <a:r>
              <a:rPr lang="en-US" sz="2200" dirty="0" err="1">
                <a:solidFill>
                  <a:schemeClr val="tx2"/>
                </a:solidFill>
                <a:latin typeface="Perpetua" panose="02020502060401020303" pitchFamily="18" charset="0"/>
              </a:rPr>
              <a:t>Authorised</a:t>
            </a:r>
            <a:r>
              <a:rPr lang="en-US" sz="2200" dirty="0">
                <a:solidFill>
                  <a:schemeClr val="tx2"/>
                </a:solidFill>
                <a:latin typeface="Perpetua" panose="02020502060401020303" pitchFamily="18" charset="0"/>
              </a:rPr>
              <a:t> Dealer:</a:t>
            </a:r>
          </a:p>
          <a:p>
            <a:pPr marL="457200" lvl="1" indent="0" algn="just">
              <a:spcBef>
                <a:spcPts val="0"/>
              </a:spcBef>
              <a:buNone/>
            </a:pPr>
            <a:r>
              <a:rPr lang="en-US" sz="2200" dirty="0">
                <a:solidFill>
                  <a:schemeClr val="tx2"/>
                </a:solidFill>
                <a:latin typeface="Perpetua" panose="02020502060401020303" pitchFamily="18" charset="0"/>
              </a:rPr>
              <a:t>“</a:t>
            </a:r>
            <a:r>
              <a:rPr lang="en-US" sz="2200" dirty="0" err="1">
                <a:solidFill>
                  <a:schemeClr val="tx2"/>
                </a:solidFill>
                <a:latin typeface="Perpetua" panose="02020502060401020303" pitchFamily="18" charset="0"/>
              </a:rPr>
              <a:t>authorised</a:t>
            </a:r>
            <a:r>
              <a:rPr lang="en-US" sz="2200" dirty="0">
                <a:solidFill>
                  <a:schemeClr val="tx2"/>
                </a:solidFill>
                <a:latin typeface="Perpetua" panose="02020502060401020303" pitchFamily="18" charset="0"/>
              </a:rPr>
              <a:t> dealer” means a person </a:t>
            </a:r>
            <a:r>
              <a:rPr lang="en-US" sz="2200" dirty="0" err="1">
                <a:solidFill>
                  <a:schemeClr val="tx2"/>
                </a:solidFill>
                <a:latin typeface="Perpetua" panose="02020502060401020303" pitchFamily="18" charset="0"/>
              </a:rPr>
              <a:t>authorised</a:t>
            </a:r>
            <a:r>
              <a:rPr lang="en-US" sz="2200" dirty="0">
                <a:solidFill>
                  <a:schemeClr val="tx2"/>
                </a:solidFill>
                <a:latin typeface="Perpetua" panose="02020502060401020303" pitchFamily="18" charset="0"/>
              </a:rPr>
              <a:t> by the Reserve Bank of India under sub-section (1) of section 10 of the Foreign Exchange Management Act, 1999 to deal in foreign exchange or foreign security;</a:t>
            </a:r>
          </a:p>
          <a:p>
            <a:pPr algn="just">
              <a:spcBef>
                <a:spcPts val="0"/>
              </a:spcBef>
            </a:pPr>
            <a:r>
              <a:rPr lang="en-US" sz="2200" dirty="0">
                <a:solidFill>
                  <a:schemeClr val="tx2"/>
                </a:solidFill>
                <a:latin typeface="Perpetua" panose="02020502060401020303" pitchFamily="18" charset="0"/>
              </a:rPr>
              <a:t>Definition of Overseas Tour program Package: </a:t>
            </a:r>
          </a:p>
          <a:p>
            <a:pPr marL="457200" lvl="1" indent="0" algn="just">
              <a:spcBef>
                <a:spcPts val="0"/>
              </a:spcBef>
              <a:buNone/>
            </a:pPr>
            <a:r>
              <a:rPr lang="en-US" sz="2200" dirty="0">
                <a:solidFill>
                  <a:schemeClr val="tx2"/>
                </a:solidFill>
                <a:latin typeface="Perpetua" panose="02020502060401020303" pitchFamily="18" charset="0"/>
              </a:rPr>
              <a:t>“overseas tour program package” means any tour package which offers visit to a country or countries or territory or territories outside India and includes expenses for travel or hotel stay or boarding or lodging or any other expenditure of similar nature or in relation thereto.</a:t>
            </a:r>
          </a:p>
          <a:p>
            <a:pPr marL="457200" lvl="1" indent="0" algn="just">
              <a:spcBef>
                <a:spcPts val="0"/>
              </a:spcBef>
              <a:buNone/>
            </a:pPr>
            <a:endParaRPr lang="en-US" sz="600" dirty="0">
              <a:solidFill>
                <a:schemeClr val="tx2"/>
              </a:solidFill>
              <a:latin typeface="Perpetua" panose="02020502060401020303" pitchFamily="18" charset="0"/>
              <a:ea typeface="+mn-ea"/>
              <a:cs typeface="+mn-cs"/>
            </a:endParaRPr>
          </a:p>
          <a:p>
            <a:pPr algn="just">
              <a:spcBef>
                <a:spcPts val="0"/>
              </a:spcBef>
            </a:pPr>
            <a:r>
              <a:rPr lang="en-US" sz="2200" dirty="0">
                <a:solidFill>
                  <a:schemeClr val="tx2"/>
                </a:solidFill>
                <a:latin typeface="Perpetua" panose="02020502060401020303" pitchFamily="18" charset="0"/>
              </a:rPr>
              <a:t>Exclusion to section 206C (1G)</a:t>
            </a:r>
          </a:p>
          <a:p>
            <a:pPr lvl="1" algn="just">
              <a:lnSpc>
                <a:spcPct val="95000"/>
              </a:lnSpc>
              <a:spcBef>
                <a:spcPts val="0"/>
              </a:spcBef>
            </a:pPr>
            <a:r>
              <a:rPr lang="en-US" sz="2200" dirty="0">
                <a:solidFill>
                  <a:schemeClr val="tx2"/>
                </a:solidFill>
                <a:latin typeface="Perpetua" panose="02020502060401020303" pitchFamily="18" charset="0"/>
              </a:rPr>
              <a:t>liable to deduct tax at source under any other provision of this Act and has </a:t>
            </a:r>
            <a:r>
              <a:rPr lang="en-IN" sz="2200" dirty="0">
                <a:solidFill>
                  <a:schemeClr val="tx2"/>
                </a:solidFill>
                <a:latin typeface="Perpetua" panose="02020502060401020303" pitchFamily="18" charset="0"/>
              </a:rPr>
              <a:t>deducted such amount; </a:t>
            </a:r>
          </a:p>
          <a:p>
            <a:pPr lvl="1" algn="just">
              <a:lnSpc>
                <a:spcPct val="95000"/>
              </a:lnSpc>
              <a:spcBef>
                <a:spcPts val="0"/>
              </a:spcBef>
            </a:pPr>
            <a:r>
              <a:rPr lang="en-US" sz="2200" dirty="0">
                <a:solidFill>
                  <a:schemeClr val="tx2"/>
                </a:solidFill>
                <a:latin typeface="Perpetua" panose="02020502060401020303" pitchFamily="18" charset="0"/>
              </a:rPr>
              <a:t>the Central Government, a State Government, an embassy, a High Commission, a legation, a commission, a consulate, the trade representation of a foreign State, a local authority as defined in the Explanation to clause (20) of section 10 or any other person as the Central Government may, by notification in the Official Gazette, specify for this purpose, subject to such conditions as may </a:t>
            </a:r>
            <a:r>
              <a:rPr lang="en-IN" sz="2200" dirty="0">
                <a:solidFill>
                  <a:schemeClr val="tx2"/>
                </a:solidFill>
                <a:latin typeface="Perpetua" panose="02020502060401020303" pitchFamily="18" charset="0"/>
              </a:rPr>
              <a:t>be specified therein.</a:t>
            </a:r>
            <a:endParaRPr lang="en-GB" sz="2200" dirty="0">
              <a:solidFill>
                <a:schemeClr val="tx2"/>
              </a:solidFill>
              <a:latin typeface="Perpetua" panose="02020502060401020303" pitchFamily="18" charset="0"/>
            </a:endParaRPr>
          </a:p>
          <a:p>
            <a:pPr marL="457200" lvl="1" indent="0" algn="just">
              <a:spcBef>
                <a:spcPts val="0"/>
              </a:spcBef>
              <a:buNone/>
            </a:pPr>
            <a:endParaRPr lang="en-US" sz="2200" dirty="0">
              <a:solidFill>
                <a:schemeClr val="tx2"/>
              </a:solidFill>
              <a:latin typeface="Perpetua" panose="02020502060401020303" pitchFamily="18" charset="0"/>
              <a:ea typeface="+mn-ea"/>
              <a:cs typeface="+mn-cs"/>
            </a:endParaRPr>
          </a:p>
        </p:txBody>
      </p:sp>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115</a:t>
            </a:fld>
            <a:endParaRPr lang="en-US"/>
          </a:p>
        </p:txBody>
      </p:sp>
    </p:spTree>
    <p:extLst>
      <p:ext uri="{BB962C8B-B14F-4D97-AF65-F5344CB8AC3E}">
        <p14:creationId xmlns:p14="http://schemas.microsoft.com/office/powerpoint/2010/main" val="281536286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280" y="18854"/>
            <a:ext cx="9115720" cy="1177898"/>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14140" y="1375348"/>
            <a:ext cx="9144000" cy="5482652"/>
          </a:xfrm>
          <a:solidFill>
            <a:schemeClr val="bg1"/>
          </a:solidFill>
        </p:spPr>
        <p:txBody>
          <a:bodyPr/>
          <a:lstStyle/>
          <a:p>
            <a:pPr marL="0" indent="0">
              <a:buNone/>
            </a:pPr>
            <a:r>
              <a:rPr lang="en-GB" sz="2800" b="1" u="sng" dirty="0">
                <a:solidFill>
                  <a:schemeClr val="tx2"/>
                </a:solidFill>
                <a:latin typeface="Perpetua" panose="02020502060401020303" pitchFamily="18" charset="0"/>
              </a:rPr>
              <a:t>Brief Impact:</a:t>
            </a:r>
          </a:p>
          <a:p>
            <a:pPr marL="0" indent="0" algn="just">
              <a:buNone/>
            </a:pPr>
            <a:r>
              <a:rPr lang="en-GB" sz="2380" dirty="0">
                <a:solidFill>
                  <a:schemeClr val="tx2"/>
                </a:solidFill>
                <a:latin typeface="Perpetua" panose="02020502060401020303" pitchFamily="18" charset="0"/>
              </a:rPr>
              <a:t>In order to widen and deepen the tax net, it is proposed to amend section 206C to levy TCS on overseas remittance and for sale of overseas tour package, as under:</a:t>
            </a:r>
          </a:p>
          <a:p>
            <a:pPr algn="just"/>
            <a:r>
              <a:rPr lang="en-GB" sz="2380" dirty="0">
                <a:solidFill>
                  <a:schemeClr val="tx2"/>
                </a:solidFill>
                <a:latin typeface="Perpetua" panose="02020502060401020303" pitchFamily="18" charset="0"/>
              </a:rPr>
              <a:t>Under </a:t>
            </a:r>
            <a:r>
              <a:rPr lang="en-GB" sz="2380" b="1" dirty="0">
                <a:solidFill>
                  <a:schemeClr val="tx2"/>
                </a:solidFill>
                <a:latin typeface="Perpetua" panose="02020502060401020303" pitchFamily="18" charset="0"/>
              </a:rPr>
              <a:t>Liberalised Remittances Scheme</a:t>
            </a:r>
            <a:r>
              <a:rPr lang="en-GB" sz="2380" dirty="0">
                <a:solidFill>
                  <a:schemeClr val="tx2"/>
                </a:solidFill>
                <a:latin typeface="Perpetua" panose="02020502060401020303" pitchFamily="18" charset="0"/>
              </a:rPr>
              <a:t>, an authorised dealer receiving an amount or an aggregate of amounts of seven lakh rupees or more in a financial year </a:t>
            </a:r>
            <a:r>
              <a:rPr lang="en-GB" sz="2380" b="1" dirty="0">
                <a:solidFill>
                  <a:schemeClr val="tx2"/>
                </a:solidFill>
                <a:latin typeface="Perpetua" panose="02020502060401020303" pitchFamily="18" charset="0"/>
              </a:rPr>
              <a:t>for remittance out of India</a:t>
            </a:r>
            <a:r>
              <a:rPr lang="en-GB" sz="2380" dirty="0">
                <a:solidFill>
                  <a:schemeClr val="tx2"/>
                </a:solidFill>
                <a:latin typeface="Perpetua" panose="02020502060401020303" pitchFamily="18" charset="0"/>
              </a:rPr>
              <a:t>, shall be liable to collect TCS, if he receives sum in excess of said amount </a:t>
            </a:r>
            <a:r>
              <a:rPr lang="en-GB" sz="2380" b="1" dirty="0">
                <a:solidFill>
                  <a:schemeClr val="tx2"/>
                </a:solidFill>
                <a:latin typeface="Perpetua" panose="02020502060401020303" pitchFamily="18" charset="0"/>
              </a:rPr>
              <a:t>from a buyer being a person remitting such amount out of India</a:t>
            </a:r>
            <a:r>
              <a:rPr lang="en-GB" sz="2380" dirty="0">
                <a:solidFill>
                  <a:schemeClr val="tx2"/>
                </a:solidFill>
                <a:latin typeface="Perpetua" panose="02020502060401020303" pitchFamily="18" charset="0"/>
              </a:rPr>
              <a:t>, at the rate of five per cent. In non-PAN/Aadhaar cases the rate shall be ten per cent.</a:t>
            </a:r>
          </a:p>
          <a:p>
            <a:pPr algn="just"/>
            <a:r>
              <a:rPr lang="en-GB" sz="2380" dirty="0">
                <a:solidFill>
                  <a:schemeClr val="tx2"/>
                </a:solidFill>
                <a:latin typeface="Perpetua" panose="02020502060401020303" pitchFamily="18" charset="0"/>
              </a:rPr>
              <a:t>A seller of an </a:t>
            </a:r>
            <a:r>
              <a:rPr lang="en-GB" sz="2380" b="1" dirty="0">
                <a:solidFill>
                  <a:schemeClr val="tx2"/>
                </a:solidFill>
                <a:latin typeface="Perpetua" panose="02020502060401020303" pitchFamily="18" charset="0"/>
              </a:rPr>
              <a:t>overseas tour program package</a:t>
            </a:r>
            <a:r>
              <a:rPr lang="en-GB" sz="2380" dirty="0">
                <a:solidFill>
                  <a:schemeClr val="tx2"/>
                </a:solidFill>
                <a:latin typeface="Perpetua" panose="02020502060401020303" pitchFamily="18" charset="0"/>
              </a:rPr>
              <a:t> who receives any amount </a:t>
            </a:r>
            <a:r>
              <a:rPr lang="en-GB" sz="2380" b="1" dirty="0">
                <a:solidFill>
                  <a:schemeClr val="tx2"/>
                </a:solidFill>
                <a:latin typeface="Perpetua" panose="02020502060401020303" pitchFamily="18" charset="0"/>
              </a:rPr>
              <a:t>from any buyer</a:t>
            </a:r>
            <a:r>
              <a:rPr lang="en-GB" sz="2380" dirty="0">
                <a:solidFill>
                  <a:schemeClr val="tx2"/>
                </a:solidFill>
                <a:latin typeface="Perpetua" panose="02020502060401020303" pitchFamily="18" charset="0"/>
              </a:rPr>
              <a:t>, being a person who purchases such package, shall be liable to collect TCS at the rate of five per cent. In non-PAN/ Aadhaar cases the rate shall be ten per cent.</a:t>
            </a:r>
            <a:endParaRPr lang="en-IN" sz="2380" dirty="0">
              <a:solidFill>
                <a:schemeClr val="tx2"/>
              </a:solidFill>
              <a:latin typeface="Perpetua" panose="02020502060401020303" pitchFamily="18" charset="0"/>
            </a:endParaRPr>
          </a:p>
        </p:txBody>
      </p:sp>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116</a:t>
            </a:fld>
            <a:endParaRPr lang="en-US"/>
          </a:p>
        </p:txBody>
      </p:sp>
    </p:spTree>
    <p:extLst>
      <p:ext uri="{BB962C8B-B14F-4D97-AF65-F5344CB8AC3E}">
        <p14:creationId xmlns:p14="http://schemas.microsoft.com/office/powerpoint/2010/main" val="8500741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8280" y="18854"/>
            <a:ext cx="9115720" cy="1177898"/>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14140" y="1219200"/>
            <a:ext cx="9144000" cy="5181600"/>
          </a:xfrm>
          <a:solidFill>
            <a:schemeClr val="bg1"/>
          </a:solidFill>
        </p:spPr>
        <p:txBody>
          <a:bodyPr/>
          <a:lstStyle/>
          <a:p>
            <a:pPr marL="182563" indent="0" algn="just">
              <a:spcBef>
                <a:spcPts val="0"/>
              </a:spcBef>
              <a:buNone/>
            </a:pPr>
            <a:r>
              <a:rPr lang="en-US" sz="2400" b="1" dirty="0">
                <a:solidFill>
                  <a:schemeClr val="tx2"/>
                </a:solidFill>
                <a:latin typeface="Perpetua" panose="02020502060401020303" pitchFamily="18" charset="0"/>
              </a:rPr>
              <a:t>Clause (1H) to section 206C of the act inserted </a:t>
            </a:r>
            <a:r>
              <a:rPr lang="en-US" sz="2400" dirty="0">
                <a:solidFill>
                  <a:schemeClr val="tx2"/>
                </a:solidFill>
                <a:latin typeface="Perpetua" panose="02020502060401020303" pitchFamily="18" charset="0"/>
              </a:rPr>
              <a:t>to bring following transactions in purview of TCS: </a:t>
            </a:r>
          </a:p>
          <a:p>
            <a:pPr marL="182563" indent="0" algn="just">
              <a:spcBef>
                <a:spcPts val="0"/>
              </a:spcBef>
              <a:buNone/>
            </a:pPr>
            <a:r>
              <a:rPr lang="en-US" sz="2400" dirty="0">
                <a:solidFill>
                  <a:schemeClr val="tx2"/>
                </a:solidFill>
                <a:latin typeface="Perpetua" panose="02020502060401020303" pitchFamily="18" charset="0"/>
                <a:ea typeface="+mn-ea"/>
                <a:cs typeface="+mn-cs"/>
              </a:rPr>
              <a:t>Every person, being a seller, who receives any amount as consideration for sale of any goods of the value or aggregate of such value exceeding fifty lakh rupees in any previous year, other than:</a:t>
            </a:r>
          </a:p>
          <a:p>
            <a:pPr marL="633413" lvl="2" indent="-268288" algn="just">
              <a:spcBef>
                <a:spcPts val="0"/>
              </a:spcBef>
            </a:pPr>
            <a:r>
              <a:rPr lang="en-US" dirty="0">
                <a:solidFill>
                  <a:schemeClr val="tx2"/>
                </a:solidFill>
                <a:latin typeface="Perpetua" panose="02020502060401020303" pitchFamily="18" charset="0"/>
                <a:ea typeface="+mn-ea"/>
                <a:cs typeface="+mn-cs"/>
              </a:rPr>
              <a:t>Consideration for sale of a motor vehicle of the value exceeding Rs. 10 lakh;</a:t>
            </a:r>
          </a:p>
          <a:p>
            <a:pPr marL="633413" lvl="2" indent="-268288" algn="just">
              <a:spcBef>
                <a:spcPts val="0"/>
              </a:spcBef>
            </a:pPr>
            <a:r>
              <a:rPr lang="en-US" dirty="0">
                <a:solidFill>
                  <a:schemeClr val="tx2"/>
                </a:solidFill>
                <a:latin typeface="Perpetua" panose="02020502060401020303" pitchFamily="18" charset="0"/>
                <a:ea typeface="+mn-ea"/>
                <a:cs typeface="+mn-cs"/>
              </a:rPr>
              <a:t>Remittance out of India of an aggregate amount of Rs. 7 lakh or more;</a:t>
            </a:r>
          </a:p>
          <a:p>
            <a:pPr marL="633413" lvl="2" indent="-268288" algn="just">
              <a:spcBef>
                <a:spcPts val="0"/>
              </a:spcBef>
            </a:pPr>
            <a:r>
              <a:rPr lang="en-US" dirty="0">
                <a:solidFill>
                  <a:schemeClr val="tx2"/>
                </a:solidFill>
                <a:latin typeface="Perpetua" panose="02020502060401020303" pitchFamily="18" charset="0"/>
                <a:ea typeface="+mn-ea"/>
                <a:cs typeface="+mn-cs"/>
              </a:rPr>
              <a:t>Sale consideration of an overseas tour program package</a:t>
            </a:r>
          </a:p>
          <a:p>
            <a:pPr marL="365125" lvl="1" algn="just">
              <a:spcBef>
                <a:spcPts val="0"/>
              </a:spcBef>
            </a:pPr>
            <a:r>
              <a:rPr lang="en-US" sz="2400" dirty="0">
                <a:solidFill>
                  <a:schemeClr val="tx2"/>
                </a:solidFill>
                <a:latin typeface="Perpetua" panose="02020502060401020303" pitchFamily="18" charset="0"/>
                <a:ea typeface="+mn-ea"/>
                <a:cs typeface="+mn-cs"/>
              </a:rPr>
              <a:t>shall, at the time of receipt of such amount, collect from the buyer, a sum equal to 0.1 per cent (5% in case of no PAN/ Aadhaar). of the sale consideration exceeding fifty lakh rupees as TCS.</a:t>
            </a:r>
          </a:p>
          <a:p>
            <a:pPr marL="365125" lvl="1" algn="just">
              <a:spcBef>
                <a:spcPts val="0"/>
              </a:spcBef>
            </a:pPr>
            <a:r>
              <a:rPr lang="en-US" sz="2400" dirty="0">
                <a:solidFill>
                  <a:schemeClr val="tx2"/>
                </a:solidFill>
                <a:latin typeface="Perpetua" panose="02020502060401020303" pitchFamily="18" charset="0"/>
              </a:rPr>
              <a:t>The provisions of this sub-section shall not apply, if the buyer is liable to deduct tax at source under any other provision of this Act and has </a:t>
            </a:r>
            <a:r>
              <a:rPr lang="en-IN" sz="2400" dirty="0">
                <a:solidFill>
                  <a:schemeClr val="tx2"/>
                </a:solidFill>
                <a:latin typeface="Perpetua" panose="02020502060401020303" pitchFamily="18" charset="0"/>
              </a:rPr>
              <a:t>deducted such amount.</a:t>
            </a:r>
          </a:p>
          <a:p>
            <a:pPr lvl="1">
              <a:spcBef>
                <a:spcPts val="0"/>
              </a:spcBef>
            </a:pPr>
            <a:endParaRPr lang="en-IN" sz="2400" dirty="0">
              <a:solidFill>
                <a:schemeClr val="tx2"/>
              </a:solidFill>
              <a:latin typeface="Perpetua" panose="02020502060401020303" pitchFamily="18" charset="0"/>
              <a:ea typeface="+mn-ea"/>
              <a:cs typeface="+mn-cs"/>
            </a:endParaRPr>
          </a:p>
        </p:txBody>
      </p:sp>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117</a:t>
            </a:fld>
            <a:endParaRPr lang="en-US"/>
          </a:p>
        </p:txBody>
      </p:sp>
    </p:spTree>
    <p:extLst>
      <p:ext uri="{BB962C8B-B14F-4D97-AF65-F5344CB8AC3E}">
        <p14:creationId xmlns:p14="http://schemas.microsoft.com/office/powerpoint/2010/main" val="327105341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4140" y="18854"/>
            <a:ext cx="9129860" cy="590746"/>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14140" y="609600"/>
            <a:ext cx="9144000" cy="6111875"/>
          </a:xfrm>
          <a:solidFill>
            <a:schemeClr val="bg1"/>
          </a:solidFill>
        </p:spPr>
        <p:txBody>
          <a:bodyPr/>
          <a:lstStyle/>
          <a:p>
            <a:r>
              <a:rPr lang="en-US" sz="2400" dirty="0">
                <a:solidFill>
                  <a:schemeClr val="tx2"/>
                </a:solidFill>
                <a:latin typeface="Perpetua" panose="02020502060401020303" pitchFamily="18" charset="0"/>
              </a:rPr>
              <a:t>Definition of Buyer:</a:t>
            </a:r>
          </a:p>
          <a:p>
            <a:pPr marL="457200" lvl="1" indent="0">
              <a:spcBef>
                <a:spcPts val="0"/>
              </a:spcBef>
              <a:buNone/>
            </a:pPr>
            <a:r>
              <a:rPr lang="en-US" sz="2400" dirty="0">
                <a:solidFill>
                  <a:schemeClr val="tx2"/>
                </a:solidFill>
                <a:latin typeface="Perpetua" panose="02020502060401020303" pitchFamily="18" charset="0"/>
                <a:ea typeface="+mn-ea"/>
                <a:cs typeface="+mn-cs"/>
              </a:rPr>
              <a:t>“buyer” means a person who </a:t>
            </a:r>
            <a:r>
              <a:rPr lang="en-US" sz="2400" b="1" u="sng" dirty="0">
                <a:solidFill>
                  <a:schemeClr val="tx2"/>
                </a:solidFill>
                <a:latin typeface="Perpetua" panose="02020502060401020303" pitchFamily="18" charset="0"/>
                <a:ea typeface="+mn-ea"/>
                <a:cs typeface="+mn-cs"/>
              </a:rPr>
              <a:t>purchases any goods</a:t>
            </a:r>
            <a:r>
              <a:rPr lang="en-US" sz="2400" dirty="0">
                <a:solidFill>
                  <a:schemeClr val="tx2"/>
                </a:solidFill>
                <a:latin typeface="Perpetua" panose="02020502060401020303" pitchFamily="18" charset="0"/>
                <a:ea typeface="+mn-ea"/>
                <a:cs typeface="+mn-cs"/>
              </a:rPr>
              <a:t>, but does not include-</a:t>
            </a:r>
          </a:p>
          <a:p>
            <a:pPr marL="717550" lvl="2" indent="-182563" algn="just">
              <a:spcBef>
                <a:spcPts val="0"/>
              </a:spcBef>
            </a:pPr>
            <a:r>
              <a:rPr lang="en-US" dirty="0">
                <a:solidFill>
                  <a:schemeClr val="tx2"/>
                </a:solidFill>
                <a:latin typeface="Perpetua" panose="02020502060401020303" pitchFamily="18" charset="0"/>
                <a:ea typeface="+mn-ea"/>
                <a:cs typeface="+mn-cs"/>
              </a:rPr>
              <a:t>The Central Government, a State Government, an embassy, a High Commission, legation, commission, consulate and the trade representation of </a:t>
            </a:r>
            <a:r>
              <a:rPr lang="en-IN" dirty="0">
                <a:solidFill>
                  <a:schemeClr val="tx2"/>
                </a:solidFill>
                <a:latin typeface="Perpetua" panose="02020502060401020303" pitchFamily="18" charset="0"/>
                <a:ea typeface="+mn-ea"/>
                <a:cs typeface="+mn-cs"/>
              </a:rPr>
              <a:t>a foreign State.</a:t>
            </a:r>
          </a:p>
          <a:p>
            <a:pPr marL="717550" lvl="2" indent="-182563" algn="just">
              <a:spcBef>
                <a:spcPts val="0"/>
              </a:spcBef>
            </a:pPr>
            <a:r>
              <a:rPr lang="en-US" dirty="0">
                <a:solidFill>
                  <a:schemeClr val="tx2"/>
                </a:solidFill>
                <a:latin typeface="Perpetua" panose="02020502060401020303" pitchFamily="18" charset="0"/>
                <a:ea typeface="+mn-ea"/>
                <a:cs typeface="+mn-cs"/>
              </a:rPr>
              <a:t>A local authority as defined in the Explanation to clause (20) of </a:t>
            </a:r>
            <a:r>
              <a:rPr lang="en-IN" dirty="0">
                <a:solidFill>
                  <a:schemeClr val="tx2"/>
                </a:solidFill>
                <a:latin typeface="Perpetua" panose="02020502060401020303" pitchFamily="18" charset="0"/>
                <a:ea typeface="+mn-ea"/>
                <a:cs typeface="+mn-cs"/>
              </a:rPr>
              <a:t>section 10.</a:t>
            </a:r>
          </a:p>
          <a:p>
            <a:pPr marL="717550" lvl="2" indent="-182563" algn="just">
              <a:spcBef>
                <a:spcPts val="0"/>
              </a:spcBef>
            </a:pPr>
            <a:r>
              <a:rPr lang="en-US" dirty="0">
                <a:solidFill>
                  <a:schemeClr val="tx2"/>
                </a:solidFill>
                <a:latin typeface="Perpetua" panose="02020502060401020303" pitchFamily="18" charset="0"/>
                <a:ea typeface="+mn-ea"/>
                <a:cs typeface="+mn-cs"/>
              </a:rPr>
              <a:t>Any other person as the Central Government may, by notification in the Official Gazette, specify for this purpose, subject to such conditions as may be </a:t>
            </a:r>
            <a:r>
              <a:rPr lang="en-IN" dirty="0">
                <a:solidFill>
                  <a:schemeClr val="tx2"/>
                </a:solidFill>
                <a:latin typeface="Perpetua" panose="02020502060401020303" pitchFamily="18" charset="0"/>
                <a:ea typeface="+mn-ea"/>
                <a:cs typeface="+mn-cs"/>
              </a:rPr>
              <a:t>specified therein</a:t>
            </a:r>
            <a:r>
              <a:rPr lang="en-US" dirty="0">
                <a:solidFill>
                  <a:schemeClr val="tx2"/>
                </a:solidFill>
                <a:latin typeface="Perpetua" panose="02020502060401020303" pitchFamily="18" charset="0"/>
                <a:ea typeface="+mn-ea"/>
                <a:cs typeface="+mn-cs"/>
              </a:rPr>
              <a:t>.</a:t>
            </a:r>
          </a:p>
          <a:p>
            <a:r>
              <a:rPr lang="en-US" sz="2400" dirty="0">
                <a:solidFill>
                  <a:schemeClr val="tx2"/>
                </a:solidFill>
                <a:latin typeface="Perpetua" panose="02020502060401020303" pitchFamily="18" charset="0"/>
              </a:rPr>
              <a:t>Definition of Seller: </a:t>
            </a:r>
          </a:p>
          <a:p>
            <a:pPr marL="457200" lvl="1" indent="0" algn="just">
              <a:spcBef>
                <a:spcPts val="0"/>
              </a:spcBef>
              <a:buNone/>
            </a:pPr>
            <a:r>
              <a:rPr lang="en-US" sz="2400" dirty="0">
                <a:solidFill>
                  <a:schemeClr val="tx2"/>
                </a:solidFill>
                <a:latin typeface="Perpetua" panose="02020502060401020303" pitchFamily="18" charset="0"/>
              </a:rPr>
              <a:t>“Seller” means a </a:t>
            </a:r>
            <a:r>
              <a:rPr lang="en-US" sz="2400" b="1" u="sng" dirty="0">
                <a:solidFill>
                  <a:schemeClr val="tx2"/>
                </a:solidFill>
                <a:latin typeface="Perpetua" panose="02020502060401020303" pitchFamily="18" charset="0"/>
              </a:rPr>
              <a:t>person whose total sales, gross receipts or turnover from the business</a:t>
            </a:r>
            <a:r>
              <a:rPr lang="en-US" sz="2400" dirty="0">
                <a:solidFill>
                  <a:schemeClr val="tx2"/>
                </a:solidFill>
                <a:latin typeface="Perpetua" panose="02020502060401020303" pitchFamily="18" charset="0"/>
              </a:rPr>
              <a:t> carried on by him </a:t>
            </a:r>
            <a:r>
              <a:rPr lang="en-US" sz="2400" b="1" u="sng" dirty="0">
                <a:solidFill>
                  <a:schemeClr val="tx2"/>
                </a:solidFill>
                <a:latin typeface="Perpetua" panose="02020502060401020303" pitchFamily="18" charset="0"/>
              </a:rPr>
              <a:t>exceed ten crore</a:t>
            </a:r>
            <a:r>
              <a:rPr lang="en-US" sz="2400" dirty="0">
                <a:solidFill>
                  <a:schemeClr val="tx2"/>
                </a:solidFill>
                <a:latin typeface="Perpetua" panose="02020502060401020303" pitchFamily="18" charset="0"/>
              </a:rPr>
              <a:t> rupees during the </a:t>
            </a:r>
            <a:r>
              <a:rPr lang="en-US" sz="2400" b="1" u="sng" dirty="0">
                <a:solidFill>
                  <a:schemeClr val="tx2"/>
                </a:solidFill>
                <a:latin typeface="Perpetua" panose="02020502060401020303" pitchFamily="18" charset="0"/>
              </a:rPr>
              <a:t>financial year immediately preceding</a:t>
            </a:r>
            <a:r>
              <a:rPr lang="en-US" sz="2400" dirty="0">
                <a:solidFill>
                  <a:schemeClr val="tx2"/>
                </a:solidFill>
                <a:latin typeface="Perpetua" panose="02020502060401020303" pitchFamily="18" charset="0"/>
              </a:rPr>
              <a:t> the financial year in which the sale of goods is carried out, not being a person as the Central Government may, by notification in the Official Gazette, specify for this purpose, subject to such conditions as may be specified therein.</a:t>
            </a:r>
            <a:endParaRPr lang="en-IN" sz="2400" dirty="0">
              <a:solidFill>
                <a:schemeClr val="tx2"/>
              </a:solidFill>
              <a:latin typeface="Perpetua" panose="02020502060401020303" pitchFamily="18" charset="0"/>
            </a:endParaRPr>
          </a:p>
          <a:p>
            <a:pPr marL="900113" lvl="2" indent="-365125" algn="just">
              <a:spcBef>
                <a:spcPts val="0"/>
              </a:spcBef>
            </a:pPr>
            <a:endParaRPr lang="en-IN" dirty="0">
              <a:solidFill>
                <a:schemeClr val="tx2"/>
              </a:solidFill>
              <a:latin typeface="Perpetua" panose="02020502060401020303" pitchFamily="18" charset="0"/>
              <a:ea typeface="+mn-ea"/>
              <a:cs typeface="+mn-cs"/>
            </a:endParaRPr>
          </a:p>
          <a:p>
            <a:pPr marL="457200" lvl="1" indent="0">
              <a:buNone/>
            </a:pPr>
            <a:endParaRPr lang="en-IN" sz="2400" dirty="0">
              <a:latin typeface="Perpetua" panose="02020502060401020303" pitchFamily="18" charset="0"/>
              <a:ea typeface="+mn-ea"/>
              <a:cs typeface="+mn-cs"/>
            </a:endParaRPr>
          </a:p>
        </p:txBody>
      </p:sp>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118</a:t>
            </a:fld>
            <a:endParaRPr lang="en-US"/>
          </a:p>
        </p:txBody>
      </p:sp>
    </p:spTree>
    <p:extLst>
      <p:ext uri="{BB962C8B-B14F-4D97-AF65-F5344CB8AC3E}">
        <p14:creationId xmlns:p14="http://schemas.microsoft.com/office/powerpoint/2010/main" val="379515974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51496B-88C6-4614-A4C9-3B2C41A5475F}"/>
              </a:ext>
            </a:extLst>
          </p:cNvPr>
          <p:cNvSpPr>
            <a:spLocks noGrp="1"/>
          </p:cNvSpPr>
          <p:nvPr>
            <p:ph type="sldNum" sz="quarter" idx="10"/>
          </p:nvPr>
        </p:nvSpPr>
        <p:spPr>
          <a:xfrm>
            <a:off x="8534400" y="6580066"/>
            <a:ext cx="533400" cy="228600"/>
          </a:xfrm>
        </p:spPr>
        <p:txBody>
          <a:bodyPr/>
          <a:lstStyle/>
          <a:p>
            <a:fld id="{DCB4E619-4CA9-4A22-920F-20396BF50470}" type="slidenum">
              <a:rPr lang="en-US" noProof="0" smtClean="0"/>
              <a:pPr/>
              <a:t>119</a:t>
            </a:fld>
            <a:endParaRPr lang="en-US" noProof="0" dirty="0"/>
          </a:p>
        </p:txBody>
      </p:sp>
      <p:graphicFrame>
        <p:nvGraphicFramePr>
          <p:cNvPr id="4" name="Table 3">
            <a:extLst>
              <a:ext uri="{FF2B5EF4-FFF2-40B4-BE49-F238E27FC236}">
                <a16:creationId xmlns:a16="http://schemas.microsoft.com/office/drawing/2014/main" id="{46A9F86F-2072-465F-8323-C3B5230B195F}"/>
              </a:ext>
            </a:extLst>
          </p:cNvPr>
          <p:cNvGraphicFramePr>
            <a:graphicFrameLocks noGrp="1"/>
          </p:cNvGraphicFramePr>
          <p:nvPr>
            <p:extLst>
              <p:ext uri="{D42A27DB-BD31-4B8C-83A1-F6EECF244321}">
                <p14:modId xmlns:p14="http://schemas.microsoft.com/office/powerpoint/2010/main" val="2302307477"/>
              </p:ext>
            </p:extLst>
          </p:nvPr>
        </p:nvGraphicFramePr>
        <p:xfrm>
          <a:off x="0" y="685801"/>
          <a:ext cx="9144001" cy="5745479"/>
        </p:xfrm>
        <a:graphic>
          <a:graphicData uri="http://schemas.openxmlformats.org/drawingml/2006/table">
            <a:tbl>
              <a:tblPr firstRow="1" bandRow="1">
                <a:tableStyleId>{5C22544A-7EE6-4342-B048-85BDC9FD1C3A}</a:tableStyleId>
              </a:tblPr>
              <a:tblGrid>
                <a:gridCol w="497542">
                  <a:extLst>
                    <a:ext uri="{9D8B030D-6E8A-4147-A177-3AD203B41FA5}">
                      <a16:colId xmlns:a16="http://schemas.microsoft.com/office/drawing/2014/main" val="20000"/>
                    </a:ext>
                  </a:extLst>
                </a:gridCol>
                <a:gridCol w="2855258">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905001">
                  <a:extLst>
                    <a:ext uri="{9D8B030D-6E8A-4147-A177-3AD203B41FA5}">
                      <a16:colId xmlns:a16="http://schemas.microsoft.com/office/drawing/2014/main" val="4001077976"/>
                    </a:ext>
                  </a:extLst>
                </a:gridCol>
              </a:tblGrid>
              <a:tr h="914399">
                <a:tc>
                  <a:txBody>
                    <a:bodyPr/>
                    <a:lstStyle/>
                    <a:p>
                      <a:pPr algn="ctr"/>
                      <a:r>
                        <a:rPr lang="en-US" sz="2200" b="1" dirty="0">
                          <a:latin typeface="Perpetua" panose="02020502060401020303" pitchFamily="18" charset="0"/>
                        </a:rPr>
                        <a:t>S. No</a:t>
                      </a:r>
                    </a:p>
                  </a:txBody>
                  <a:tcPr marL="68580" marR="68580" marT="34290" marB="34290" anchor="ctr"/>
                </a:tc>
                <a:tc>
                  <a:txBody>
                    <a:bodyPr/>
                    <a:lstStyle/>
                    <a:p>
                      <a:pPr algn="ctr"/>
                      <a:r>
                        <a:rPr lang="en-US" sz="2200" b="1" dirty="0">
                          <a:latin typeface="Perpetua" panose="02020502060401020303" pitchFamily="18" charset="0"/>
                        </a:rPr>
                        <a:t>Brief </a:t>
                      </a:r>
                    </a:p>
                  </a:txBody>
                  <a:tcPr marL="68580" marR="68580" marT="34290" marB="34290" anchor="ctr"/>
                </a:tc>
                <a:tc>
                  <a:txBody>
                    <a:bodyPr/>
                    <a:lstStyle/>
                    <a:p>
                      <a:pPr algn="ctr"/>
                      <a:r>
                        <a:rPr lang="en-US" sz="2200" b="1" dirty="0">
                          <a:latin typeface="Perpetua" panose="02020502060401020303" pitchFamily="18" charset="0"/>
                        </a:rPr>
                        <a:t>Section </a:t>
                      </a:r>
                    </a:p>
                  </a:txBody>
                  <a:tcPr marL="68580" marR="68580" marT="34290" marB="3429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txBody>
                  <a:tcPr marL="68580" marR="68580" marT="34290" marB="34290"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marL="68580" marR="68580" marT="34290" marB="34290" anchor="ctr"/>
                </a:tc>
                <a:tc>
                  <a:txBody>
                    <a:bodyPr/>
                    <a:lstStyle/>
                    <a:p>
                      <a:pPr algn="ctr"/>
                      <a:r>
                        <a:rPr lang="en-US" sz="2200" b="1" dirty="0">
                          <a:latin typeface="Perpetua" panose="02020502060401020303" pitchFamily="18" charset="0"/>
                        </a:rPr>
                        <a:t>Remarks</a:t>
                      </a:r>
                    </a:p>
                  </a:txBody>
                  <a:tcPr marL="68580" marR="68580" marT="34290" marB="34290" anchor="ctr"/>
                </a:tc>
                <a:extLst>
                  <a:ext uri="{0D108BD9-81ED-4DB2-BD59-A6C34878D82A}">
                    <a16:rowId xmlns:a16="http://schemas.microsoft.com/office/drawing/2014/main" val="10000"/>
                  </a:ext>
                </a:extLst>
              </a:tr>
              <a:tr h="2348800">
                <a:tc>
                  <a:txBody>
                    <a:bodyPr/>
                    <a:lstStyle/>
                    <a:p>
                      <a:pPr algn="ctr"/>
                      <a:r>
                        <a:rPr lang="en-US" sz="2200" b="0" dirty="0">
                          <a:solidFill>
                            <a:schemeClr val="tx2"/>
                          </a:solidFill>
                          <a:latin typeface="Perpetua" panose="02020502060401020303" pitchFamily="18" charset="0"/>
                        </a:rPr>
                        <a:t>1.</a:t>
                      </a:r>
                    </a:p>
                  </a:txBody>
                  <a:tcPr marL="68580" marR="68580" marT="34290" marB="34290" anchor="ctr"/>
                </a:tc>
                <a:tc>
                  <a:txBody>
                    <a:bodyPr/>
                    <a:lstStyle/>
                    <a:p>
                      <a:pPr algn="just"/>
                      <a:r>
                        <a:rPr lang="en-US" sz="2200" dirty="0">
                          <a:solidFill>
                            <a:srgbClr val="0C233C"/>
                          </a:solidFill>
                          <a:latin typeface="Perpetua" panose="02020502060401020303" pitchFamily="18" charset="0"/>
                        </a:rPr>
                        <a:t>the words, brackets, figures and letter “sub-section (2) or</a:t>
                      </a:r>
                    </a:p>
                    <a:p>
                      <a:pPr algn="just"/>
                      <a:r>
                        <a:rPr lang="en-IN" sz="2200" dirty="0">
                          <a:solidFill>
                            <a:srgbClr val="0C233C"/>
                          </a:solidFill>
                          <a:latin typeface="Perpetua" panose="02020502060401020303" pitchFamily="18" charset="0"/>
                        </a:rPr>
                        <a:t>sub-section (1C)” is proposed to be substituted with the words “this section”.</a:t>
                      </a:r>
                      <a:endParaRPr lang="en-US" sz="2200" dirty="0">
                        <a:solidFill>
                          <a:srgbClr val="0C233C"/>
                        </a:solidFill>
                        <a:latin typeface="Perpetua" panose="02020502060401020303" pitchFamily="18" charset="0"/>
                      </a:endParaRPr>
                    </a:p>
                  </a:txBody>
                  <a:tcPr marL="68580" marR="68580" marT="34290" marB="34290"/>
                </a:tc>
                <a:tc>
                  <a:txBody>
                    <a:bodyPr/>
                    <a:lstStyle/>
                    <a:p>
                      <a:pPr algn="ctr"/>
                      <a:r>
                        <a:rPr lang="en-US" sz="2200" b="0" u="none" kern="1200" dirty="0">
                          <a:solidFill>
                            <a:srgbClr val="000000"/>
                          </a:solidFill>
                          <a:latin typeface="Perpetua" panose="02020502060401020303" pitchFamily="18" charset="0"/>
                          <a:ea typeface="+mn-ea"/>
                          <a:cs typeface="+mn-cs"/>
                        </a:rPr>
                        <a:t>206C (2)</a:t>
                      </a:r>
                    </a:p>
                  </a:txBody>
                  <a:tcPr marL="68580" marR="68580" marT="34290" marB="34290" anchor="ctr"/>
                </a:tc>
                <a:tc>
                  <a:txBody>
                    <a:bodyPr/>
                    <a:lstStyle/>
                    <a:p>
                      <a:pPr algn="ctr"/>
                      <a:r>
                        <a:rPr lang="en-US" sz="2200" b="0" u="none" kern="1200" dirty="0">
                          <a:solidFill>
                            <a:srgbClr val="000000"/>
                          </a:solidFill>
                          <a:latin typeface="Perpetua" panose="02020502060401020303" pitchFamily="18" charset="0"/>
                          <a:ea typeface="+mn-ea"/>
                          <a:cs typeface="+mn-cs"/>
                        </a:rPr>
                        <a:t>93</a:t>
                      </a:r>
                    </a:p>
                  </a:txBody>
                  <a:tcPr marL="68580" marR="68580" marT="34290" marB="34290" anchor="ctr"/>
                </a:tc>
                <a:tc>
                  <a:txBody>
                    <a:bodyPr/>
                    <a:lstStyle/>
                    <a:p>
                      <a:pPr marL="0" algn="ctr" defTabSz="914400" rtl="0" eaLnBrk="1" latinLnBrk="0" hangingPunct="1"/>
                      <a:r>
                        <a:rPr lang="en-US" sz="2200" b="0" u="none" kern="1200" dirty="0">
                          <a:solidFill>
                            <a:srgbClr val="000000"/>
                          </a:solidFill>
                          <a:latin typeface="Perpetua" panose="02020502060401020303" pitchFamily="18" charset="0"/>
                          <a:ea typeface="+mn-ea"/>
                          <a:cs typeface="+mn-cs"/>
                        </a:rPr>
                        <a:t>01.04.2020</a:t>
                      </a:r>
                    </a:p>
                  </a:txBody>
                  <a:tcPr marL="68580" marR="68580" marT="34290" marB="34290" anchor="ctr"/>
                </a:tc>
                <a:tc>
                  <a:txBody>
                    <a:bodyPr/>
                    <a:lstStyle/>
                    <a:p>
                      <a:pPr marL="0" algn="just" defTabSz="914400" rtl="0" eaLnBrk="1" latinLnBrk="0" hangingPunct="1"/>
                      <a:r>
                        <a:rPr lang="en-US" sz="2200" b="0" u="none" kern="1200" dirty="0">
                          <a:solidFill>
                            <a:srgbClr val="000000"/>
                          </a:solidFill>
                          <a:latin typeface="Perpetua" panose="02020502060401020303" pitchFamily="18" charset="0"/>
                          <a:ea typeface="+mn-ea"/>
                          <a:cs typeface="+mn-cs"/>
                        </a:rPr>
                        <a:t>Consequential Effect of insertion of subsection 1G or 1H</a:t>
                      </a:r>
                    </a:p>
                  </a:txBody>
                  <a:tcPr marL="68580" marR="68580" marT="34290" marB="34290"/>
                </a:tc>
                <a:extLst>
                  <a:ext uri="{0D108BD9-81ED-4DB2-BD59-A6C34878D82A}">
                    <a16:rowId xmlns:a16="http://schemas.microsoft.com/office/drawing/2014/main" val="10001"/>
                  </a:ext>
                </a:extLst>
              </a:tr>
              <a:tr h="2397665">
                <a:tc>
                  <a:txBody>
                    <a:bodyPr/>
                    <a:lstStyle/>
                    <a:p>
                      <a:pPr algn="ctr"/>
                      <a:r>
                        <a:rPr lang="en-US" sz="2200" b="0">
                          <a:solidFill>
                            <a:schemeClr val="tx2"/>
                          </a:solidFill>
                          <a:latin typeface="Perpetua" panose="02020502060401020303" pitchFamily="18" charset="0"/>
                        </a:rPr>
                        <a:t>2.</a:t>
                      </a:r>
                      <a:endParaRPr lang="en-US" sz="2200" b="0" dirty="0">
                        <a:solidFill>
                          <a:schemeClr val="tx2"/>
                        </a:solidFill>
                        <a:latin typeface="Perpetua" panose="02020502060401020303" pitchFamily="18" charset="0"/>
                      </a:endParaRPr>
                    </a:p>
                  </a:txBody>
                  <a:tcPr marL="68580" marR="68580" marT="34290" marB="34290" anchor="ctr"/>
                </a:tc>
                <a:tc>
                  <a:txBody>
                    <a:bodyPr/>
                    <a:lstStyle/>
                    <a:p>
                      <a:pPr algn="just"/>
                      <a:r>
                        <a:rPr lang="en-US" sz="2200" dirty="0">
                          <a:solidFill>
                            <a:srgbClr val="0C233C"/>
                          </a:solidFill>
                          <a:latin typeface="Perpetua" panose="02020502060401020303" pitchFamily="18" charset="0"/>
                        </a:rPr>
                        <a:t>the words, brackets, figures and letter “sub-section (3) or</a:t>
                      </a:r>
                    </a:p>
                    <a:p>
                      <a:pPr algn="just"/>
                      <a:r>
                        <a:rPr lang="en-IN" sz="2200" dirty="0">
                          <a:solidFill>
                            <a:srgbClr val="0C233C"/>
                          </a:solidFill>
                          <a:latin typeface="Perpetua" panose="02020502060401020303" pitchFamily="18" charset="0"/>
                        </a:rPr>
                        <a:t>sub-section (1C)” is proposed to be substituted with the words “this section”.</a:t>
                      </a:r>
                      <a:endParaRPr lang="en-US" sz="2200" dirty="0">
                        <a:solidFill>
                          <a:srgbClr val="0C233C"/>
                        </a:solidFill>
                        <a:latin typeface="Perpetua" panose="02020502060401020303" pitchFamily="18" charset="0"/>
                      </a:endParaRPr>
                    </a:p>
                  </a:txBody>
                  <a:tcPr marL="68580" marR="68580" marT="34290" marB="34290"/>
                </a:tc>
                <a:tc>
                  <a:txBody>
                    <a:bodyPr/>
                    <a:lstStyle/>
                    <a:p>
                      <a:pPr algn="ctr"/>
                      <a:r>
                        <a:rPr lang="en-US" sz="2200" b="0" u="none" kern="1200" dirty="0">
                          <a:solidFill>
                            <a:srgbClr val="000000"/>
                          </a:solidFill>
                          <a:latin typeface="Perpetua" panose="02020502060401020303" pitchFamily="18" charset="0"/>
                          <a:ea typeface="+mn-ea"/>
                          <a:cs typeface="+mn-cs"/>
                        </a:rPr>
                        <a:t>206C (2)</a:t>
                      </a:r>
                    </a:p>
                  </a:txBody>
                  <a:tcPr marL="68580" marR="68580" marT="34290" marB="34290" anchor="ctr"/>
                </a:tc>
                <a:tc>
                  <a:txBody>
                    <a:bodyPr/>
                    <a:lstStyle/>
                    <a:p>
                      <a:pPr algn="ctr"/>
                      <a:r>
                        <a:rPr lang="en-US" sz="2200" b="0" u="none" kern="1200" dirty="0">
                          <a:solidFill>
                            <a:srgbClr val="000000"/>
                          </a:solidFill>
                          <a:latin typeface="Perpetua" panose="02020502060401020303" pitchFamily="18" charset="0"/>
                          <a:ea typeface="+mn-ea"/>
                          <a:cs typeface="+mn-cs"/>
                        </a:rPr>
                        <a:t>93</a:t>
                      </a:r>
                    </a:p>
                  </a:txBody>
                  <a:tcPr marL="68580" marR="68580" marT="34290" marB="34290" anchor="ctr"/>
                </a:tc>
                <a:tc>
                  <a:txBody>
                    <a:bodyPr/>
                    <a:lstStyle/>
                    <a:p>
                      <a:pPr marL="0" algn="ctr" defTabSz="914400" rtl="0" eaLnBrk="1" latinLnBrk="0" hangingPunct="1"/>
                      <a:r>
                        <a:rPr lang="en-US" sz="2200" b="0" u="none" kern="1200" dirty="0">
                          <a:solidFill>
                            <a:srgbClr val="000000"/>
                          </a:solidFill>
                          <a:latin typeface="Perpetua" panose="02020502060401020303" pitchFamily="18" charset="0"/>
                          <a:ea typeface="+mn-ea"/>
                          <a:cs typeface="+mn-cs"/>
                        </a:rPr>
                        <a:t>01.04.2020</a:t>
                      </a:r>
                    </a:p>
                  </a:txBody>
                  <a:tcPr marL="68580" marR="68580" marT="34290" marB="34290" anchor="ctr"/>
                </a:tc>
                <a:tc>
                  <a:txBody>
                    <a:bodyPr/>
                    <a:lstStyle/>
                    <a:p>
                      <a:pPr marL="0" algn="just" defTabSz="914400" rtl="0" eaLnBrk="1" latinLnBrk="0" hangingPunct="1"/>
                      <a:r>
                        <a:rPr lang="en-US" sz="2200" b="0" u="none" kern="1200" dirty="0">
                          <a:solidFill>
                            <a:srgbClr val="000000"/>
                          </a:solidFill>
                          <a:latin typeface="Perpetua" panose="02020502060401020303" pitchFamily="18" charset="0"/>
                          <a:ea typeface="+mn-ea"/>
                          <a:cs typeface="+mn-cs"/>
                        </a:rPr>
                        <a:t>Consequential Effect of insertion of subsection 1G or 1H</a:t>
                      </a:r>
                    </a:p>
                  </a:txBody>
                  <a:tcPr marL="68580" marR="68580" marT="34290" marB="34290"/>
                </a:tc>
                <a:extLst>
                  <a:ext uri="{0D108BD9-81ED-4DB2-BD59-A6C34878D82A}">
                    <a16:rowId xmlns:a16="http://schemas.microsoft.com/office/drawing/2014/main" val="956496225"/>
                  </a:ext>
                </a:extLst>
              </a:tr>
            </a:tbl>
          </a:graphicData>
        </a:graphic>
      </p:graphicFrame>
      <p:sp>
        <p:nvSpPr>
          <p:cNvPr id="5" name="Title 1">
            <a:extLst>
              <a:ext uri="{FF2B5EF4-FFF2-40B4-BE49-F238E27FC236}">
                <a16:creationId xmlns:a16="http://schemas.microsoft.com/office/drawing/2014/main" id="{2118F422-057B-4B0F-AB17-CB9DE6C1E680}"/>
              </a:ext>
            </a:extLst>
          </p:cNvPr>
          <p:cNvSpPr>
            <a:spLocks noGrp="1"/>
          </p:cNvSpPr>
          <p:nvPr>
            <p:ph type="title"/>
          </p:nvPr>
        </p:nvSpPr>
        <p:spPr>
          <a:xfrm>
            <a:off x="0" y="18854"/>
            <a:ext cx="9144000" cy="666946"/>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Tree>
    <p:extLst>
      <p:ext uri="{BB962C8B-B14F-4D97-AF65-F5344CB8AC3E}">
        <p14:creationId xmlns:p14="http://schemas.microsoft.com/office/powerpoint/2010/main" val="2494663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12</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90201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80458"/>
            <a:ext cx="8382000" cy="5072742"/>
          </a:xfrm>
          <a:prstGeom prst="rect">
            <a:avLst/>
          </a:prstGeom>
        </p:spPr>
      </p:pic>
    </p:spTree>
    <p:extLst>
      <p:ext uri="{BB962C8B-B14F-4D97-AF65-F5344CB8AC3E}">
        <p14:creationId xmlns:p14="http://schemas.microsoft.com/office/powerpoint/2010/main" val="407150557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54"/>
            <a:ext cx="9144000" cy="621563"/>
          </a:xfrm>
          <a:solidFill>
            <a:schemeClr val="tx1"/>
          </a:solidFill>
        </p:spPr>
        <p:txBody>
          <a:bodyPr anchor="t"/>
          <a:lstStyle/>
          <a:p>
            <a:pPr marL="541338" indent="-541338" algn="just"/>
            <a:r>
              <a:rPr lang="en-IN" sz="32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14140" y="1196752"/>
            <a:ext cx="9144000" cy="4823048"/>
          </a:xfrm>
          <a:solidFill>
            <a:schemeClr val="bg1"/>
          </a:solidFill>
        </p:spPr>
        <p:txBody>
          <a:bodyPr/>
          <a:lstStyle/>
          <a:p>
            <a:pPr marL="0" indent="0" algn="just">
              <a:buNone/>
            </a:pPr>
            <a:endParaRPr lang="en-IN" sz="2200" i="1" dirty="0">
              <a:latin typeface="Perpetua" panose="02020502060401020303" pitchFamily="18" charset="0"/>
            </a:endParaRPr>
          </a:p>
          <a:p>
            <a:endParaRPr lang="en-IN" sz="2200" dirty="0">
              <a:latin typeface="Perpetua" panose="02020502060401020303" pitchFamily="18" charset="0"/>
            </a:endParaRPr>
          </a:p>
        </p:txBody>
      </p:sp>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a:xfrm>
            <a:off x="8610600" y="6629400"/>
            <a:ext cx="533400" cy="213678"/>
          </a:xfrm>
        </p:spPr>
        <p:txBody>
          <a:bodyPr/>
          <a:lstStyle/>
          <a:p>
            <a:fld id="{1E20AE4F-6262-4C8B-8D39-3FC41EDB5BB9}" type="slidenum">
              <a:rPr lang="en-US" smtClean="0"/>
              <a:pPr/>
              <a:t>120</a:t>
            </a:fld>
            <a:endParaRPr lang="en-US" dirty="0"/>
          </a:p>
        </p:txBody>
      </p:sp>
      <p:graphicFrame>
        <p:nvGraphicFramePr>
          <p:cNvPr id="5" name="Table 5">
            <a:extLst>
              <a:ext uri="{FF2B5EF4-FFF2-40B4-BE49-F238E27FC236}">
                <a16:creationId xmlns:a16="http://schemas.microsoft.com/office/drawing/2014/main" id="{B9A17917-11AD-4796-9D0E-9D0970F533F2}"/>
              </a:ext>
            </a:extLst>
          </p:cNvPr>
          <p:cNvGraphicFramePr>
            <a:graphicFrameLocks noGrp="1"/>
          </p:cNvGraphicFramePr>
          <p:nvPr>
            <p:extLst>
              <p:ext uri="{D42A27DB-BD31-4B8C-83A1-F6EECF244321}">
                <p14:modId xmlns:p14="http://schemas.microsoft.com/office/powerpoint/2010/main" val="22371961"/>
              </p:ext>
            </p:extLst>
          </p:nvPr>
        </p:nvGraphicFramePr>
        <p:xfrm>
          <a:off x="0" y="640418"/>
          <a:ext cx="9158140" cy="5470822"/>
        </p:xfrm>
        <a:graphic>
          <a:graphicData uri="http://schemas.openxmlformats.org/drawingml/2006/table">
            <a:tbl>
              <a:tblPr firstRow="1" bandRow="1">
                <a:tableStyleId>{5C22544A-7EE6-4342-B048-85BDC9FD1C3A}</a:tableStyleId>
              </a:tblPr>
              <a:tblGrid>
                <a:gridCol w="1447800">
                  <a:extLst>
                    <a:ext uri="{9D8B030D-6E8A-4147-A177-3AD203B41FA5}">
                      <a16:colId xmlns:a16="http://schemas.microsoft.com/office/drawing/2014/main" val="1405502833"/>
                    </a:ext>
                  </a:extLst>
                </a:gridCol>
                <a:gridCol w="1524000">
                  <a:extLst>
                    <a:ext uri="{9D8B030D-6E8A-4147-A177-3AD203B41FA5}">
                      <a16:colId xmlns:a16="http://schemas.microsoft.com/office/drawing/2014/main" val="2924513064"/>
                    </a:ext>
                  </a:extLst>
                </a:gridCol>
                <a:gridCol w="1447800">
                  <a:extLst>
                    <a:ext uri="{9D8B030D-6E8A-4147-A177-3AD203B41FA5}">
                      <a16:colId xmlns:a16="http://schemas.microsoft.com/office/drawing/2014/main" val="1505298031"/>
                    </a:ext>
                  </a:extLst>
                </a:gridCol>
                <a:gridCol w="762000">
                  <a:extLst>
                    <a:ext uri="{9D8B030D-6E8A-4147-A177-3AD203B41FA5}">
                      <a16:colId xmlns:a16="http://schemas.microsoft.com/office/drawing/2014/main" val="2343626822"/>
                    </a:ext>
                  </a:extLst>
                </a:gridCol>
                <a:gridCol w="1295400">
                  <a:extLst>
                    <a:ext uri="{9D8B030D-6E8A-4147-A177-3AD203B41FA5}">
                      <a16:colId xmlns:a16="http://schemas.microsoft.com/office/drawing/2014/main" val="963132996"/>
                    </a:ext>
                  </a:extLst>
                </a:gridCol>
                <a:gridCol w="1371600">
                  <a:extLst>
                    <a:ext uri="{9D8B030D-6E8A-4147-A177-3AD203B41FA5}">
                      <a16:colId xmlns:a16="http://schemas.microsoft.com/office/drawing/2014/main" val="1647307100"/>
                    </a:ext>
                  </a:extLst>
                </a:gridCol>
                <a:gridCol w="1309540">
                  <a:extLst>
                    <a:ext uri="{9D8B030D-6E8A-4147-A177-3AD203B41FA5}">
                      <a16:colId xmlns:a16="http://schemas.microsoft.com/office/drawing/2014/main" val="909840267"/>
                    </a:ext>
                  </a:extLst>
                </a:gridCol>
              </a:tblGrid>
              <a:tr h="1443372">
                <a:tc>
                  <a:txBody>
                    <a:bodyPr/>
                    <a:lstStyle/>
                    <a:p>
                      <a:pPr algn="ctr"/>
                      <a:r>
                        <a:rPr lang="en-IN" sz="2200" dirty="0">
                          <a:latin typeface="Perpetua" panose="02020502060401020303" pitchFamily="18" charset="0"/>
                        </a:rPr>
                        <a:t>Section</a:t>
                      </a:r>
                    </a:p>
                  </a:txBody>
                  <a:tcPr anchor="ctr"/>
                </a:tc>
                <a:tc>
                  <a:txBody>
                    <a:bodyPr/>
                    <a:lstStyle/>
                    <a:p>
                      <a:pPr algn="ctr"/>
                      <a:r>
                        <a:rPr lang="en-IN" sz="2200" dirty="0">
                          <a:latin typeface="Perpetua" panose="02020502060401020303" pitchFamily="18" charset="0"/>
                        </a:rPr>
                        <a:t>Nature of Payment</a:t>
                      </a:r>
                    </a:p>
                  </a:txBody>
                  <a:tcPr anchor="ctr"/>
                </a:tc>
                <a:tc>
                  <a:txBody>
                    <a:bodyPr/>
                    <a:lstStyle/>
                    <a:p>
                      <a:pPr algn="ctr"/>
                      <a:r>
                        <a:rPr lang="en-IN" sz="2200" dirty="0">
                          <a:latin typeface="Perpetua" panose="02020502060401020303" pitchFamily="18" charset="0"/>
                        </a:rPr>
                        <a:t>Threshold (in Rs.)</a:t>
                      </a:r>
                    </a:p>
                  </a:txBody>
                  <a:tcPr anchor="ctr"/>
                </a:tc>
                <a:tc>
                  <a:txBody>
                    <a:bodyPr/>
                    <a:lstStyle/>
                    <a:p>
                      <a:pPr algn="ctr"/>
                      <a:r>
                        <a:rPr lang="en-IN" sz="2200" dirty="0">
                          <a:latin typeface="Perpetua" panose="02020502060401020303" pitchFamily="18" charset="0"/>
                        </a:rPr>
                        <a:t>Rate</a:t>
                      </a:r>
                    </a:p>
                  </a:txBody>
                  <a:tcPr anchor="ctr"/>
                </a:tc>
                <a:tc>
                  <a:txBody>
                    <a:bodyPr/>
                    <a:lstStyle/>
                    <a:p>
                      <a:pPr algn="ctr"/>
                      <a:r>
                        <a:rPr lang="en-IN" sz="2200" dirty="0">
                          <a:latin typeface="Perpetua" panose="02020502060401020303" pitchFamily="18" charset="0"/>
                        </a:rPr>
                        <a:t>Rate if no. PAN/ Aadhaar</a:t>
                      </a:r>
                    </a:p>
                  </a:txBody>
                  <a:tcPr anchor="ctr"/>
                </a:tc>
                <a:tc>
                  <a:txBody>
                    <a:bodyPr/>
                    <a:lstStyle/>
                    <a:p>
                      <a:pPr algn="ctr"/>
                      <a:r>
                        <a:rPr lang="en-IN" sz="2200" dirty="0">
                          <a:latin typeface="Perpetua" panose="02020502060401020303" pitchFamily="18" charset="0"/>
                        </a:rPr>
                        <a:t>Person liable to deduct tax</a:t>
                      </a:r>
                    </a:p>
                  </a:txBody>
                  <a:tcPr anchor="ctr"/>
                </a:tc>
                <a:tc>
                  <a:txBody>
                    <a:bodyPr/>
                    <a:lstStyle/>
                    <a:p>
                      <a:pPr algn="ctr"/>
                      <a:r>
                        <a:rPr lang="en-IN" sz="2200" dirty="0">
                          <a:latin typeface="Perpetua" panose="02020502060401020303" pitchFamily="18" charset="0"/>
                        </a:rPr>
                        <a:t>From whom tax is collected</a:t>
                      </a:r>
                    </a:p>
                  </a:txBody>
                  <a:tcPr anchor="ctr"/>
                </a:tc>
                <a:extLst>
                  <a:ext uri="{0D108BD9-81ED-4DB2-BD59-A6C34878D82A}">
                    <a16:rowId xmlns:a16="http://schemas.microsoft.com/office/drawing/2014/main" val="3338784881"/>
                  </a:ext>
                </a:extLst>
              </a:tr>
              <a:tr h="1305924">
                <a:tc>
                  <a:txBody>
                    <a:bodyPr/>
                    <a:lstStyle/>
                    <a:p>
                      <a:pPr algn="l"/>
                      <a:r>
                        <a:rPr lang="en-IN" sz="2000" dirty="0">
                          <a:solidFill>
                            <a:srgbClr val="000000"/>
                          </a:solidFill>
                          <a:latin typeface="Perpetua" panose="02020502060401020303" pitchFamily="18" charset="0"/>
                        </a:rPr>
                        <a:t>206C(1G)(a)</a:t>
                      </a:r>
                    </a:p>
                  </a:txBody>
                  <a:tcPr anchor="ctr"/>
                </a:tc>
                <a:tc>
                  <a:txBody>
                    <a:bodyPr/>
                    <a:lstStyle/>
                    <a:p>
                      <a:pPr algn="l"/>
                      <a:r>
                        <a:rPr lang="en-IN" sz="2000" dirty="0">
                          <a:solidFill>
                            <a:srgbClr val="000000"/>
                          </a:solidFill>
                          <a:latin typeface="Perpetua" panose="02020502060401020303" pitchFamily="18" charset="0"/>
                        </a:rPr>
                        <a:t>Remittance out of India</a:t>
                      </a:r>
                    </a:p>
                  </a:txBody>
                  <a:tcPr/>
                </a:tc>
                <a:tc>
                  <a:txBody>
                    <a:bodyPr/>
                    <a:lstStyle/>
                    <a:p>
                      <a:pPr algn="ctr"/>
                      <a:r>
                        <a:rPr lang="en-IN" sz="2000" dirty="0">
                          <a:solidFill>
                            <a:srgbClr val="000000"/>
                          </a:solidFill>
                          <a:latin typeface="Perpetua" panose="02020502060401020303" pitchFamily="18" charset="0"/>
                        </a:rPr>
                        <a:t>6,99,999</a:t>
                      </a:r>
                      <a:r>
                        <a:rPr lang="en-IN" sz="2000" dirty="0">
                          <a:solidFill>
                            <a:srgbClr val="CC3300"/>
                          </a:solidFill>
                          <a:latin typeface="Perpetua" panose="02020502060401020303" pitchFamily="18" charset="0"/>
                        </a:rPr>
                        <a:t>*</a:t>
                      </a:r>
                    </a:p>
                  </a:txBody>
                  <a:tcPr anchor="ctr"/>
                </a:tc>
                <a:tc>
                  <a:txBody>
                    <a:bodyPr/>
                    <a:lstStyle/>
                    <a:p>
                      <a:pPr algn="ctr"/>
                      <a:r>
                        <a:rPr lang="en-IN" sz="2000" dirty="0">
                          <a:solidFill>
                            <a:srgbClr val="000000"/>
                          </a:solidFill>
                          <a:latin typeface="Perpetua" panose="02020502060401020303" pitchFamily="18" charset="0"/>
                        </a:rPr>
                        <a:t>5%</a:t>
                      </a:r>
                    </a:p>
                  </a:txBody>
                  <a:tcPr anchor="ctr"/>
                </a:tc>
                <a:tc>
                  <a:txBody>
                    <a:bodyPr/>
                    <a:lstStyle/>
                    <a:p>
                      <a:pPr algn="ctr"/>
                      <a:r>
                        <a:rPr lang="en-IN" sz="2000" dirty="0">
                          <a:solidFill>
                            <a:srgbClr val="000000"/>
                          </a:solidFill>
                          <a:latin typeface="Perpetua" panose="02020502060401020303" pitchFamily="18" charset="0"/>
                        </a:rPr>
                        <a:t>10%</a:t>
                      </a:r>
                      <a:r>
                        <a:rPr lang="en-IN" sz="2000" dirty="0">
                          <a:solidFill>
                            <a:srgbClr val="CC3300"/>
                          </a:solidFill>
                          <a:latin typeface="Perpetua" panose="02020502060401020303" pitchFamily="18" charset="0"/>
                        </a:rPr>
                        <a:t>**</a:t>
                      </a:r>
                      <a:endParaRPr lang="en-IN" sz="2000" dirty="0">
                        <a:solidFill>
                          <a:srgbClr val="000000"/>
                        </a:solidFill>
                        <a:latin typeface="Perpetua" panose="02020502060401020303" pitchFamily="18" charset="0"/>
                      </a:endParaRPr>
                    </a:p>
                  </a:txBody>
                  <a:tcPr anchor="ctr"/>
                </a:tc>
                <a:tc>
                  <a:txBody>
                    <a:bodyPr/>
                    <a:lstStyle/>
                    <a:p>
                      <a:pPr algn="l"/>
                      <a:r>
                        <a:rPr lang="en-IN" sz="2000" dirty="0">
                          <a:solidFill>
                            <a:srgbClr val="000000"/>
                          </a:solidFill>
                          <a:latin typeface="Perpetua" panose="02020502060401020303" pitchFamily="18" charset="0"/>
                        </a:rPr>
                        <a:t>Authorized Dealer</a:t>
                      </a:r>
                    </a:p>
                  </a:txBody>
                  <a:tcPr/>
                </a:tc>
                <a:tc>
                  <a:txBody>
                    <a:bodyPr/>
                    <a:lstStyle/>
                    <a:p>
                      <a:pPr algn="l"/>
                      <a:r>
                        <a:rPr lang="en-IN" sz="2000" dirty="0">
                          <a:solidFill>
                            <a:srgbClr val="000000"/>
                          </a:solidFill>
                          <a:latin typeface="Perpetua" panose="02020502060401020303" pitchFamily="18" charset="0"/>
                        </a:rPr>
                        <a:t>Person Remitting such amount</a:t>
                      </a:r>
                    </a:p>
                  </a:txBody>
                  <a:tcPr/>
                </a:tc>
                <a:extLst>
                  <a:ext uri="{0D108BD9-81ED-4DB2-BD59-A6C34878D82A}">
                    <a16:rowId xmlns:a16="http://schemas.microsoft.com/office/drawing/2014/main" val="1419082062"/>
                  </a:ext>
                </a:extLst>
              </a:tr>
              <a:tr h="1101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dirty="0">
                          <a:solidFill>
                            <a:srgbClr val="000000"/>
                          </a:solidFill>
                          <a:latin typeface="Perpetua" panose="02020502060401020303" pitchFamily="18" charset="0"/>
                        </a:rPr>
                        <a:t>206C(1G)(b)</a:t>
                      </a:r>
                    </a:p>
                  </a:txBody>
                  <a:tcPr anchor="ctr"/>
                </a:tc>
                <a:tc>
                  <a:txBody>
                    <a:bodyPr/>
                    <a:lstStyle/>
                    <a:p>
                      <a:pPr algn="l"/>
                      <a:r>
                        <a:rPr lang="en-IN" sz="2000" dirty="0">
                          <a:solidFill>
                            <a:srgbClr val="000000"/>
                          </a:solidFill>
                          <a:latin typeface="Perpetua" panose="02020502060401020303" pitchFamily="18" charset="0"/>
                        </a:rPr>
                        <a:t>Overseas tour program package</a:t>
                      </a:r>
                    </a:p>
                  </a:txBody>
                  <a:tcPr/>
                </a:tc>
                <a:tc>
                  <a:txBody>
                    <a:bodyPr/>
                    <a:lstStyle/>
                    <a:p>
                      <a:pPr algn="ctr"/>
                      <a:r>
                        <a:rPr lang="en-IN" sz="2000" dirty="0">
                          <a:solidFill>
                            <a:srgbClr val="000000"/>
                          </a:solidFill>
                          <a:latin typeface="Perpetua" panose="02020502060401020303" pitchFamily="18" charset="0"/>
                        </a:rPr>
                        <a:t>Nil</a:t>
                      </a:r>
                    </a:p>
                  </a:txBody>
                  <a:tcPr anchor="ctr"/>
                </a:tc>
                <a:tc>
                  <a:txBody>
                    <a:bodyPr/>
                    <a:lstStyle/>
                    <a:p>
                      <a:pPr algn="ctr"/>
                      <a:r>
                        <a:rPr lang="en-IN" sz="2000" dirty="0">
                          <a:solidFill>
                            <a:srgbClr val="000000"/>
                          </a:solidFill>
                          <a:latin typeface="Perpetua" panose="02020502060401020303" pitchFamily="18" charset="0"/>
                        </a:rPr>
                        <a:t>5%</a:t>
                      </a:r>
                    </a:p>
                  </a:txBody>
                  <a:tcPr anchor="ctr"/>
                </a:tc>
                <a:tc>
                  <a:txBody>
                    <a:bodyPr/>
                    <a:lstStyle/>
                    <a:p>
                      <a:pPr algn="ctr"/>
                      <a:r>
                        <a:rPr lang="en-IN" sz="2000" dirty="0">
                          <a:solidFill>
                            <a:srgbClr val="000000"/>
                          </a:solidFill>
                          <a:latin typeface="Perpetua" panose="02020502060401020303" pitchFamily="18" charset="0"/>
                        </a:rPr>
                        <a:t>10%</a:t>
                      </a:r>
                      <a:r>
                        <a:rPr lang="en-IN" sz="2000" dirty="0">
                          <a:solidFill>
                            <a:srgbClr val="CC3300"/>
                          </a:solidFill>
                          <a:latin typeface="Perpetua" panose="02020502060401020303" pitchFamily="18" charset="0"/>
                        </a:rPr>
                        <a:t>**</a:t>
                      </a:r>
                      <a:endParaRPr lang="en-IN" sz="2000" dirty="0">
                        <a:solidFill>
                          <a:srgbClr val="000000"/>
                        </a:solidFill>
                        <a:latin typeface="Perpetua" panose="02020502060401020303" pitchFamily="18" charset="0"/>
                      </a:endParaRPr>
                    </a:p>
                  </a:txBody>
                  <a:tcPr anchor="ctr"/>
                </a:tc>
                <a:tc>
                  <a:txBody>
                    <a:bodyPr/>
                    <a:lstStyle/>
                    <a:p>
                      <a:pPr algn="l"/>
                      <a:r>
                        <a:rPr lang="en-IN" sz="2000" dirty="0">
                          <a:solidFill>
                            <a:srgbClr val="000000"/>
                          </a:solidFill>
                          <a:latin typeface="Perpetua" panose="02020502060401020303" pitchFamily="18" charset="0"/>
                        </a:rPr>
                        <a:t>Seller of such tour package</a:t>
                      </a:r>
                    </a:p>
                  </a:txBody>
                  <a:tcPr/>
                </a:tc>
                <a:tc>
                  <a:txBody>
                    <a:bodyPr/>
                    <a:lstStyle/>
                    <a:p>
                      <a:pPr algn="l"/>
                      <a:r>
                        <a:rPr lang="en-IN" sz="2000" dirty="0">
                          <a:solidFill>
                            <a:srgbClr val="000000"/>
                          </a:solidFill>
                          <a:latin typeface="Perpetua" panose="02020502060401020303" pitchFamily="18" charset="0"/>
                        </a:rPr>
                        <a:t>Buyer of such tour package</a:t>
                      </a:r>
                    </a:p>
                  </a:txBody>
                  <a:tcPr/>
                </a:tc>
                <a:extLst>
                  <a:ext uri="{0D108BD9-81ED-4DB2-BD59-A6C34878D82A}">
                    <a16:rowId xmlns:a16="http://schemas.microsoft.com/office/drawing/2014/main" val="1696935486"/>
                  </a:ext>
                </a:extLst>
              </a:tr>
              <a:tr h="1609627">
                <a:tc>
                  <a:txBody>
                    <a:bodyPr/>
                    <a:lstStyle/>
                    <a:p>
                      <a:pPr algn="l"/>
                      <a:r>
                        <a:rPr lang="en-IN" sz="2000" dirty="0">
                          <a:solidFill>
                            <a:srgbClr val="000000"/>
                          </a:solidFill>
                          <a:latin typeface="Perpetua" panose="02020502060401020303" pitchFamily="18" charset="0"/>
                        </a:rPr>
                        <a:t>206C(1H)</a:t>
                      </a:r>
                    </a:p>
                  </a:txBody>
                  <a:tcPr anchor="ctr"/>
                </a:tc>
                <a:tc>
                  <a:txBody>
                    <a:bodyPr/>
                    <a:lstStyle/>
                    <a:p>
                      <a:pPr algn="l"/>
                      <a:r>
                        <a:rPr lang="en-IN" sz="2000" dirty="0">
                          <a:solidFill>
                            <a:srgbClr val="000000"/>
                          </a:solidFill>
                          <a:latin typeface="Perpetua" panose="02020502060401020303" pitchFamily="18" charset="0"/>
                        </a:rPr>
                        <a:t>Receives any amount as sale consideration of </a:t>
                      </a:r>
                      <a:r>
                        <a:rPr lang="en-IN" sz="2000" b="1" u="sng" dirty="0">
                          <a:solidFill>
                            <a:srgbClr val="000000"/>
                          </a:solidFill>
                          <a:latin typeface="Perpetua" panose="02020502060401020303" pitchFamily="18" charset="0"/>
                        </a:rPr>
                        <a:t>Goods</a:t>
                      </a:r>
                    </a:p>
                  </a:txBody>
                  <a:tcPr/>
                </a:tc>
                <a:tc>
                  <a:txBody>
                    <a:bodyPr/>
                    <a:lstStyle/>
                    <a:p>
                      <a:pPr algn="ctr"/>
                      <a:r>
                        <a:rPr lang="en-IN" sz="2000" dirty="0">
                          <a:solidFill>
                            <a:srgbClr val="000000"/>
                          </a:solidFill>
                          <a:latin typeface="Perpetua" panose="02020502060401020303" pitchFamily="18" charset="0"/>
                        </a:rPr>
                        <a:t>50,00,000</a:t>
                      </a:r>
                      <a:r>
                        <a:rPr lang="en-IN" sz="2000" dirty="0">
                          <a:solidFill>
                            <a:srgbClr val="CC3300"/>
                          </a:solidFill>
                          <a:latin typeface="Perpetua" panose="02020502060401020303" pitchFamily="18" charset="0"/>
                        </a:rPr>
                        <a:t>*</a:t>
                      </a:r>
                    </a:p>
                  </a:txBody>
                  <a:tcPr anchor="ctr"/>
                </a:tc>
                <a:tc>
                  <a:txBody>
                    <a:bodyPr/>
                    <a:lstStyle/>
                    <a:p>
                      <a:pPr algn="ctr"/>
                      <a:r>
                        <a:rPr lang="en-IN" sz="2000" dirty="0">
                          <a:solidFill>
                            <a:srgbClr val="000000"/>
                          </a:solidFill>
                          <a:latin typeface="Perpetua" panose="02020502060401020303" pitchFamily="18" charset="0"/>
                        </a:rPr>
                        <a:t>0.1%</a:t>
                      </a:r>
                    </a:p>
                  </a:txBody>
                  <a:tcPr anchor="ctr"/>
                </a:tc>
                <a:tc>
                  <a:txBody>
                    <a:bodyPr/>
                    <a:lstStyle/>
                    <a:p>
                      <a:pPr algn="ctr"/>
                      <a:r>
                        <a:rPr lang="en-IN" sz="2000" dirty="0">
                          <a:solidFill>
                            <a:srgbClr val="000000"/>
                          </a:solidFill>
                          <a:latin typeface="Perpetua" panose="02020502060401020303" pitchFamily="18" charset="0"/>
                        </a:rPr>
                        <a:t>5%</a:t>
                      </a:r>
                    </a:p>
                  </a:txBody>
                  <a:tcPr anchor="ctr"/>
                </a:tc>
                <a:tc>
                  <a:txBody>
                    <a:bodyPr/>
                    <a:lstStyle/>
                    <a:p>
                      <a:pPr algn="l"/>
                      <a:r>
                        <a:rPr lang="en-IN" sz="2000" dirty="0">
                          <a:solidFill>
                            <a:srgbClr val="000000"/>
                          </a:solidFill>
                          <a:latin typeface="Perpetua" panose="02020502060401020303" pitchFamily="18" charset="0"/>
                        </a:rPr>
                        <a:t>Seller of goods whose turnover in last year &gt; 10CR</a:t>
                      </a:r>
                    </a:p>
                  </a:txBody>
                  <a:tcPr/>
                </a:tc>
                <a:tc>
                  <a:txBody>
                    <a:bodyPr/>
                    <a:lstStyle/>
                    <a:p>
                      <a:pPr algn="l"/>
                      <a:r>
                        <a:rPr lang="en-IN" sz="2000" dirty="0">
                          <a:solidFill>
                            <a:srgbClr val="000000"/>
                          </a:solidFill>
                          <a:latin typeface="Perpetua" panose="02020502060401020303" pitchFamily="18" charset="0"/>
                        </a:rPr>
                        <a:t>Buyer of Goods</a:t>
                      </a:r>
                    </a:p>
                  </a:txBody>
                  <a:tcPr/>
                </a:tc>
                <a:extLst>
                  <a:ext uri="{0D108BD9-81ED-4DB2-BD59-A6C34878D82A}">
                    <a16:rowId xmlns:a16="http://schemas.microsoft.com/office/drawing/2014/main" val="111846863"/>
                  </a:ext>
                </a:extLst>
              </a:tr>
            </a:tbl>
          </a:graphicData>
        </a:graphic>
      </p:graphicFrame>
      <p:sp>
        <p:nvSpPr>
          <p:cNvPr id="6" name="TextBox 5">
            <a:extLst>
              <a:ext uri="{FF2B5EF4-FFF2-40B4-BE49-F238E27FC236}">
                <a16:creationId xmlns:a16="http://schemas.microsoft.com/office/drawing/2014/main" id="{F16DB763-87EE-454E-9FAA-EFA872796CAD}"/>
              </a:ext>
            </a:extLst>
          </p:cNvPr>
          <p:cNvSpPr txBox="1"/>
          <p:nvPr/>
        </p:nvSpPr>
        <p:spPr>
          <a:xfrm>
            <a:off x="-76200" y="6019800"/>
            <a:ext cx="8139260" cy="769441"/>
          </a:xfrm>
          <a:prstGeom prst="rect">
            <a:avLst/>
          </a:prstGeom>
          <a:noFill/>
        </p:spPr>
        <p:txBody>
          <a:bodyPr wrap="square" rtlCol="0">
            <a:spAutoFit/>
          </a:bodyPr>
          <a:lstStyle/>
          <a:p>
            <a:r>
              <a:rPr lang="en-IN" sz="2200" dirty="0">
                <a:solidFill>
                  <a:srgbClr val="CC3300"/>
                </a:solidFill>
                <a:latin typeface="Perpetua" panose="02020502060401020303" pitchFamily="18" charset="0"/>
              </a:rPr>
              <a:t>*</a:t>
            </a:r>
            <a:r>
              <a:rPr lang="en-IN" sz="2200" dirty="0">
                <a:solidFill>
                  <a:srgbClr val="000000"/>
                </a:solidFill>
                <a:latin typeface="Perpetua" panose="02020502060401020303" pitchFamily="18" charset="0"/>
              </a:rPr>
              <a:t>Aggregate for Previous Year</a:t>
            </a:r>
          </a:p>
          <a:p>
            <a:r>
              <a:rPr lang="en-IN" sz="2200" dirty="0">
                <a:solidFill>
                  <a:srgbClr val="CC3300"/>
                </a:solidFill>
                <a:latin typeface="Perpetua" panose="02020502060401020303" pitchFamily="18" charset="0"/>
              </a:rPr>
              <a:t>** </a:t>
            </a:r>
            <a:r>
              <a:rPr lang="en-IN" sz="2200" dirty="0">
                <a:solidFill>
                  <a:srgbClr val="0C233C"/>
                </a:solidFill>
                <a:latin typeface="Perpetua" panose="02020502060401020303" pitchFamily="18" charset="0"/>
              </a:rPr>
              <a:t>In the Finance Bill, if no PAN/ Aadhaar then rate shall be 1% instead of 5% </a:t>
            </a:r>
            <a:endParaRPr lang="en-IN" sz="2200" dirty="0">
              <a:solidFill>
                <a:srgbClr val="000000"/>
              </a:solidFill>
            </a:endParaRPr>
          </a:p>
        </p:txBody>
      </p:sp>
    </p:spTree>
    <p:extLst>
      <p:ext uri="{BB962C8B-B14F-4D97-AF65-F5344CB8AC3E}">
        <p14:creationId xmlns:p14="http://schemas.microsoft.com/office/powerpoint/2010/main" val="83321089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F. REVENUE MOBILIZATION MEASURES </a:t>
            </a:r>
          </a:p>
        </p:txBody>
      </p:sp>
      <p:sp>
        <p:nvSpPr>
          <p:cNvPr id="6" name="Slide Number Placeholder 5"/>
          <p:cNvSpPr>
            <a:spLocks noGrp="1"/>
          </p:cNvSpPr>
          <p:nvPr>
            <p:ph type="sldNum" sz="quarter" idx="12"/>
          </p:nvPr>
        </p:nvSpPr>
        <p:spPr/>
        <p:txBody>
          <a:bodyPr/>
          <a:lstStyle/>
          <a:p>
            <a:fld id="{30E6179D-5383-456B-B231-50ACACB8F698}" type="slidenum">
              <a:rPr lang="en-US" smtClean="0"/>
              <a:pPr/>
              <a:t>121</a:t>
            </a:fld>
            <a:endParaRPr lang="en-US"/>
          </a:p>
        </p:txBody>
      </p:sp>
    </p:spTree>
    <p:extLst>
      <p:ext uri="{BB962C8B-B14F-4D97-AF65-F5344CB8AC3E}">
        <p14:creationId xmlns:p14="http://schemas.microsoft.com/office/powerpoint/2010/main" val="358672766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960475034"/>
              </p:ext>
            </p:extLst>
          </p:nvPr>
        </p:nvGraphicFramePr>
        <p:xfrm>
          <a:off x="323528" y="2132856"/>
          <a:ext cx="8690384" cy="3002280"/>
        </p:xfrm>
        <a:graphic>
          <a:graphicData uri="http://schemas.openxmlformats.org/drawingml/2006/table">
            <a:tbl>
              <a:tblPr firstRow="1" bandRow="1">
                <a:tableStyleId>{5C22544A-7EE6-4342-B048-85BDC9FD1C3A}</a:tableStyleId>
              </a:tblPr>
              <a:tblGrid>
                <a:gridCol w="720080">
                  <a:extLst>
                    <a:ext uri="{9D8B030D-6E8A-4147-A177-3AD203B41FA5}">
                      <a16:colId xmlns:a16="http://schemas.microsoft.com/office/drawing/2014/main" val="20000"/>
                    </a:ext>
                  </a:extLst>
                </a:gridCol>
                <a:gridCol w="3786165">
                  <a:extLst>
                    <a:ext uri="{9D8B030D-6E8A-4147-A177-3AD203B41FA5}">
                      <a16:colId xmlns:a16="http://schemas.microsoft.com/office/drawing/2014/main" val="20001"/>
                    </a:ext>
                  </a:extLst>
                </a:gridCol>
                <a:gridCol w="1472197">
                  <a:extLst>
                    <a:ext uri="{9D8B030D-6E8A-4147-A177-3AD203B41FA5}">
                      <a16:colId xmlns:a16="http://schemas.microsoft.com/office/drawing/2014/main" val="20002"/>
                    </a:ext>
                  </a:extLst>
                </a:gridCol>
                <a:gridCol w="1162261">
                  <a:extLst>
                    <a:ext uri="{9D8B030D-6E8A-4147-A177-3AD203B41FA5}">
                      <a16:colId xmlns:a16="http://schemas.microsoft.com/office/drawing/2014/main" val="20003"/>
                    </a:ext>
                  </a:extLst>
                </a:gridCol>
                <a:gridCol w="1549681">
                  <a:extLst>
                    <a:ext uri="{9D8B030D-6E8A-4147-A177-3AD203B41FA5}">
                      <a16:colId xmlns:a16="http://schemas.microsoft.com/office/drawing/2014/main" val="20004"/>
                    </a:ext>
                  </a:extLst>
                </a:gridCol>
              </a:tblGrid>
              <a:tr h="0">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anchor="ctr"/>
                </a:tc>
                <a:extLst>
                  <a:ext uri="{0D108BD9-81ED-4DB2-BD59-A6C34878D82A}">
                    <a16:rowId xmlns:a16="http://schemas.microsoft.com/office/drawing/2014/main" val="10000"/>
                  </a:ext>
                </a:extLst>
              </a:tr>
              <a:tr h="807720">
                <a:tc>
                  <a:txBody>
                    <a:bodyPr/>
                    <a:lstStyle/>
                    <a:p>
                      <a:pPr algn="ctr"/>
                      <a:r>
                        <a:rPr lang="en-US" sz="2200" b="0" dirty="0">
                          <a:solidFill>
                            <a:schemeClr val="tx2"/>
                          </a:solidFill>
                          <a:latin typeface="Perpetua" panose="02020502060401020303" pitchFamily="18" charset="0"/>
                        </a:rPr>
                        <a:t>1.</a:t>
                      </a: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Widening the definition of perquisite</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17(2)</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13</a:t>
                      </a:r>
                    </a:p>
                  </a:txBody>
                  <a:tcPr anchor="ctr"/>
                </a:tc>
                <a:tc>
                  <a:txBody>
                    <a:bodyPr/>
                    <a:lstStyle/>
                    <a:p>
                      <a:pPr marL="0" algn="ctr" defTabSz="914400" rtl="0" eaLnBrk="1" latinLnBrk="0" hangingPunct="1"/>
                      <a:r>
                        <a:rPr lang="en-US" sz="2200" b="0" u="none" kern="1200" dirty="0">
                          <a:solidFill>
                            <a:srgbClr val="000000"/>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10001"/>
                  </a:ext>
                </a:extLst>
              </a:tr>
              <a:tr h="731520">
                <a:tc>
                  <a:txBody>
                    <a:bodyPr/>
                    <a:lstStyle/>
                    <a:p>
                      <a:pPr algn="ctr"/>
                      <a:r>
                        <a:rPr lang="en-US" sz="2200" b="0">
                          <a:solidFill>
                            <a:schemeClr val="tx2"/>
                          </a:solidFill>
                          <a:latin typeface="Perpetua" panose="02020502060401020303" pitchFamily="18" charset="0"/>
                        </a:rPr>
                        <a:t>2.</a:t>
                      </a:r>
                      <a:endParaRPr lang="en-US" sz="2200" b="0" dirty="0">
                        <a:solidFill>
                          <a:schemeClr val="tx2"/>
                        </a:solidFill>
                        <a:latin typeface="Perpetua" panose="02020502060401020303" pitchFamily="18" charset="0"/>
                      </a:endParaRP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Widening the definition of taxable commodities transaction</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117 of Finance Act 2013</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147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u="none" kern="1200" noProof="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956496225"/>
                  </a:ext>
                </a:extLst>
              </a:tr>
            </a:tbl>
          </a:graphicData>
        </a:graphic>
      </p:graphicFrame>
      <p:sp>
        <p:nvSpPr>
          <p:cNvPr id="8" name="Rectangle 7">
            <a:extLst>
              <a:ext uri="{FF2B5EF4-FFF2-40B4-BE49-F238E27FC236}">
                <a16:creationId xmlns:a16="http://schemas.microsoft.com/office/drawing/2014/main" id="{D74A8344-BDAB-4CCB-8579-2BB4BE745DCF}"/>
              </a:ext>
            </a:extLst>
          </p:cNvPr>
          <p:cNvSpPr/>
          <p:nvPr/>
        </p:nvSpPr>
        <p:spPr>
          <a:xfrm>
            <a:off x="0" y="0"/>
            <a:ext cx="9144000" cy="147732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en-US" sz="3200" b="1" dirty="0">
                <a:solidFill>
                  <a:schemeClr val="bg1"/>
                </a:solidFill>
                <a:latin typeface="High Tower Text" panose="02040502050506030303" pitchFamily="18" charset="0"/>
                <a:ea typeface="+mj-ea"/>
                <a:cs typeface="+mj-cs"/>
              </a:rPr>
              <a:t>F. Revenue Mobilization Measures</a:t>
            </a:r>
          </a:p>
          <a:p>
            <a:endParaRPr lang="en-US" sz="2900" b="1" dirty="0">
              <a:solidFill>
                <a:schemeClr val="bg1"/>
              </a:solidFill>
              <a:latin typeface="High Tower Text" panose="02040502050506030303" pitchFamily="18" charset="0"/>
              <a:ea typeface="+mj-ea"/>
              <a:cs typeface="+mj-cs"/>
            </a:endParaRPr>
          </a:p>
          <a:p>
            <a:endParaRPr lang="en-US" sz="2900" b="1" dirty="0">
              <a:solidFill>
                <a:schemeClr val="bg1"/>
              </a:solidFill>
              <a:latin typeface="High Tower Text" panose="02040502050506030303" pitchFamily="18" charset="0"/>
              <a:ea typeface="+mj-ea"/>
              <a:cs typeface="+mj-cs"/>
            </a:endParaRPr>
          </a:p>
        </p:txBody>
      </p:sp>
      <p:sp>
        <p:nvSpPr>
          <p:cNvPr id="2" name="Slide Number Placeholder 1">
            <a:extLst>
              <a:ext uri="{FF2B5EF4-FFF2-40B4-BE49-F238E27FC236}">
                <a16:creationId xmlns:a16="http://schemas.microsoft.com/office/drawing/2014/main" id="{EE717104-43CA-490B-8530-EE9D8D195E60}"/>
              </a:ext>
            </a:extLst>
          </p:cNvPr>
          <p:cNvSpPr>
            <a:spLocks noGrp="1"/>
          </p:cNvSpPr>
          <p:nvPr>
            <p:ph type="sldNum" sz="quarter" idx="12"/>
          </p:nvPr>
        </p:nvSpPr>
        <p:spPr/>
        <p:txBody>
          <a:bodyPr/>
          <a:lstStyle/>
          <a:p>
            <a:fld id="{4116F344-D4DC-4BCD-8CA8-B746657C06A1}" type="slidenum">
              <a:rPr lang="en-US" altLang="en-US" smtClean="0"/>
              <a:pPr/>
              <a:t>122</a:t>
            </a:fld>
            <a:endParaRPr lang="en-US" altLang="en-US" sz="1800"/>
          </a:p>
        </p:txBody>
      </p:sp>
    </p:spTree>
    <p:extLst>
      <p:ext uri="{BB962C8B-B14F-4D97-AF65-F5344CB8AC3E}">
        <p14:creationId xmlns:p14="http://schemas.microsoft.com/office/powerpoint/2010/main" val="266765872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123</a:t>
            </a:fld>
            <a:endParaRPr lang="en-US"/>
          </a:p>
        </p:txBody>
      </p:sp>
      <p:sp>
        <p:nvSpPr>
          <p:cNvPr id="3" name="Content Placeholder 2"/>
          <p:cNvSpPr>
            <a:spLocks noGrp="1"/>
          </p:cNvSpPr>
          <p:nvPr>
            <p:ph idx="1"/>
          </p:nvPr>
        </p:nvSpPr>
        <p:spPr>
          <a:xfrm>
            <a:off x="0" y="1219200"/>
            <a:ext cx="9144000" cy="5867400"/>
          </a:xfrm>
          <a:solidFill>
            <a:schemeClr val="bg1"/>
          </a:solidFill>
        </p:spPr>
        <p:txBody>
          <a:bodyPr/>
          <a:lstStyle/>
          <a:p>
            <a:pPr marL="0" indent="0" algn="just">
              <a:buNone/>
            </a:pPr>
            <a:r>
              <a:rPr lang="en-GB" sz="2200" b="1" dirty="0">
                <a:solidFill>
                  <a:srgbClr val="000000"/>
                </a:solidFill>
                <a:latin typeface="Perpetua" panose="02020502060401020303" pitchFamily="18" charset="0"/>
              </a:rPr>
              <a:t>Sub clause (vii) of clause 2 of Section 17 shall be substituted [w.e.f. 1</a:t>
            </a:r>
            <a:r>
              <a:rPr lang="en-GB" sz="2200" b="1" baseline="30000" dirty="0">
                <a:solidFill>
                  <a:srgbClr val="000000"/>
                </a:solidFill>
                <a:latin typeface="Perpetua" panose="02020502060401020303" pitchFamily="18" charset="0"/>
              </a:rPr>
              <a:t>st</a:t>
            </a:r>
            <a:r>
              <a:rPr lang="en-GB" sz="2200" b="1" dirty="0">
                <a:solidFill>
                  <a:srgbClr val="000000"/>
                </a:solidFill>
                <a:latin typeface="Perpetua" panose="02020502060401020303" pitchFamily="18" charset="0"/>
              </a:rPr>
              <a:t> April 2020]:-</a:t>
            </a:r>
          </a:p>
          <a:p>
            <a:pPr marL="0" indent="0" algn="just">
              <a:buNone/>
            </a:pPr>
            <a:r>
              <a:rPr lang="en-GB" sz="2200" strike="sngStrike" dirty="0">
                <a:solidFill>
                  <a:srgbClr val="000000"/>
                </a:solidFill>
                <a:latin typeface="Perpetua" panose="02020502060401020303" pitchFamily="18" charset="0"/>
              </a:rPr>
              <a:t>The amount of any contribution to an approved superannuation fund by the employer in respect of the assessee, to the extent it exceeds one lakh and fifty thousand rupees;</a:t>
            </a:r>
          </a:p>
          <a:p>
            <a:pPr marL="0" indent="0">
              <a:buNone/>
            </a:pPr>
            <a:endParaRPr lang="en-GB" sz="700" i="1" dirty="0">
              <a:solidFill>
                <a:srgbClr val="000000"/>
              </a:solidFill>
              <a:latin typeface="Perpetua" panose="02020502060401020303" pitchFamily="18" charset="0"/>
            </a:endParaRPr>
          </a:p>
          <a:p>
            <a:pPr marL="0" indent="0" algn="just">
              <a:spcBef>
                <a:spcPts val="0"/>
              </a:spcBef>
              <a:buNone/>
            </a:pPr>
            <a:r>
              <a:rPr lang="en-GB" sz="2300" i="1" dirty="0">
                <a:solidFill>
                  <a:srgbClr val="000000"/>
                </a:solidFill>
                <a:latin typeface="Perpetua" panose="02020502060401020303" pitchFamily="18" charset="0"/>
              </a:rPr>
              <a:t>(vii) The amount or the aggregate of amounts of any contribution made to the account of the assessee by the employer––</a:t>
            </a:r>
          </a:p>
          <a:p>
            <a:pPr marL="0" indent="0" algn="just">
              <a:spcBef>
                <a:spcPts val="0"/>
              </a:spcBef>
              <a:buNone/>
            </a:pPr>
            <a:r>
              <a:rPr lang="en-GB" sz="2300" i="1" dirty="0">
                <a:solidFill>
                  <a:srgbClr val="000000"/>
                </a:solidFill>
                <a:latin typeface="Perpetua" panose="02020502060401020303" pitchFamily="18" charset="0"/>
              </a:rPr>
              <a:t>(a) In a recognised provident fund;</a:t>
            </a:r>
          </a:p>
          <a:p>
            <a:pPr marL="0" indent="0" algn="just">
              <a:spcBef>
                <a:spcPts val="0"/>
              </a:spcBef>
              <a:buNone/>
            </a:pPr>
            <a:r>
              <a:rPr lang="en-GB" sz="2300" i="1" dirty="0">
                <a:solidFill>
                  <a:srgbClr val="000000"/>
                </a:solidFill>
                <a:latin typeface="Perpetua" panose="02020502060401020303" pitchFamily="18" charset="0"/>
              </a:rPr>
              <a:t>(b) In the scheme referred to in sub-section (1) of section 80CCD; and</a:t>
            </a:r>
          </a:p>
          <a:p>
            <a:pPr marL="0" indent="0">
              <a:spcBef>
                <a:spcPts val="0"/>
              </a:spcBef>
              <a:buNone/>
            </a:pPr>
            <a:r>
              <a:rPr lang="en-GB" sz="2300" i="1" dirty="0">
                <a:solidFill>
                  <a:srgbClr val="000000"/>
                </a:solidFill>
                <a:latin typeface="Perpetua" panose="02020502060401020303" pitchFamily="18" charset="0"/>
              </a:rPr>
              <a:t>(c) In an approved superannuation fund,</a:t>
            </a:r>
          </a:p>
          <a:p>
            <a:pPr marL="0" indent="0">
              <a:spcBef>
                <a:spcPts val="0"/>
              </a:spcBef>
              <a:buNone/>
            </a:pPr>
            <a:r>
              <a:rPr lang="en-GB" sz="2300" i="1" dirty="0">
                <a:solidFill>
                  <a:srgbClr val="000000"/>
                </a:solidFill>
                <a:latin typeface="Perpetua" panose="02020502060401020303" pitchFamily="18" charset="0"/>
              </a:rPr>
              <a:t>to the extent it exceeds seven lakh and fifty thousand rupees in a previous year</a:t>
            </a:r>
          </a:p>
          <a:p>
            <a:pPr marL="0" indent="0" algn="just">
              <a:spcBef>
                <a:spcPts val="0"/>
              </a:spcBef>
              <a:buNone/>
            </a:pPr>
            <a:r>
              <a:rPr lang="en-GB" sz="2300" i="1" dirty="0">
                <a:solidFill>
                  <a:srgbClr val="000000"/>
                </a:solidFill>
                <a:latin typeface="Perpetua" panose="02020502060401020303" pitchFamily="18" charset="0"/>
              </a:rPr>
              <a:t>(viia) the annual accretion by way of interest, dividend or any other amount of similar nature during the previous year to the balance at the credit of the fund or scheme referred to in sub-clause (vii) to the extent it relates to the contribution referred to in the said sub-clause which is included in total income under the said sub-clause in any previous year computed in such manner as may be prescribed; and”</a:t>
            </a:r>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365125" indent="-365125" algn="just"/>
            <a:r>
              <a:rPr lang="en-US" sz="3400" b="1" dirty="0">
                <a:latin typeface="Perpetua" panose="02020502060401020303" pitchFamily="18" charset="0"/>
              </a:rPr>
              <a:t>1.</a:t>
            </a:r>
            <a:r>
              <a:rPr lang="en-US" sz="3400" b="1" dirty="0">
                <a:latin typeface="High Tower Text" panose="02040502050506030303" pitchFamily="18" charset="0"/>
              </a:rPr>
              <a:t>Widening the definition of perquisite </a:t>
            </a:r>
            <a:r>
              <a:rPr lang="en-US" sz="3400" b="1" kern="1200" dirty="0">
                <a:latin typeface="High Tower Text" panose="02040502050506030303" pitchFamily="18" charset="0"/>
              </a:rPr>
              <a:t>Section 17(2) of the Act </a:t>
            </a:r>
            <a:r>
              <a:rPr lang="en-US" sz="3400" b="1" dirty="0">
                <a:latin typeface="High Tower Text" panose="02040502050506030303" pitchFamily="18" charset="0"/>
              </a:rPr>
              <a:t>(Clause 13)			</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Tree>
    <p:extLst>
      <p:ext uri="{BB962C8B-B14F-4D97-AF65-F5344CB8AC3E}">
        <p14:creationId xmlns:p14="http://schemas.microsoft.com/office/powerpoint/2010/main" val="198306128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7B0F26-670F-4526-89D1-C97BA6C2D1B2}"/>
              </a:ext>
            </a:extLst>
          </p:cNvPr>
          <p:cNvSpPr>
            <a:spLocks noGrp="1"/>
          </p:cNvSpPr>
          <p:nvPr>
            <p:ph type="sldNum" sz="quarter" idx="12"/>
          </p:nvPr>
        </p:nvSpPr>
        <p:spPr/>
        <p:txBody>
          <a:bodyPr/>
          <a:lstStyle/>
          <a:p>
            <a:fld id="{1E20AE4F-6262-4C8B-8D39-3FC41EDB5BB9}" type="slidenum">
              <a:rPr lang="en-US" smtClean="0"/>
              <a:pPr/>
              <a:t>124</a:t>
            </a:fld>
            <a:endParaRPr lang="en-US"/>
          </a:p>
        </p:txBody>
      </p:sp>
      <p:sp>
        <p:nvSpPr>
          <p:cNvPr id="6" name="Title 1">
            <a:extLst>
              <a:ext uri="{FF2B5EF4-FFF2-40B4-BE49-F238E27FC236}">
                <a16:creationId xmlns:a16="http://schemas.microsoft.com/office/drawing/2014/main" id="{4B246068-5711-44C6-8F9D-E610745547E6}"/>
              </a:ext>
            </a:extLst>
          </p:cNvPr>
          <p:cNvSpPr txBox="1">
            <a:spLocks/>
          </p:cNvSpPr>
          <p:nvPr/>
        </p:nvSpPr>
        <p:spPr bwMode="gray">
          <a:xfrm>
            <a:off x="0" y="17052"/>
            <a:ext cx="9144000" cy="3639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5" name="Table 4">
            <a:extLst>
              <a:ext uri="{FF2B5EF4-FFF2-40B4-BE49-F238E27FC236}">
                <a16:creationId xmlns:a16="http://schemas.microsoft.com/office/drawing/2014/main" id="{8A8A5688-ED26-4276-8A84-7A284D93A756}"/>
              </a:ext>
            </a:extLst>
          </p:cNvPr>
          <p:cNvGraphicFramePr>
            <a:graphicFrameLocks noGrp="1"/>
          </p:cNvGraphicFramePr>
          <p:nvPr>
            <p:extLst>
              <p:ext uri="{D42A27DB-BD31-4B8C-83A1-F6EECF244321}">
                <p14:modId xmlns:p14="http://schemas.microsoft.com/office/powerpoint/2010/main" val="1948555490"/>
              </p:ext>
            </p:extLst>
          </p:nvPr>
        </p:nvGraphicFramePr>
        <p:xfrm>
          <a:off x="0" y="381000"/>
          <a:ext cx="9144000" cy="6490716"/>
        </p:xfrm>
        <a:graphic>
          <a:graphicData uri="http://schemas.openxmlformats.org/drawingml/2006/table">
            <a:tbl>
              <a:tblPr/>
              <a:tblGrid>
                <a:gridCol w="9144000">
                  <a:extLst>
                    <a:ext uri="{9D8B030D-6E8A-4147-A177-3AD203B41FA5}">
                      <a16:colId xmlns:a16="http://schemas.microsoft.com/office/drawing/2014/main" val="20000"/>
                    </a:ext>
                  </a:extLst>
                </a:gridCol>
              </a:tblGrid>
              <a:tr h="6459948">
                <a:tc>
                  <a:txBody>
                    <a:bodyPr/>
                    <a:lstStyle/>
                    <a:p>
                      <a:pPr marL="0" indent="0" algn="just">
                        <a:buFont typeface="Arial" panose="020B0604020202020204" pitchFamily="34" charset="0"/>
                        <a:buNone/>
                      </a:pPr>
                      <a:r>
                        <a:rPr lang="en-GB" sz="2200" b="1" u="sng" dirty="0">
                          <a:solidFill>
                            <a:srgbClr val="000000"/>
                          </a:solidFill>
                          <a:latin typeface="Perpetua" panose="02020502060401020303" pitchFamily="18" charset="0"/>
                        </a:rPr>
                        <a:t>Brief Impact</a:t>
                      </a:r>
                      <a:endParaRPr lang="en-GB" sz="2000" b="1" u="sng" dirty="0">
                        <a:solidFill>
                          <a:srgbClr val="000000"/>
                        </a:solidFill>
                        <a:latin typeface="Perpetua" panose="02020502060401020303" pitchFamily="18" charset="0"/>
                      </a:endParaRPr>
                    </a:p>
                    <a:p>
                      <a:pPr algn="just">
                        <a:lnSpc>
                          <a:spcPct val="90000"/>
                        </a:lnSpc>
                      </a:pPr>
                      <a:r>
                        <a:rPr lang="en-GB" sz="2000" b="0" i="0" u="none" strike="noStrike" kern="1200" baseline="0" dirty="0">
                          <a:solidFill>
                            <a:srgbClr val="000000"/>
                          </a:solidFill>
                          <a:latin typeface="Perpetua" panose="02020502060401020303" pitchFamily="18" charset="0"/>
                          <a:ea typeface="+mn-ea"/>
                          <a:cs typeface="+mn-cs"/>
                        </a:rPr>
                        <a:t>Under the existing provisions of the Act, following </a:t>
                      </a:r>
                      <a:r>
                        <a:rPr lang="en-GB" sz="2000" b="1" i="0" u="sng" strike="noStrike" kern="1200" baseline="0" dirty="0">
                          <a:solidFill>
                            <a:srgbClr val="000000"/>
                          </a:solidFill>
                          <a:latin typeface="Perpetua" panose="02020502060401020303" pitchFamily="18" charset="0"/>
                          <a:ea typeface="+mn-ea"/>
                          <a:cs typeface="+mn-cs"/>
                        </a:rPr>
                        <a:t>contribution made by employer</a:t>
                      </a:r>
                      <a:r>
                        <a:rPr lang="en-GB" sz="2000" b="0" i="0" u="none" strike="noStrike" kern="1200" baseline="0" dirty="0">
                          <a:solidFill>
                            <a:srgbClr val="000000"/>
                          </a:solidFill>
                          <a:latin typeface="Perpetua" panose="02020502060401020303" pitchFamily="18" charset="0"/>
                          <a:ea typeface="+mn-ea"/>
                          <a:cs typeface="+mn-cs"/>
                        </a:rPr>
                        <a:t> is exempt without any combined limit:-</a:t>
                      </a:r>
                    </a:p>
                    <a:p>
                      <a:pPr marL="266700" indent="-266700" algn="just">
                        <a:lnSpc>
                          <a:spcPct val="90000"/>
                        </a:lnSpc>
                        <a:buFont typeface="+mj-lt"/>
                        <a:buAutoNum type="arabicPeriod"/>
                      </a:pPr>
                      <a:r>
                        <a:rPr lang="en-GB" sz="2000" b="0" i="0" u="none" strike="noStrike" kern="1200" baseline="0" dirty="0">
                          <a:solidFill>
                            <a:srgbClr val="000000"/>
                          </a:solidFill>
                          <a:latin typeface="Perpetua" panose="02020502060401020303" pitchFamily="18" charset="0"/>
                          <a:ea typeface="+mn-ea"/>
                          <a:cs typeface="+mn-cs"/>
                        </a:rPr>
                        <a:t>Contribution to a recognized provident fund </a:t>
                      </a:r>
                      <a:r>
                        <a:rPr lang="en-GB" sz="2000" b="0" i="0" u="none" strike="noStrike" kern="1200" baseline="0" dirty="0" err="1">
                          <a:solidFill>
                            <a:srgbClr val="000000"/>
                          </a:solidFill>
                          <a:latin typeface="Perpetua" panose="02020502060401020303" pitchFamily="18" charset="0"/>
                          <a:ea typeface="+mn-ea"/>
                          <a:cs typeface="+mn-cs"/>
                        </a:rPr>
                        <a:t>upto</a:t>
                      </a:r>
                      <a:r>
                        <a:rPr lang="en-GB" sz="2000" b="0" i="0" u="none" strike="noStrike" kern="1200" baseline="0" dirty="0">
                          <a:solidFill>
                            <a:srgbClr val="000000"/>
                          </a:solidFill>
                          <a:latin typeface="Perpetua" panose="02020502060401020303" pitchFamily="18" charset="0"/>
                          <a:ea typeface="+mn-ea"/>
                          <a:cs typeface="+mn-cs"/>
                        </a:rPr>
                        <a:t> 12% of salary.</a:t>
                      </a:r>
                    </a:p>
                    <a:p>
                      <a:pPr marL="266700" indent="-266700" algn="just">
                        <a:lnSpc>
                          <a:spcPct val="90000"/>
                        </a:lnSpc>
                        <a:buFont typeface="+mj-lt"/>
                        <a:buAutoNum type="arabicPeriod"/>
                      </a:pPr>
                      <a:r>
                        <a:rPr lang="en-GB" sz="2000" b="0" i="0" u="none" strike="noStrike" kern="1200" baseline="0" dirty="0">
                          <a:solidFill>
                            <a:srgbClr val="000000"/>
                          </a:solidFill>
                          <a:latin typeface="Perpetua" panose="02020502060401020303" pitchFamily="18" charset="0"/>
                          <a:ea typeface="+mn-ea"/>
                          <a:cs typeface="+mn-cs"/>
                        </a:rPr>
                        <a:t>Contribution to superannuation fund </a:t>
                      </a:r>
                      <a:r>
                        <a:rPr lang="en-GB" sz="2000" b="0" i="0" u="none" strike="noStrike" kern="1200" baseline="0" dirty="0" err="1">
                          <a:solidFill>
                            <a:srgbClr val="000000"/>
                          </a:solidFill>
                          <a:latin typeface="Perpetua" panose="02020502060401020303" pitchFamily="18" charset="0"/>
                          <a:ea typeface="+mn-ea"/>
                          <a:cs typeface="+mn-cs"/>
                        </a:rPr>
                        <a:t>upto</a:t>
                      </a:r>
                      <a:r>
                        <a:rPr lang="en-GB" sz="2000" b="0" i="0" u="none" strike="noStrike" kern="1200" baseline="0" dirty="0">
                          <a:solidFill>
                            <a:srgbClr val="000000"/>
                          </a:solidFill>
                          <a:latin typeface="Perpetua" panose="02020502060401020303" pitchFamily="18" charset="0"/>
                          <a:ea typeface="+mn-ea"/>
                          <a:cs typeface="+mn-cs"/>
                        </a:rPr>
                        <a:t> 1.5 Lakh.</a:t>
                      </a:r>
                    </a:p>
                    <a:p>
                      <a:pPr marL="266700" indent="-266700" algn="just">
                        <a:lnSpc>
                          <a:spcPct val="90000"/>
                        </a:lnSpc>
                        <a:buFont typeface="+mj-lt"/>
                        <a:buAutoNum type="arabicPeriod"/>
                      </a:pPr>
                      <a:r>
                        <a:rPr lang="en-GB" sz="2000" b="0" i="0" u="none" strike="noStrike" kern="1200" baseline="0" dirty="0">
                          <a:solidFill>
                            <a:srgbClr val="000000"/>
                          </a:solidFill>
                          <a:latin typeface="Perpetua" panose="02020502060401020303" pitchFamily="18" charset="0"/>
                          <a:ea typeface="+mn-ea"/>
                          <a:cs typeface="+mn-cs"/>
                        </a:rPr>
                        <a:t>Contribution to National Pension Scheme (NPS) </a:t>
                      </a:r>
                      <a:r>
                        <a:rPr lang="en-GB" sz="2000" b="0" i="0" u="none" strike="noStrike" kern="1200" baseline="0" dirty="0" err="1">
                          <a:solidFill>
                            <a:srgbClr val="000000"/>
                          </a:solidFill>
                          <a:latin typeface="Perpetua" panose="02020502060401020303" pitchFamily="18" charset="0"/>
                          <a:ea typeface="+mn-ea"/>
                          <a:cs typeface="+mn-cs"/>
                        </a:rPr>
                        <a:t>upto</a:t>
                      </a:r>
                      <a:r>
                        <a:rPr lang="en-GB" sz="2000" b="0" i="0" u="none" strike="noStrike" kern="1200" baseline="0" dirty="0">
                          <a:solidFill>
                            <a:srgbClr val="000000"/>
                          </a:solidFill>
                          <a:latin typeface="Perpetua" panose="02020502060401020303" pitchFamily="18" charset="0"/>
                          <a:ea typeface="+mn-ea"/>
                          <a:cs typeface="+mn-cs"/>
                        </a:rPr>
                        <a:t> 10% of salary. Limit is 14 %, if employer is Central Government. </a:t>
                      </a:r>
                    </a:p>
                    <a:p>
                      <a:pPr marL="0" indent="0" algn="just">
                        <a:buFont typeface="+mj-lt"/>
                        <a:buNone/>
                      </a:pPr>
                      <a:endParaRPr lang="en-GB" sz="2000" b="0" i="0" u="none" strike="noStrike" kern="1200" baseline="0" dirty="0">
                        <a:solidFill>
                          <a:srgbClr val="000000"/>
                        </a:solidFill>
                        <a:latin typeface="Perpetua" panose="02020502060401020303" pitchFamily="18" charset="0"/>
                        <a:ea typeface="+mn-ea"/>
                        <a:cs typeface="+mn-cs"/>
                      </a:endParaRPr>
                    </a:p>
                    <a:p>
                      <a:pPr marL="0" indent="0" algn="just">
                        <a:lnSpc>
                          <a:spcPct val="90000"/>
                        </a:lnSpc>
                        <a:buFont typeface="+mj-lt"/>
                        <a:buNone/>
                      </a:pPr>
                      <a:r>
                        <a:rPr lang="en-GB" sz="2000" b="0" i="0" u="none" strike="noStrike" kern="1200" baseline="0" dirty="0">
                          <a:solidFill>
                            <a:srgbClr val="000000"/>
                          </a:solidFill>
                          <a:latin typeface="Perpetua" panose="02020502060401020303" pitchFamily="18" charset="0"/>
                          <a:ea typeface="+mn-ea"/>
                          <a:cs typeface="+mn-cs"/>
                        </a:rPr>
                        <a:t>However, there is no combined upper limit for the purpose of deduction on the amount of contribution made by the employer. This is giving undue benefit to employees earning high salary income. While an employee with low salary income is not able to let employer contribute a large part of his salary to all these three funds, employees with high salary income are able to design their salary package in a manner where a large part of their salary is paid by the employer in these three funds. Thus, this portion of salary does not suffer taxation at any point of time, since Exempt-Exempt-Exempt (EEE) regime is followed for these three funds. Thus, not having a combined upper cap is iniquitous and hence, not desirable.</a:t>
                      </a:r>
                    </a:p>
                    <a:p>
                      <a:pPr algn="just">
                        <a:lnSpc>
                          <a:spcPct val="90000"/>
                        </a:lnSpc>
                      </a:pPr>
                      <a:r>
                        <a:rPr lang="en-GB" sz="2000" b="0" i="0" u="none" strike="noStrike" kern="1200" baseline="0" dirty="0">
                          <a:solidFill>
                            <a:srgbClr val="000000"/>
                          </a:solidFill>
                          <a:latin typeface="Perpetua" panose="02020502060401020303" pitchFamily="18" charset="0"/>
                          <a:ea typeface="+mn-ea"/>
                          <a:cs typeface="+mn-cs"/>
                        </a:rPr>
                        <a:t>Therefore, it is proposed to provide a </a:t>
                      </a:r>
                      <a:r>
                        <a:rPr lang="en-GB" sz="2200" b="1" i="0" u="sng" strike="noStrike" kern="1200" baseline="0" dirty="0">
                          <a:solidFill>
                            <a:srgbClr val="000000"/>
                          </a:solidFill>
                          <a:latin typeface="Perpetua" panose="02020502060401020303" pitchFamily="18" charset="0"/>
                          <a:ea typeface="+mn-ea"/>
                          <a:cs typeface="+mn-cs"/>
                        </a:rPr>
                        <a:t>combined upper limit of 7.5 Lakh in respect of employer’s contribution in a year to NPS, superannuation fund and recognised provident fund</a:t>
                      </a:r>
                      <a:r>
                        <a:rPr lang="en-GB" sz="2000" b="1" i="0" u="none" strike="noStrike" kern="1200" baseline="0" dirty="0">
                          <a:solidFill>
                            <a:srgbClr val="000000"/>
                          </a:solidFill>
                          <a:latin typeface="Perpetua" panose="02020502060401020303" pitchFamily="18" charset="0"/>
                          <a:ea typeface="+mn-ea"/>
                          <a:cs typeface="+mn-cs"/>
                        </a:rPr>
                        <a:t> </a:t>
                      </a:r>
                      <a:r>
                        <a:rPr lang="en-GB" sz="2000" b="0" i="0" u="none" strike="noStrike" kern="1200" baseline="0" dirty="0">
                          <a:solidFill>
                            <a:srgbClr val="000000"/>
                          </a:solidFill>
                          <a:latin typeface="Perpetua" panose="02020502060401020303" pitchFamily="18" charset="0"/>
                          <a:ea typeface="+mn-ea"/>
                          <a:cs typeface="+mn-cs"/>
                        </a:rPr>
                        <a:t>and any excess contribution is proposed to be taxable. Consequently, it is also proposed that any annual accretion by way of interest, dividend or any other amount of similar nature during the previous year to the balance at the credit of the fund or scheme may be treated as perquisite to the extent it relates to the employer’s contribution which is included in total income.</a:t>
                      </a:r>
                      <a:endParaRPr lang="en-GB" sz="2000" b="0" u="none" dirty="0">
                        <a:solidFill>
                          <a:srgbClr val="000000"/>
                        </a:solidFill>
                        <a:latin typeface="Perpetua" panose="02020502060401020303"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3241020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0D8847-4E85-4A3D-8D74-2551206A54BF}"/>
              </a:ext>
            </a:extLst>
          </p:cNvPr>
          <p:cNvSpPr>
            <a:spLocks noGrp="1"/>
          </p:cNvSpPr>
          <p:nvPr>
            <p:ph type="sldNum" sz="quarter" idx="10"/>
          </p:nvPr>
        </p:nvSpPr>
        <p:spPr/>
        <p:txBody>
          <a:bodyPr/>
          <a:lstStyle/>
          <a:p>
            <a:fld id="{DCB4E619-4CA9-4A22-920F-20396BF50470}" type="slidenum">
              <a:rPr lang="en-US" noProof="0" smtClean="0"/>
              <a:pPr/>
              <a:t>125</a:t>
            </a:fld>
            <a:endParaRPr lang="en-US" noProof="0" dirty="0"/>
          </a:p>
        </p:txBody>
      </p:sp>
      <p:graphicFrame>
        <p:nvGraphicFramePr>
          <p:cNvPr id="5" name="Table 5">
            <a:extLst>
              <a:ext uri="{FF2B5EF4-FFF2-40B4-BE49-F238E27FC236}">
                <a16:creationId xmlns:a16="http://schemas.microsoft.com/office/drawing/2014/main" id="{BAA05DE3-32E2-4C61-B9E6-2EDF9446E548}"/>
              </a:ext>
            </a:extLst>
          </p:cNvPr>
          <p:cNvGraphicFramePr>
            <a:graphicFrameLocks noGrp="1"/>
          </p:cNvGraphicFramePr>
          <p:nvPr>
            <p:extLst>
              <p:ext uri="{D42A27DB-BD31-4B8C-83A1-F6EECF244321}">
                <p14:modId xmlns:p14="http://schemas.microsoft.com/office/powerpoint/2010/main" val="2905656460"/>
              </p:ext>
            </p:extLst>
          </p:nvPr>
        </p:nvGraphicFramePr>
        <p:xfrm>
          <a:off x="0" y="914400"/>
          <a:ext cx="9144000" cy="6009067"/>
        </p:xfrm>
        <a:graphic>
          <a:graphicData uri="http://schemas.openxmlformats.org/drawingml/2006/table">
            <a:tbl>
              <a:tblPr firstRow="1" bandRow="1">
                <a:tableStyleId>{5C22544A-7EE6-4342-B048-85BDC9FD1C3A}</a:tableStyleId>
              </a:tblPr>
              <a:tblGrid>
                <a:gridCol w="755576">
                  <a:extLst>
                    <a:ext uri="{9D8B030D-6E8A-4147-A177-3AD203B41FA5}">
                      <a16:colId xmlns:a16="http://schemas.microsoft.com/office/drawing/2014/main" val="1784684679"/>
                    </a:ext>
                  </a:extLst>
                </a:gridCol>
                <a:gridCol w="4171022">
                  <a:extLst>
                    <a:ext uri="{9D8B030D-6E8A-4147-A177-3AD203B41FA5}">
                      <a16:colId xmlns:a16="http://schemas.microsoft.com/office/drawing/2014/main" val="3606159025"/>
                    </a:ext>
                  </a:extLst>
                </a:gridCol>
                <a:gridCol w="1157570">
                  <a:extLst>
                    <a:ext uri="{9D8B030D-6E8A-4147-A177-3AD203B41FA5}">
                      <a16:colId xmlns:a16="http://schemas.microsoft.com/office/drawing/2014/main" val="3591150126"/>
                    </a:ext>
                  </a:extLst>
                </a:gridCol>
                <a:gridCol w="1512168">
                  <a:extLst>
                    <a:ext uri="{9D8B030D-6E8A-4147-A177-3AD203B41FA5}">
                      <a16:colId xmlns:a16="http://schemas.microsoft.com/office/drawing/2014/main" val="2456213861"/>
                    </a:ext>
                  </a:extLst>
                </a:gridCol>
                <a:gridCol w="1547664">
                  <a:extLst>
                    <a:ext uri="{9D8B030D-6E8A-4147-A177-3AD203B41FA5}">
                      <a16:colId xmlns:a16="http://schemas.microsoft.com/office/drawing/2014/main" val="2750603976"/>
                    </a:ext>
                  </a:extLst>
                </a:gridCol>
              </a:tblGrid>
              <a:tr h="444959">
                <a:tc>
                  <a:txBody>
                    <a:bodyPr/>
                    <a:lstStyle/>
                    <a:p>
                      <a:r>
                        <a:rPr lang="en-IN" sz="2200" dirty="0" err="1">
                          <a:solidFill>
                            <a:schemeClr val="bg1"/>
                          </a:solidFill>
                          <a:latin typeface="Perpetua" panose="02020502060401020303" pitchFamily="18" charset="0"/>
                        </a:rPr>
                        <a:t>S.No</a:t>
                      </a:r>
                      <a:r>
                        <a:rPr lang="en-IN" sz="2200" dirty="0">
                          <a:solidFill>
                            <a:schemeClr val="bg1"/>
                          </a:solidFill>
                          <a:latin typeface="Perpetua" panose="02020502060401020303" pitchFamily="18" charset="0"/>
                        </a:rPr>
                        <a:t>.</a:t>
                      </a:r>
                    </a:p>
                  </a:txBody>
                  <a:tcPr marL="68580" marR="68580" marT="34290" marB="34290"/>
                </a:tc>
                <a:tc>
                  <a:txBody>
                    <a:bodyPr/>
                    <a:lstStyle/>
                    <a:p>
                      <a:r>
                        <a:rPr lang="en-IN" sz="2200" b="1" kern="1200" dirty="0">
                          <a:solidFill>
                            <a:schemeClr val="bg1"/>
                          </a:solidFill>
                          <a:latin typeface="Perpetua" panose="02020502060401020303" pitchFamily="18" charset="0"/>
                          <a:ea typeface="+mn-ea"/>
                          <a:cs typeface="+mn-cs"/>
                        </a:rPr>
                        <a:t>Taxable Commodities Transaction</a:t>
                      </a:r>
                    </a:p>
                  </a:txBody>
                  <a:tcPr marL="68580" marR="68580" marT="34290" marB="34290"/>
                </a:tc>
                <a:tc>
                  <a:txBody>
                    <a:bodyPr/>
                    <a:lstStyle/>
                    <a:p>
                      <a:r>
                        <a:rPr lang="en-IN" sz="2200" b="1" kern="1200" dirty="0">
                          <a:solidFill>
                            <a:schemeClr val="bg1"/>
                          </a:solidFill>
                          <a:latin typeface="Perpetua" panose="02020502060401020303" pitchFamily="18" charset="0"/>
                          <a:ea typeface="+mn-ea"/>
                          <a:cs typeface="+mn-cs"/>
                        </a:rPr>
                        <a:t>Rate</a:t>
                      </a:r>
                    </a:p>
                  </a:txBody>
                  <a:tcPr marL="68580" marR="68580" marT="34290" marB="34290"/>
                </a:tc>
                <a:tc>
                  <a:txBody>
                    <a:bodyPr/>
                    <a:lstStyle/>
                    <a:p>
                      <a:r>
                        <a:rPr lang="en-IN" sz="2200" b="1" kern="1200" dirty="0">
                          <a:solidFill>
                            <a:schemeClr val="bg1"/>
                          </a:solidFill>
                          <a:latin typeface="Perpetua" panose="02020502060401020303" pitchFamily="18" charset="0"/>
                          <a:ea typeface="+mn-ea"/>
                          <a:cs typeface="+mn-cs"/>
                        </a:rPr>
                        <a:t>Payable by</a:t>
                      </a:r>
                    </a:p>
                  </a:txBody>
                  <a:tcPr marL="68580" marR="68580" marT="34290" marB="34290"/>
                </a:tc>
                <a:tc>
                  <a:txBody>
                    <a:bodyPr/>
                    <a:lstStyle/>
                    <a:p>
                      <a:r>
                        <a:rPr lang="en-IN" sz="2200" b="1" kern="1200" dirty="0">
                          <a:solidFill>
                            <a:schemeClr val="bg1"/>
                          </a:solidFill>
                          <a:latin typeface="Perpetua" panose="02020502060401020303" pitchFamily="18" charset="0"/>
                          <a:ea typeface="+mn-ea"/>
                          <a:cs typeface="+mn-cs"/>
                        </a:rPr>
                        <a:t>Remarks</a:t>
                      </a:r>
                    </a:p>
                  </a:txBody>
                  <a:tcPr marL="68580" marR="68580" marT="34290" marB="34290"/>
                </a:tc>
                <a:extLst>
                  <a:ext uri="{0D108BD9-81ED-4DB2-BD59-A6C34878D82A}">
                    <a16:rowId xmlns:a16="http://schemas.microsoft.com/office/drawing/2014/main" val="4233111322"/>
                  </a:ext>
                </a:extLst>
              </a:tr>
              <a:tr h="426871">
                <a:tc>
                  <a:txBody>
                    <a:bodyPr/>
                    <a:lstStyle/>
                    <a:p>
                      <a:r>
                        <a:rPr lang="en-IN" sz="2000" b="0" i="0" u="none" strike="noStrike" kern="1200" baseline="0" dirty="0">
                          <a:solidFill>
                            <a:srgbClr val="000000"/>
                          </a:solidFill>
                          <a:latin typeface="Perpetua" panose="02020502060401020303" pitchFamily="18" charset="0"/>
                          <a:ea typeface="+mn-ea"/>
                          <a:cs typeface="+mn-cs"/>
                        </a:rPr>
                        <a:t>1</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Sale of commodity derivative</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0.01 %</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seller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Old</a:t>
                      </a:r>
                    </a:p>
                  </a:txBody>
                  <a:tcPr marL="68580" marR="68580" marT="34290" marB="34290"/>
                </a:tc>
                <a:extLst>
                  <a:ext uri="{0D108BD9-81ED-4DB2-BD59-A6C34878D82A}">
                    <a16:rowId xmlns:a16="http://schemas.microsoft.com/office/drawing/2014/main" val="504245407"/>
                  </a:ext>
                </a:extLst>
              </a:tr>
              <a:tr h="1058053">
                <a:tc>
                  <a:txBody>
                    <a:bodyPr/>
                    <a:lstStyle/>
                    <a:p>
                      <a:r>
                        <a:rPr lang="en-IN" sz="2000" b="0" i="0" u="none" strike="noStrike" kern="1200" baseline="0" dirty="0">
                          <a:solidFill>
                            <a:srgbClr val="000000"/>
                          </a:solidFill>
                          <a:latin typeface="Perpetua" panose="02020502060401020303" pitchFamily="18" charset="0"/>
                          <a:ea typeface="+mn-ea"/>
                          <a:cs typeface="+mn-cs"/>
                        </a:rPr>
                        <a:t>2</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Sale of commodity derivatives based on</a:t>
                      </a:r>
                    </a:p>
                    <a:p>
                      <a:r>
                        <a:rPr lang="en-US" sz="2000" b="0" i="0" u="none" strike="noStrike" kern="1200" baseline="0" dirty="0">
                          <a:solidFill>
                            <a:srgbClr val="000000"/>
                          </a:solidFill>
                          <a:latin typeface="Perpetua" panose="02020502060401020303" pitchFamily="18" charset="0"/>
                          <a:ea typeface="+mn-ea"/>
                          <a:cs typeface="+mn-cs"/>
                        </a:rPr>
                        <a:t>prices or indices of prices </a:t>
                      </a:r>
                      <a:r>
                        <a:rPr lang="en-IN" sz="2000" b="0" i="0" u="none" strike="noStrike" kern="1200" baseline="0" dirty="0">
                          <a:solidFill>
                            <a:srgbClr val="000000"/>
                          </a:solidFill>
                          <a:latin typeface="Perpetua" panose="02020502060401020303" pitchFamily="18" charset="0"/>
                          <a:ea typeface="+mn-ea"/>
                          <a:cs typeface="+mn-cs"/>
                        </a:rPr>
                        <a:t>of commodity derivatives</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0.01 %</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seller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New Insertion</a:t>
                      </a:r>
                    </a:p>
                  </a:txBody>
                  <a:tcPr marL="68580" marR="68580" marT="34290" marB="34290"/>
                </a:tc>
                <a:extLst>
                  <a:ext uri="{0D108BD9-81ED-4DB2-BD59-A6C34878D82A}">
                    <a16:rowId xmlns:a16="http://schemas.microsoft.com/office/drawing/2014/main" val="3472525451"/>
                  </a:ext>
                </a:extLst>
              </a:tr>
              <a:tr h="426871">
                <a:tc>
                  <a:txBody>
                    <a:bodyPr/>
                    <a:lstStyle/>
                    <a:p>
                      <a:r>
                        <a:rPr lang="en-IN" sz="2000" b="0" i="0" u="none" strike="noStrike" kern="1200" baseline="0" dirty="0">
                          <a:solidFill>
                            <a:srgbClr val="000000"/>
                          </a:solidFill>
                          <a:latin typeface="Perpetua" panose="02020502060401020303" pitchFamily="18" charset="0"/>
                          <a:ea typeface="+mn-ea"/>
                          <a:cs typeface="+mn-cs"/>
                        </a:rPr>
                        <a:t>3</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Sale of option on commodity derivative</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0.05 %</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seller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Old</a:t>
                      </a:r>
                    </a:p>
                  </a:txBody>
                  <a:tcPr marL="68580" marR="68580" marT="34290" marB="34290"/>
                </a:tc>
                <a:extLst>
                  <a:ext uri="{0D108BD9-81ED-4DB2-BD59-A6C34878D82A}">
                    <a16:rowId xmlns:a16="http://schemas.microsoft.com/office/drawing/2014/main" val="2782176855"/>
                  </a:ext>
                </a:extLst>
              </a:tr>
              <a:tr h="426871">
                <a:tc>
                  <a:txBody>
                    <a:bodyPr/>
                    <a:lstStyle/>
                    <a:p>
                      <a:r>
                        <a:rPr lang="en-IN" sz="2000" b="0" i="0" u="none" strike="noStrike" kern="1200" baseline="0" dirty="0">
                          <a:solidFill>
                            <a:srgbClr val="000000"/>
                          </a:solidFill>
                          <a:latin typeface="Perpetua" panose="02020502060401020303" pitchFamily="18" charset="0"/>
                          <a:ea typeface="+mn-ea"/>
                          <a:cs typeface="+mn-cs"/>
                        </a:rPr>
                        <a:t>4</a:t>
                      </a:r>
                    </a:p>
                  </a:txBody>
                  <a:tcPr marL="68580" marR="68580" marT="34290" marB="34290"/>
                </a:tc>
                <a:tc>
                  <a:txBody>
                    <a:bodyPr/>
                    <a:lstStyle/>
                    <a:p>
                      <a:r>
                        <a:rPr lang="en-US" sz="2000" b="0" i="0" u="none" strike="noStrike" kern="1200" baseline="0" dirty="0">
                          <a:solidFill>
                            <a:srgbClr val="000000"/>
                          </a:solidFill>
                          <a:latin typeface="Perpetua" panose="02020502060401020303" pitchFamily="18" charset="0"/>
                          <a:ea typeface="+mn-ea"/>
                          <a:cs typeface="+mn-cs"/>
                        </a:rPr>
                        <a:t>Sale of option in goods</a:t>
                      </a:r>
                      <a:endParaRPr lang="en-IN" sz="2000" b="0" i="0" u="none" strike="noStrike" kern="1200" baseline="0" dirty="0">
                        <a:solidFill>
                          <a:srgbClr val="000000"/>
                        </a:solidFill>
                        <a:latin typeface="Perpetua" panose="02020502060401020303" pitchFamily="18" charset="0"/>
                        <a:ea typeface="+mn-ea"/>
                        <a:cs typeface="+mn-cs"/>
                      </a:endParaRP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0.05 %</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seller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New Insertion</a:t>
                      </a:r>
                    </a:p>
                  </a:txBody>
                  <a:tcPr marL="68580" marR="68580" marT="34290" marB="34290"/>
                </a:tc>
                <a:extLst>
                  <a:ext uri="{0D108BD9-81ED-4DB2-BD59-A6C34878D82A}">
                    <a16:rowId xmlns:a16="http://schemas.microsoft.com/office/drawing/2014/main" val="3592844989"/>
                  </a:ext>
                </a:extLst>
              </a:tr>
              <a:tr h="781257">
                <a:tc>
                  <a:txBody>
                    <a:bodyPr/>
                    <a:lstStyle/>
                    <a:p>
                      <a:r>
                        <a:rPr lang="en-IN" sz="2000" b="0" i="0" u="none" strike="noStrike" kern="1200" baseline="0" dirty="0">
                          <a:solidFill>
                            <a:srgbClr val="000000"/>
                          </a:solidFill>
                          <a:latin typeface="Perpetua" panose="02020502060401020303" pitchFamily="18" charset="0"/>
                          <a:ea typeface="+mn-ea"/>
                          <a:cs typeface="+mn-cs"/>
                        </a:rPr>
                        <a:t>5</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Sale of option on commodity derivative, where option is exercised</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0.0001%</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purchaser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Old</a:t>
                      </a:r>
                    </a:p>
                  </a:txBody>
                  <a:tcPr marL="68580" marR="68580" marT="34290" marB="34290"/>
                </a:tc>
                <a:extLst>
                  <a:ext uri="{0D108BD9-81ED-4DB2-BD59-A6C34878D82A}">
                    <a16:rowId xmlns:a16="http://schemas.microsoft.com/office/drawing/2014/main" val="714193974"/>
                  </a:ext>
                </a:extLst>
              </a:tr>
              <a:tr h="1058053">
                <a:tc>
                  <a:txBody>
                    <a:bodyPr/>
                    <a:lstStyle/>
                    <a:p>
                      <a:r>
                        <a:rPr lang="en-IN" sz="2000" b="0" i="0" u="none" strike="noStrike" kern="1200" baseline="0" dirty="0">
                          <a:solidFill>
                            <a:srgbClr val="000000"/>
                          </a:solidFill>
                          <a:latin typeface="Perpetua" panose="02020502060401020303" pitchFamily="18" charset="0"/>
                          <a:ea typeface="+mn-ea"/>
                          <a:cs typeface="+mn-cs"/>
                        </a:rPr>
                        <a:t>6</a:t>
                      </a:r>
                    </a:p>
                  </a:txBody>
                  <a:tcPr marL="68580" marR="68580" marT="34290" marB="34290"/>
                </a:tc>
                <a:tc>
                  <a:txBody>
                    <a:bodyPr/>
                    <a:lstStyle/>
                    <a:p>
                      <a:r>
                        <a:rPr lang="en-US" sz="2000" b="0" i="0" u="none" strike="noStrike" kern="1200" baseline="0" dirty="0">
                          <a:solidFill>
                            <a:srgbClr val="000000"/>
                          </a:solidFill>
                          <a:latin typeface="Perpetua" panose="02020502060401020303" pitchFamily="18" charset="0"/>
                          <a:ea typeface="+mn-ea"/>
                          <a:cs typeface="+mn-cs"/>
                        </a:rPr>
                        <a:t>Sale of option in goods, </a:t>
                      </a:r>
                      <a:r>
                        <a:rPr lang="en-IN" sz="2000" b="0" i="0" u="none" strike="noStrike" kern="1200" baseline="0" dirty="0">
                          <a:solidFill>
                            <a:srgbClr val="000000"/>
                          </a:solidFill>
                          <a:latin typeface="Perpetua" panose="02020502060401020303" pitchFamily="18" charset="0"/>
                          <a:ea typeface="+mn-ea"/>
                          <a:cs typeface="+mn-cs"/>
                        </a:rPr>
                        <a:t>where option is exercised resulting in actual delivery of goods</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0.0001%</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purchaser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New Insertion</a:t>
                      </a:r>
                    </a:p>
                  </a:txBody>
                  <a:tcPr marL="68580" marR="68580" marT="34290" marB="34290"/>
                </a:tc>
                <a:extLst>
                  <a:ext uri="{0D108BD9-81ED-4DB2-BD59-A6C34878D82A}">
                    <a16:rowId xmlns:a16="http://schemas.microsoft.com/office/drawing/2014/main" val="3331645580"/>
                  </a:ext>
                </a:extLst>
              </a:tr>
              <a:tr h="1386132">
                <a:tc>
                  <a:txBody>
                    <a:bodyPr/>
                    <a:lstStyle/>
                    <a:p>
                      <a:r>
                        <a:rPr lang="en-IN" sz="2000" b="0" i="0" u="none" strike="noStrike" kern="1200" baseline="0" dirty="0">
                          <a:solidFill>
                            <a:srgbClr val="000000"/>
                          </a:solidFill>
                          <a:latin typeface="Perpetua" panose="02020502060401020303" pitchFamily="18" charset="0"/>
                          <a:ea typeface="+mn-ea"/>
                          <a:cs typeface="+mn-cs"/>
                        </a:rPr>
                        <a:t>7</a:t>
                      </a:r>
                    </a:p>
                  </a:txBody>
                  <a:tcPr marL="68580" marR="68580" marT="34290" marB="34290"/>
                </a:tc>
                <a:tc>
                  <a:txBody>
                    <a:bodyPr/>
                    <a:lstStyle/>
                    <a:p>
                      <a:r>
                        <a:rPr lang="en-US" sz="2000" b="0" i="0" u="none" strike="noStrike" kern="1200" baseline="0" dirty="0">
                          <a:solidFill>
                            <a:srgbClr val="000000"/>
                          </a:solidFill>
                          <a:latin typeface="Perpetua" panose="02020502060401020303" pitchFamily="18" charset="0"/>
                          <a:ea typeface="+mn-ea"/>
                          <a:cs typeface="+mn-cs"/>
                        </a:rPr>
                        <a:t>Sale of option in goods, </a:t>
                      </a:r>
                      <a:r>
                        <a:rPr lang="en-IN" sz="2000" b="0" i="0" u="none" strike="noStrike" kern="1200" baseline="0" dirty="0">
                          <a:solidFill>
                            <a:srgbClr val="000000"/>
                          </a:solidFill>
                          <a:latin typeface="Perpetua" panose="02020502060401020303" pitchFamily="18" charset="0"/>
                          <a:ea typeface="+mn-ea"/>
                          <a:cs typeface="+mn-cs"/>
                        </a:rPr>
                        <a:t>where option is exercised resulting in a settlement otherwise than by the actual delivery of goods</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0.125%</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purchaser</a:t>
                      </a:r>
                    </a:p>
                  </a:txBody>
                  <a:tcPr marL="68580" marR="68580" marT="34290" marB="34290"/>
                </a:tc>
                <a:tc>
                  <a:txBody>
                    <a:bodyPr/>
                    <a:lstStyle/>
                    <a:p>
                      <a:r>
                        <a:rPr lang="en-IN" sz="2000" b="0" i="0" u="none" strike="noStrike" kern="1200" baseline="0" dirty="0">
                          <a:solidFill>
                            <a:srgbClr val="000000"/>
                          </a:solidFill>
                          <a:latin typeface="Perpetua" panose="02020502060401020303" pitchFamily="18" charset="0"/>
                          <a:ea typeface="+mn-ea"/>
                          <a:cs typeface="+mn-cs"/>
                        </a:rPr>
                        <a:t>New Insertion</a:t>
                      </a:r>
                    </a:p>
                  </a:txBody>
                  <a:tcPr marL="68580" marR="68580" marT="34290" marB="34290"/>
                </a:tc>
                <a:extLst>
                  <a:ext uri="{0D108BD9-81ED-4DB2-BD59-A6C34878D82A}">
                    <a16:rowId xmlns:a16="http://schemas.microsoft.com/office/drawing/2014/main" val="3809835646"/>
                  </a:ext>
                </a:extLst>
              </a:tr>
            </a:tbl>
          </a:graphicData>
        </a:graphic>
      </p:graphicFrame>
      <p:sp>
        <p:nvSpPr>
          <p:cNvPr id="7" name="Title 1">
            <a:extLst>
              <a:ext uri="{FF2B5EF4-FFF2-40B4-BE49-F238E27FC236}">
                <a16:creationId xmlns:a16="http://schemas.microsoft.com/office/drawing/2014/main" id="{E26E8D12-3509-42BA-8FCC-C4560F4857BF}"/>
              </a:ext>
            </a:extLst>
          </p:cNvPr>
          <p:cNvSpPr txBox="1">
            <a:spLocks/>
          </p:cNvSpPr>
          <p:nvPr/>
        </p:nvSpPr>
        <p:spPr bwMode="gray">
          <a:xfrm>
            <a:off x="0" y="-28280"/>
            <a:ext cx="9190495" cy="94268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US" sz="2800" b="1" dirty="0">
                <a:latin typeface="Perpetua" panose="02020502060401020303" pitchFamily="18" charset="0"/>
              </a:rPr>
              <a:t>2.</a:t>
            </a:r>
            <a:r>
              <a:rPr lang="en-US" sz="2800" b="1" dirty="0">
                <a:latin typeface="High Tower Text" panose="02040502050506030303" pitchFamily="18" charset="0"/>
              </a:rPr>
              <a:t>Widening the definition of taxable commodities transaction </a:t>
            </a:r>
            <a:r>
              <a:rPr lang="en-US" sz="2800" b="1" kern="1200" dirty="0">
                <a:latin typeface="High Tower Text" panose="02040502050506030303" pitchFamily="18" charset="0"/>
              </a:rPr>
              <a:t>Section 117 of Finance Act 2013 </a:t>
            </a:r>
            <a:r>
              <a:rPr lang="en-US" sz="2800" b="1" dirty="0">
                <a:latin typeface="High Tower Text" panose="02040502050506030303" pitchFamily="18" charset="0"/>
              </a:rPr>
              <a:t>(</a:t>
            </a:r>
            <a:r>
              <a:rPr lang="en-US" sz="2800" b="1" kern="1200" dirty="0">
                <a:latin typeface="High Tower Text" panose="02040502050506030303" pitchFamily="18" charset="0"/>
              </a:rPr>
              <a:t>Clause 117)</a:t>
            </a:r>
          </a:p>
          <a:p>
            <a:pPr marL="541338" indent="-541338" algn="ctr"/>
            <a:r>
              <a:rPr lang="en-US" sz="3400" b="1" dirty="0">
                <a:latin typeface="High Tower Text" panose="02040502050506030303" pitchFamily="18" charset="0"/>
              </a:rPr>
              <a:t>								</a:t>
            </a: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Tree>
    <p:extLst>
      <p:ext uri="{BB962C8B-B14F-4D97-AF65-F5344CB8AC3E}">
        <p14:creationId xmlns:p14="http://schemas.microsoft.com/office/powerpoint/2010/main" val="158213906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2590800"/>
            <a:ext cx="82296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G. IMPROVING EFFECTIVENESS OF TAX ADMINISTRATION</a:t>
            </a:r>
          </a:p>
        </p:txBody>
      </p:sp>
      <p:sp>
        <p:nvSpPr>
          <p:cNvPr id="6" name="Slide Number Placeholder 5"/>
          <p:cNvSpPr>
            <a:spLocks noGrp="1"/>
          </p:cNvSpPr>
          <p:nvPr>
            <p:ph type="sldNum" sz="quarter" idx="12"/>
          </p:nvPr>
        </p:nvSpPr>
        <p:spPr/>
        <p:txBody>
          <a:bodyPr/>
          <a:lstStyle/>
          <a:p>
            <a:fld id="{30E6179D-5383-456B-B231-50ACACB8F698}" type="slidenum">
              <a:rPr lang="en-US" smtClean="0"/>
              <a:pPr/>
              <a:t>126</a:t>
            </a:fld>
            <a:endParaRPr lang="en-US"/>
          </a:p>
        </p:txBody>
      </p:sp>
    </p:spTree>
    <p:extLst>
      <p:ext uri="{BB962C8B-B14F-4D97-AF65-F5344CB8AC3E}">
        <p14:creationId xmlns:p14="http://schemas.microsoft.com/office/powerpoint/2010/main" val="6943739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683545042"/>
              </p:ext>
            </p:extLst>
          </p:nvPr>
        </p:nvGraphicFramePr>
        <p:xfrm>
          <a:off x="0" y="914400"/>
          <a:ext cx="9143998" cy="5895998"/>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4170947">
                  <a:extLst>
                    <a:ext uri="{9D8B030D-6E8A-4147-A177-3AD203B41FA5}">
                      <a16:colId xmlns:a16="http://schemas.microsoft.com/office/drawing/2014/main" val="20001"/>
                    </a:ext>
                  </a:extLst>
                </a:gridCol>
                <a:gridCol w="1130968">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904998">
                  <a:extLst>
                    <a:ext uri="{9D8B030D-6E8A-4147-A177-3AD203B41FA5}">
                      <a16:colId xmlns:a16="http://schemas.microsoft.com/office/drawing/2014/main" val="20004"/>
                    </a:ext>
                  </a:extLst>
                </a:gridCol>
              </a:tblGrid>
              <a:tr h="853465">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anchor="ctr"/>
                </a:tc>
                <a:extLst>
                  <a:ext uri="{0D108BD9-81ED-4DB2-BD59-A6C34878D82A}">
                    <a16:rowId xmlns:a16="http://schemas.microsoft.com/office/drawing/2014/main" val="10000"/>
                  </a:ext>
                </a:extLst>
              </a:tr>
              <a:tr h="578137">
                <a:tc>
                  <a:txBody>
                    <a:bodyPr/>
                    <a:lstStyle/>
                    <a:p>
                      <a:pPr algn="ctr"/>
                      <a:r>
                        <a:rPr lang="en-US" sz="2600" b="0" dirty="0">
                          <a:solidFill>
                            <a:schemeClr val="tx2"/>
                          </a:solidFill>
                          <a:latin typeface="Perpetua" panose="02020502060401020303" pitchFamily="18" charset="0"/>
                        </a:rPr>
                        <a:t>1.</a:t>
                      </a:r>
                    </a:p>
                  </a:txBody>
                  <a:tcPr anchor="ctr"/>
                </a:tc>
                <a:tc>
                  <a:txBody>
                    <a:bodyPr/>
                    <a:lstStyle/>
                    <a:p>
                      <a:pPr marL="0" algn="just" defTabSz="914400" rtl="0" eaLnBrk="1" latinLnBrk="0" hangingPunct="1"/>
                      <a:r>
                        <a:rPr lang="en-US" sz="2300" b="0" dirty="0">
                          <a:solidFill>
                            <a:srgbClr val="000000"/>
                          </a:solidFill>
                          <a:latin typeface="Perpetua" panose="02020502060401020303" pitchFamily="18" charset="0"/>
                        </a:rPr>
                        <a:t>Modification of e-assessment scheme</a:t>
                      </a:r>
                      <a:endParaRPr lang="en-US" sz="2300" b="0" i="0" u="none" strike="noStrike" kern="1200" baseline="0" dirty="0">
                        <a:solidFill>
                          <a:srgbClr val="000000"/>
                        </a:solidFill>
                        <a:latin typeface="Perpetua" panose="02020502060401020303" pitchFamily="18" charset="0"/>
                        <a:ea typeface="+mn-ea"/>
                        <a:cs typeface="+mn-cs"/>
                      </a:endParaRP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143</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69</a:t>
                      </a:r>
                    </a:p>
                  </a:txBody>
                  <a:tcPr anchor="ctr"/>
                </a:tc>
                <a:tc>
                  <a:txBody>
                    <a:bodyPr/>
                    <a:lstStyle/>
                    <a:p>
                      <a:pPr marL="0" algn="ctr" defTabSz="914400" rtl="0" eaLnBrk="1" latinLnBrk="0" hangingPunct="1"/>
                      <a:r>
                        <a:rPr lang="en-US" sz="23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1"/>
                  </a:ext>
                </a:extLst>
              </a:tr>
              <a:tr h="874031">
                <a:tc>
                  <a:txBody>
                    <a:bodyPr/>
                    <a:lstStyle/>
                    <a:p>
                      <a:pPr algn="ctr"/>
                      <a:r>
                        <a:rPr lang="en-US" sz="2600" b="0">
                          <a:solidFill>
                            <a:schemeClr val="tx2"/>
                          </a:solidFill>
                          <a:latin typeface="Perpetua" panose="02020502060401020303" pitchFamily="18" charset="0"/>
                        </a:rPr>
                        <a:t>2.</a:t>
                      </a:r>
                      <a:endParaRPr lang="en-US" sz="2600" b="0" dirty="0">
                        <a:solidFill>
                          <a:schemeClr val="tx2"/>
                        </a:solidFill>
                        <a:latin typeface="Perpetua" panose="02020502060401020303" pitchFamily="18" charset="0"/>
                      </a:endParaRPr>
                    </a:p>
                  </a:txBody>
                  <a:tcPr anchor="ctr"/>
                </a:tc>
                <a:tc>
                  <a:txBody>
                    <a:bodyPr/>
                    <a:lstStyle/>
                    <a:p>
                      <a:pPr marL="0" algn="just" defTabSz="914400" rtl="0" eaLnBrk="1" latinLnBrk="0" hangingPunct="1"/>
                      <a:r>
                        <a:rPr lang="en-US" sz="2300" b="0" dirty="0">
                          <a:solidFill>
                            <a:srgbClr val="000000"/>
                          </a:solidFill>
                          <a:latin typeface="Perpetua" panose="02020502060401020303" pitchFamily="18" charset="0"/>
                        </a:rPr>
                        <a:t>Amendment in  Dispute Resolution Scheme (DRP)</a:t>
                      </a:r>
                      <a:endParaRPr lang="en-US" sz="2300" b="0" i="0" u="none" strike="noStrike" kern="1200" baseline="0" dirty="0">
                        <a:solidFill>
                          <a:srgbClr val="000000"/>
                        </a:solidFill>
                        <a:latin typeface="Perpetua" panose="02020502060401020303" pitchFamily="18" charset="0"/>
                        <a:ea typeface="+mn-ea"/>
                        <a:cs typeface="+mn-cs"/>
                      </a:endParaRP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144C</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70</a:t>
                      </a:r>
                    </a:p>
                  </a:txBody>
                  <a:tcPr anchor="ctr"/>
                </a:tc>
                <a:tc>
                  <a:txBody>
                    <a:bodyPr/>
                    <a:lstStyle/>
                    <a:p>
                      <a:pPr marL="0" algn="ctr" defTabSz="914400" rtl="0" eaLnBrk="1" latinLnBrk="0" hangingPunct="1"/>
                      <a:r>
                        <a:rPr lang="en-US" sz="2300" b="0" u="none" kern="1200" dirty="0">
                          <a:solidFill>
                            <a:srgbClr val="000000"/>
                          </a:solidFill>
                          <a:latin typeface="Perpetua" panose="02020502060401020303" pitchFamily="18" charset="0"/>
                          <a:ea typeface="+mn-ea"/>
                          <a:cs typeface="+mn-cs"/>
                        </a:rPr>
                        <a:t>01-04-2020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srgbClr val="000000"/>
                        </a:solidFill>
                        <a:effectLst/>
                        <a:highlight>
                          <a:srgbClr val="FFFF00"/>
                        </a:highlight>
                        <a:uLnTx/>
                        <a:uFillTx/>
                        <a:latin typeface="Perpetua" panose="02020502060401020303" pitchFamily="18" charset="0"/>
                        <a:ea typeface="+mn-ea"/>
                        <a:cs typeface="+mn-cs"/>
                      </a:endParaRPr>
                    </a:p>
                  </a:txBody>
                  <a:tcPr anchor="ctr"/>
                </a:tc>
                <a:extLst>
                  <a:ext uri="{0D108BD9-81ED-4DB2-BD59-A6C34878D82A}">
                    <a16:rowId xmlns:a16="http://schemas.microsoft.com/office/drawing/2014/main" val="956496225"/>
                  </a:ext>
                </a:extLst>
              </a:tr>
              <a:tr h="482224">
                <a:tc>
                  <a:txBody>
                    <a:bodyPr/>
                    <a:lstStyle/>
                    <a:p>
                      <a:pPr algn="ctr"/>
                      <a:r>
                        <a:rPr lang="en-US" sz="2600" b="0" dirty="0">
                          <a:solidFill>
                            <a:schemeClr val="tx2"/>
                          </a:solidFill>
                          <a:latin typeface="Perpetua" panose="02020502060401020303" pitchFamily="18" charset="0"/>
                        </a:rPr>
                        <a:t>3.</a:t>
                      </a:r>
                    </a:p>
                  </a:txBody>
                  <a:tcPr anchor="ctr"/>
                </a:tc>
                <a:tc>
                  <a:txBody>
                    <a:bodyPr/>
                    <a:lstStyle/>
                    <a:p>
                      <a:pPr marL="0" algn="just" defTabSz="914400" rtl="0" eaLnBrk="1" latinLnBrk="0" hangingPunct="1"/>
                      <a:r>
                        <a:rPr lang="en-US" sz="2300" b="0" i="0" u="none" strike="noStrike" kern="1200" baseline="0" dirty="0">
                          <a:solidFill>
                            <a:srgbClr val="000000"/>
                          </a:solidFill>
                          <a:latin typeface="Perpetua" panose="02020502060401020303" pitchFamily="18" charset="0"/>
                          <a:ea typeface="+mn-ea"/>
                          <a:cs typeface="+mn-cs"/>
                        </a:rPr>
                        <a:t>Provision for e-appeal</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250</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95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rgbClr val="000000"/>
                          </a:solidFill>
                          <a:effectLst/>
                          <a:uLnTx/>
                          <a:uFillTx/>
                          <a:latin typeface="Perpetua" panose="02020502060401020303" pitchFamily="18" charset="0"/>
                          <a:ea typeface="+mn-ea"/>
                          <a:cs typeface="+mn-cs"/>
                        </a:rPr>
                        <a:t>01-04-2020</a:t>
                      </a:r>
                    </a:p>
                  </a:txBody>
                  <a:tcPr anchor="ctr"/>
                </a:tc>
                <a:extLst>
                  <a:ext uri="{0D108BD9-81ED-4DB2-BD59-A6C34878D82A}">
                    <a16:rowId xmlns:a16="http://schemas.microsoft.com/office/drawing/2014/main" val="1376251345"/>
                  </a:ext>
                </a:extLst>
              </a:tr>
              <a:tr h="753475">
                <a:tc>
                  <a:txBody>
                    <a:bodyPr/>
                    <a:lstStyle/>
                    <a:p>
                      <a:pPr algn="ctr"/>
                      <a:r>
                        <a:rPr lang="en-US" sz="2600" b="0" dirty="0">
                          <a:solidFill>
                            <a:schemeClr val="tx2"/>
                          </a:solidFill>
                          <a:latin typeface="Perpetua" panose="02020502060401020303" pitchFamily="18" charset="0"/>
                        </a:rPr>
                        <a:t>4.</a:t>
                      </a:r>
                    </a:p>
                  </a:txBody>
                  <a:tcPr anchor="ctr"/>
                </a:tc>
                <a:tc>
                  <a:txBody>
                    <a:bodyPr/>
                    <a:lstStyle/>
                    <a:p>
                      <a:pPr marL="0" algn="just" defTabSz="914400" rtl="0" eaLnBrk="1" latinLnBrk="0" hangingPunct="1"/>
                      <a:r>
                        <a:rPr lang="en-US" sz="2300" b="0" i="0" u="none" strike="noStrike" kern="1200" baseline="0" dirty="0">
                          <a:solidFill>
                            <a:srgbClr val="000000"/>
                          </a:solidFill>
                          <a:latin typeface="Perpetua" panose="02020502060401020303" pitchFamily="18" charset="0"/>
                          <a:ea typeface="+mn-ea"/>
                          <a:cs typeface="+mn-cs"/>
                        </a:rPr>
                        <a:t>Providing check on survey operations under S 133A of the Act</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133A</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65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rgbClr val="000000"/>
                          </a:solidFill>
                          <a:effectLst/>
                          <a:uLnTx/>
                          <a:uFillTx/>
                          <a:latin typeface="Perpetua" panose="02020502060401020303" pitchFamily="18" charset="0"/>
                          <a:ea typeface="+mn-ea"/>
                          <a:cs typeface="+mn-cs"/>
                        </a:rPr>
                        <a:t>01-04-2020</a:t>
                      </a:r>
                    </a:p>
                  </a:txBody>
                  <a:tcPr anchor="ctr"/>
                </a:tc>
                <a:extLst>
                  <a:ext uri="{0D108BD9-81ED-4DB2-BD59-A6C34878D82A}">
                    <a16:rowId xmlns:a16="http://schemas.microsoft.com/office/drawing/2014/main" val="510334187"/>
                  </a:ext>
                </a:extLst>
              </a:tr>
              <a:tr h="753475">
                <a:tc>
                  <a:txBody>
                    <a:bodyPr/>
                    <a:lstStyle/>
                    <a:p>
                      <a:pPr algn="ctr"/>
                      <a:r>
                        <a:rPr lang="en-US" sz="2600" b="0" dirty="0">
                          <a:solidFill>
                            <a:schemeClr val="tx2"/>
                          </a:solidFill>
                          <a:latin typeface="Perpetua" panose="02020502060401020303" pitchFamily="18" charset="0"/>
                        </a:rPr>
                        <a:t>5.</a:t>
                      </a:r>
                    </a:p>
                  </a:txBody>
                  <a:tcPr anchor="ctr"/>
                </a:tc>
                <a:tc>
                  <a:txBody>
                    <a:bodyPr/>
                    <a:lstStyle/>
                    <a:p>
                      <a:pPr marL="0" algn="just" defTabSz="914400" rtl="0" eaLnBrk="1" latinLnBrk="0" hangingPunct="1"/>
                      <a:r>
                        <a:rPr lang="en-US" sz="2300" b="0" i="0" u="none" strike="noStrike" kern="1200" baseline="0" dirty="0">
                          <a:solidFill>
                            <a:srgbClr val="000000"/>
                          </a:solidFill>
                          <a:latin typeface="Perpetua" panose="02020502060401020303" pitchFamily="18" charset="0"/>
                          <a:ea typeface="+mn-ea"/>
                          <a:cs typeface="+mn-cs"/>
                        </a:rPr>
                        <a:t>Clarity on stay by the Income Tax Appellate Tribunal (ITAT)</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254</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97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3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868123416"/>
                  </a:ext>
                </a:extLst>
              </a:tr>
              <a:tr h="482224">
                <a:tc>
                  <a:txBody>
                    <a:bodyPr/>
                    <a:lstStyle/>
                    <a:p>
                      <a:pPr algn="ctr"/>
                      <a:r>
                        <a:rPr lang="en-US" sz="2600" b="0" dirty="0">
                          <a:solidFill>
                            <a:schemeClr val="tx2"/>
                          </a:solidFill>
                          <a:latin typeface="Perpetua" panose="02020502060401020303" pitchFamily="18" charset="0"/>
                        </a:rPr>
                        <a:t>6.</a:t>
                      </a:r>
                    </a:p>
                  </a:txBody>
                  <a:tcPr anchor="ctr"/>
                </a:tc>
                <a:tc>
                  <a:txBody>
                    <a:bodyPr/>
                    <a:lstStyle/>
                    <a:p>
                      <a:pPr marL="0" algn="just" defTabSz="914400" rtl="0" eaLnBrk="1" latinLnBrk="0" hangingPunct="1"/>
                      <a:r>
                        <a:rPr lang="en-US" sz="2300" b="0" i="0" u="none" strike="noStrike" kern="1200" baseline="0" dirty="0">
                          <a:solidFill>
                            <a:srgbClr val="000000"/>
                          </a:solidFill>
                          <a:latin typeface="Perpetua" panose="02020502060401020303" pitchFamily="18" charset="0"/>
                          <a:ea typeface="+mn-ea"/>
                          <a:cs typeface="+mn-cs"/>
                        </a:rPr>
                        <a:t>Provision for e-penalty</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274</a:t>
                      </a: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100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3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606506959"/>
                  </a:ext>
                </a:extLst>
              </a:tr>
              <a:tr h="1030045">
                <a:tc>
                  <a:txBody>
                    <a:bodyPr/>
                    <a:lstStyle/>
                    <a:p>
                      <a:pPr algn="ctr"/>
                      <a:r>
                        <a:rPr lang="en-US" sz="2600" b="0" dirty="0">
                          <a:solidFill>
                            <a:schemeClr val="tx2"/>
                          </a:solidFill>
                          <a:latin typeface="Perpetua" panose="02020502060401020303" pitchFamily="18" charset="0"/>
                        </a:rPr>
                        <a:t>7.</a:t>
                      </a:r>
                    </a:p>
                  </a:txBody>
                  <a:tcPr anchor="ctr"/>
                </a:tc>
                <a:tc>
                  <a:txBody>
                    <a:bodyPr/>
                    <a:lstStyle/>
                    <a:p>
                      <a:pPr marL="0" algn="just" defTabSz="914400" rtl="0" eaLnBrk="1" latinLnBrk="0" hangingPunct="1"/>
                      <a:r>
                        <a:rPr lang="en-US" sz="2300" b="0" i="0" u="none" strike="noStrike" kern="1200" baseline="0" dirty="0">
                          <a:solidFill>
                            <a:srgbClr val="000000"/>
                          </a:solidFill>
                          <a:latin typeface="Perpetua" panose="02020502060401020303" pitchFamily="18" charset="0"/>
                          <a:ea typeface="+mn-ea"/>
                          <a:cs typeface="+mn-cs"/>
                        </a:rPr>
                        <a:t>Insertion of  Taxpayer’s Charter in the Act</a:t>
                      </a:r>
                    </a:p>
                  </a:txBody>
                  <a:tcPr anchor="ctr"/>
                </a:tc>
                <a:tc>
                  <a:txBody>
                    <a:bodyPr/>
                    <a:lstStyle/>
                    <a:p>
                      <a:pPr algn="ctr"/>
                      <a:r>
                        <a:rPr lang="en-US" sz="2300" b="0" u="none" dirty="0">
                          <a:solidFill>
                            <a:srgbClr val="000000"/>
                          </a:solidFill>
                          <a:latin typeface="Perpetua" panose="02020502060401020303" pitchFamily="18" charset="0"/>
                        </a:rPr>
                        <a:t>119A</a:t>
                      </a:r>
                      <a:endParaRPr lang="en-US" sz="2300" b="0" u="none" kern="1200" dirty="0">
                        <a:solidFill>
                          <a:srgbClr val="000000"/>
                        </a:solidFill>
                        <a:latin typeface="Perpetua" panose="02020502060401020303" pitchFamily="18" charset="0"/>
                        <a:ea typeface="+mn-ea"/>
                        <a:cs typeface="+mn-cs"/>
                      </a:endParaRPr>
                    </a:p>
                  </a:txBody>
                  <a:tcPr anchor="ctr"/>
                </a:tc>
                <a:tc>
                  <a:txBody>
                    <a:bodyPr/>
                    <a:lstStyle/>
                    <a:p>
                      <a:pPr algn="ctr"/>
                      <a:r>
                        <a:rPr lang="en-US" sz="2300" b="0" u="none" kern="1200" dirty="0">
                          <a:solidFill>
                            <a:srgbClr val="000000"/>
                          </a:solidFill>
                          <a:latin typeface="Perpetua" panose="02020502060401020303" pitchFamily="18" charset="0"/>
                          <a:ea typeface="+mn-ea"/>
                          <a:cs typeface="+mn-cs"/>
                        </a:rPr>
                        <a:t>64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3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4078340095"/>
                  </a:ext>
                </a:extLst>
              </a:tr>
            </a:tbl>
          </a:graphicData>
        </a:graphic>
      </p:graphicFrame>
      <p:sp>
        <p:nvSpPr>
          <p:cNvPr id="8" name="Rectangle 7">
            <a:extLst>
              <a:ext uri="{FF2B5EF4-FFF2-40B4-BE49-F238E27FC236}">
                <a16:creationId xmlns:a16="http://schemas.microsoft.com/office/drawing/2014/main" id="{D74A8344-BDAB-4CCB-8579-2BB4BE745DCF}"/>
              </a:ext>
            </a:extLst>
          </p:cNvPr>
          <p:cNvSpPr/>
          <p:nvPr/>
        </p:nvSpPr>
        <p:spPr>
          <a:xfrm>
            <a:off x="0" y="0"/>
            <a:ext cx="9144000" cy="95410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en-US" sz="2800" b="1" u="sng" dirty="0">
                <a:latin typeface="High Tower Text" pitchFamily="18" charset="0"/>
              </a:rPr>
              <a:t>G. IMPROVING EFFECTIVENESS OF TAX ADMINISTRATION</a:t>
            </a:r>
            <a:endParaRPr lang="en-US" sz="2800" b="1" dirty="0">
              <a:solidFill>
                <a:schemeClr val="bg1"/>
              </a:solidFill>
              <a:latin typeface="High Tower Text" panose="02040502050506030303" pitchFamily="18" charset="0"/>
              <a:ea typeface="+mj-ea"/>
              <a:cs typeface="+mj-cs"/>
            </a:endParaRPr>
          </a:p>
        </p:txBody>
      </p:sp>
      <p:sp>
        <p:nvSpPr>
          <p:cNvPr id="2" name="Slide Number Placeholder 1">
            <a:extLst>
              <a:ext uri="{FF2B5EF4-FFF2-40B4-BE49-F238E27FC236}">
                <a16:creationId xmlns:a16="http://schemas.microsoft.com/office/drawing/2014/main" id="{EE717104-43CA-490B-8530-EE9D8D195E60}"/>
              </a:ext>
            </a:extLst>
          </p:cNvPr>
          <p:cNvSpPr>
            <a:spLocks noGrp="1"/>
          </p:cNvSpPr>
          <p:nvPr>
            <p:ph type="sldNum" sz="quarter" idx="12"/>
          </p:nvPr>
        </p:nvSpPr>
        <p:spPr/>
        <p:txBody>
          <a:bodyPr/>
          <a:lstStyle/>
          <a:p>
            <a:fld id="{4116F344-D4DC-4BCD-8CA8-B746657C06A1}" type="slidenum">
              <a:rPr lang="en-US" altLang="en-US" smtClean="0"/>
              <a:pPr/>
              <a:t>127</a:t>
            </a:fld>
            <a:endParaRPr lang="en-US" altLang="en-US" sz="1800"/>
          </a:p>
        </p:txBody>
      </p:sp>
    </p:spTree>
    <p:extLst>
      <p:ext uri="{BB962C8B-B14F-4D97-AF65-F5344CB8AC3E}">
        <p14:creationId xmlns:p14="http://schemas.microsoft.com/office/powerpoint/2010/main" val="200745636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96875"/>
          </a:xfrm>
          <a:solidFill>
            <a:schemeClr val="tx1"/>
          </a:solidFill>
        </p:spPr>
        <p:txBody>
          <a:bodyPr anchor="t"/>
          <a:lstStyle/>
          <a:p>
            <a:pPr marL="365125" indent="-365125" algn="just"/>
            <a:r>
              <a:rPr lang="en-IN" sz="2800" b="1" kern="1200" dirty="0">
                <a:latin typeface="Perpetua" panose="02020502060401020303" pitchFamily="18" charset="0"/>
              </a:rPr>
              <a:t>1.</a:t>
            </a:r>
            <a:r>
              <a:rPr lang="en-IN" sz="2800" b="1" kern="1200" dirty="0">
                <a:latin typeface="High Tower Text" panose="02040502050506030303" pitchFamily="18" charset="0"/>
              </a:rPr>
              <a:t> </a:t>
            </a:r>
            <a:r>
              <a:rPr lang="en-US" sz="2800" b="1" dirty="0">
                <a:latin typeface="High Tower Text" panose="02040502050506030303" pitchFamily="18" charset="0"/>
              </a:rPr>
              <a:t>Modification of e-assessment scheme</a:t>
            </a:r>
            <a:r>
              <a:rPr lang="en-US" sz="2800" b="1" kern="1200" dirty="0">
                <a:solidFill>
                  <a:srgbClr val="000000"/>
                </a:solidFill>
                <a:latin typeface="Perpetua" panose="02020502060401020303" pitchFamily="18" charset="0"/>
              </a:rPr>
              <a:t> </a:t>
            </a:r>
            <a:r>
              <a:rPr lang="en-US" sz="2800" b="1" kern="1200" dirty="0">
                <a:latin typeface="High Tower Text" panose="02040502050506030303" pitchFamily="18" charset="0"/>
              </a:rPr>
              <a:t>[Clause 69]</a:t>
            </a:r>
          </a:p>
        </p:txBody>
      </p:sp>
      <p:sp>
        <p:nvSpPr>
          <p:cNvPr id="3" name="Content Placeholder 2"/>
          <p:cNvSpPr>
            <a:spLocks noGrp="1"/>
          </p:cNvSpPr>
          <p:nvPr>
            <p:ph idx="1"/>
          </p:nvPr>
        </p:nvSpPr>
        <p:spPr>
          <a:xfrm>
            <a:off x="0" y="381000"/>
            <a:ext cx="9144000" cy="6477000"/>
          </a:xfrm>
        </p:spPr>
        <p:txBody>
          <a:bodyPr/>
          <a:lstStyle/>
          <a:p>
            <a:pPr marL="0" indent="0" algn="just">
              <a:spcBef>
                <a:spcPts val="0"/>
              </a:spcBef>
              <a:buNone/>
            </a:pPr>
            <a:r>
              <a:rPr lang="en-US" sz="2200" b="1" u="sng" dirty="0">
                <a:solidFill>
                  <a:schemeClr val="tx2"/>
                </a:solidFill>
                <a:latin typeface="Perpetua" panose="02020502060401020303" pitchFamily="18" charset="0"/>
              </a:rPr>
              <a:t>Amendment in section 143 [w.e.f. 01</a:t>
            </a:r>
            <a:r>
              <a:rPr lang="en-US" sz="2200" b="1" u="sng" baseline="30000" dirty="0">
                <a:solidFill>
                  <a:schemeClr val="tx2"/>
                </a:solidFill>
                <a:latin typeface="Perpetua" panose="02020502060401020303" pitchFamily="18" charset="0"/>
              </a:rPr>
              <a:t>st</a:t>
            </a:r>
            <a:r>
              <a:rPr lang="en-US" sz="2200" b="1" u="sng" dirty="0">
                <a:solidFill>
                  <a:schemeClr val="tx2"/>
                </a:solidFill>
                <a:latin typeface="Perpetua" panose="02020502060401020303" pitchFamily="18" charset="0"/>
              </a:rPr>
              <a:t> April 2020]</a:t>
            </a:r>
            <a:endParaRPr lang="en-GB" sz="2200" dirty="0">
              <a:solidFill>
                <a:schemeClr val="tx2"/>
              </a:solidFill>
              <a:latin typeface="Perpetua" panose="02020502060401020303" pitchFamily="18" charset="0"/>
            </a:endParaRPr>
          </a:p>
          <a:p>
            <a:pPr marL="0" indent="0" algn="just">
              <a:spcBef>
                <a:spcPts val="0"/>
              </a:spcBef>
              <a:buNone/>
            </a:pPr>
            <a:r>
              <a:rPr lang="en-US" sz="2200" b="1" dirty="0">
                <a:solidFill>
                  <a:schemeClr val="tx2"/>
                </a:solidFill>
                <a:latin typeface="Perpetua" panose="02020502060401020303" pitchFamily="18" charset="0"/>
              </a:rPr>
              <a:t>In sub-section (</a:t>
            </a:r>
            <a:r>
              <a:rPr lang="en-US" sz="2200" b="1" i="1" dirty="0">
                <a:solidFill>
                  <a:schemeClr val="tx2"/>
                </a:solidFill>
                <a:latin typeface="Perpetua" panose="02020502060401020303" pitchFamily="18" charset="0"/>
              </a:rPr>
              <a:t>3A</a:t>
            </a:r>
            <a:r>
              <a:rPr lang="en-US" sz="2200" b="1" dirty="0">
                <a:solidFill>
                  <a:schemeClr val="tx2"/>
                </a:solidFill>
                <a:latin typeface="Perpetua" panose="02020502060401020303" pitchFamily="18" charset="0"/>
              </a:rPr>
              <a:t>)</a:t>
            </a:r>
          </a:p>
          <a:p>
            <a:pPr marL="0" indent="0" algn="just">
              <a:spcBef>
                <a:spcPts val="0"/>
              </a:spcBef>
              <a:buNone/>
            </a:pPr>
            <a:r>
              <a:rPr lang="en-GB" sz="2200" dirty="0">
                <a:solidFill>
                  <a:schemeClr val="tx2"/>
                </a:solidFill>
                <a:latin typeface="Perpetua" panose="02020502060401020303" pitchFamily="18" charset="0"/>
              </a:rPr>
              <a:t>The Central Government may make a scheme, by notification in the Official Gazette, for the purposes of making assessment of total income or loss of the assessee under sub-section (3) </a:t>
            </a:r>
            <a:r>
              <a:rPr lang="en-GB" sz="2200" b="1" u="sng" dirty="0">
                <a:solidFill>
                  <a:schemeClr val="tx2"/>
                </a:solidFill>
                <a:latin typeface="Perpetua" panose="02020502060401020303" pitchFamily="18" charset="0"/>
              </a:rPr>
              <a:t>or section 144</a:t>
            </a:r>
            <a:r>
              <a:rPr lang="en-GB" sz="2200" dirty="0">
                <a:solidFill>
                  <a:schemeClr val="tx2"/>
                </a:solidFill>
                <a:latin typeface="Perpetua" panose="02020502060401020303" pitchFamily="18" charset="0"/>
              </a:rPr>
              <a:t> so as to impart greater efficiency, transparency and accountability by—</a:t>
            </a:r>
          </a:p>
          <a:p>
            <a:pPr marL="457200" indent="-457200" algn="just">
              <a:spcBef>
                <a:spcPts val="0"/>
              </a:spcBef>
              <a:buFont typeface="+mj-lt"/>
              <a:buAutoNum type="alphaLcParenR"/>
            </a:pPr>
            <a:r>
              <a:rPr lang="en-GB" sz="2200" dirty="0">
                <a:solidFill>
                  <a:schemeClr val="tx2"/>
                </a:solidFill>
                <a:latin typeface="Perpetua" panose="02020502060401020303" pitchFamily="18" charset="0"/>
              </a:rPr>
              <a:t>Eliminating the interface between the Assessing Officer and the assessee in the course of proceedings to the extent technologically feasible;</a:t>
            </a:r>
          </a:p>
          <a:p>
            <a:pPr marL="457200" indent="-457200" algn="just">
              <a:spcBef>
                <a:spcPts val="0"/>
              </a:spcBef>
              <a:buFont typeface="+mj-lt"/>
              <a:buAutoNum type="alphaLcParenR"/>
            </a:pPr>
            <a:r>
              <a:rPr lang="en-GB" sz="2200" dirty="0">
                <a:solidFill>
                  <a:schemeClr val="tx2"/>
                </a:solidFill>
                <a:latin typeface="Perpetua" panose="02020502060401020303" pitchFamily="18" charset="0"/>
              </a:rPr>
              <a:t>Optimising utilisation of the resources through economies of scale and functional specialisation;</a:t>
            </a:r>
          </a:p>
          <a:p>
            <a:pPr marL="457200" indent="-457200" algn="just">
              <a:spcBef>
                <a:spcPts val="0"/>
              </a:spcBef>
              <a:buFont typeface="+mj-lt"/>
              <a:buAutoNum type="alphaLcParenR"/>
            </a:pPr>
            <a:r>
              <a:rPr lang="en-GB" sz="2200" dirty="0">
                <a:solidFill>
                  <a:schemeClr val="tx2"/>
                </a:solidFill>
                <a:latin typeface="Perpetua" panose="02020502060401020303" pitchFamily="18" charset="0"/>
              </a:rPr>
              <a:t>Introducing a team-based assessment with dynamic jurisdiction.</a:t>
            </a:r>
          </a:p>
          <a:p>
            <a:pPr marL="0" lvl="0" indent="0" algn="just">
              <a:spcBef>
                <a:spcPts val="0"/>
              </a:spcBef>
              <a:buNone/>
            </a:pPr>
            <a:endParaRPr lang="en-US" sz="600" b="1" dirty="0">
              <a:solidFill>
                <a:schemeClr val="tx2"/>
              </a:solidFill>
              <a:latin typeface="Perpetua" panose="02020502060401020303" pitchFamily="18" charset="0"/>
            </a:endParaRPr>
          </a:p>
          <a:p>
            <a:pPr marL="0" lvl="0" indent="0" algn="just">
              <a:spcBef>
                <a:spcPts val="0"/>
              </a:spcBef>
              <a:buNone/>
            </a:pPr>
            <a:r>
              <a:rPr lang="en-US" sz="2200" b="1" dirty="0">
                <a:solidFill>
                  <a:schemeClr val="tx2"/>
                </a:solidFill>
                <a:latin typeface="Perpetua" panose="02020502060401020303" pitchFamily="18" charset="0"/>
              </a:rPr>
              <a:t>In sub-section </a:t>
            </a:r>
            <a:r>
              <a:rPr lang="en-US" sz="2200" b="1" i="1" dirty="0">
                <a:solidFill>
                  <a:schemeClr val="tx2"/>
                </a:solidFill>
                <a:latin typeface="Perpetua" panose="02020502060401020303" pitchFamily="18" charset="0"/>
              </a:rPr>
              <a:t>(3B</a:t>
            </a:r>
            <a:r>
              <a:rPr lang="en-US" sz="2200" b="1" dirty="0">
                <a:solidFill>
                  <a:schemeClr val="tx2"/>
                </a:solidFill>
                <a:latin typeface="Perpetua" panose="02020502060401020303" pitchFamily="18" charset="0"/>
              </a:rPr>
              <a:t>)</a:t>
            </a:r>
          </a:p>
          <a:p>
            <a:pPr marL="0" indent="0" algn="just">
              <a:spcBef>
                <a:spcPts val="0"/>
              </a:spcBef>
              <a:buNone/>
            </a:pPr>
            <a:r>
              <a:rPr lang="en-GB" sz="2200" dirty="0">
                <a:solidFill>
                  <a:schemeClr val="tx2"/>
                </a:solidFill>
                <a:latin typeface="Perpetua" panose="02020502060401020303" pitchFamily="18" charset="0"/>
              </a:rPr>
              <a:t>The Central Government may, for the purpose of giving effect to the scheme made under sub-section (3A), by notification in the Official Gazette, direct that any of the provisions of this Act relating to assessment of total income or loss shall not apply or shall apply with such exceptions, modifications and adaptations as may be specified in the notification:</a:t>
            </a:r>
          </a:p>
          <a:p>
            <a:pPr marL="0" indent="0" algn="just">
              <a:spcBef>
                <a:spcPts val="0"/>
              </a:spcBef>
              <a:buNone/>
            </a:pPr>
            <a:r>
              <a:rPr lang="en-GB" sz="2200" dirty="0">
                <a:solidFill>
                  <a:schemeClr val="tx2"/>
                </a:solidFill>
                <a:latin typeface="Perpetua" panose="02020502060401020303" pitchFamily="18" charset="0"/>
              </a:rPr>
              <a:t>Provided that no direction shall be issued after the </a:t>
            </a:r>
            <a:r>
              <a:rPr lang="en-GB" sz="2200" strike="sngStrike" dirty="0">
                <a:solidFill>
                  <a:schemeClr val="tx2"/>
                </a:solidFill>
                <a:latin typeface="Perpetua" panose="02020502060401020303" pitchFamily="18" charset="0"/>
              </a:rPr>
              <a:t>31st day of March, 2020</a:t>
            </a:r>
            <a:r>
              <a:rPr lang="en-GB" sz="2200" dirty="0">
                <a:solidFill>
                  <a:schemeClr val="tx2"/>
                </a:solidFill>
                <a:latin typeface="Perpetua" panose="02020502060401020303" pitchFamily="18" charset="0"/>
              </a:rPr>
              <a:t> </a:t>
            </a:r>
            <a:r>
              <a:rPr lang="en-GB" sz="2200" b="1" u="sng" dirty="0">
                <a:solidFill>
                  <a:schemeClr val="tx2"/>
                </a:solidFill>
                <a:latin typeface="Perpetua" panose="02020502060401020303" pitchFamily="18" charset="0"/>
              </a:rPr>
              <a:t>31st day of March, 2020</a:t>
            </a:r>
          </a:p>
        </p:txBody>
      </p:sp>
      <p:sp>
        <p:nvSpPr>
          <p:cNvPr id="7" name="Slide Number Placeholder 6"/>
          <p:cNvSpPr>
            <a:spLocks noGrp="1"/>
          </p:cNvSpPr>
          <p:nvPr>
            <p:ph type="sldNum" sz="quarter" idx="12"/>
          </p:nvPr>
        </p:nvSpPr>
        <p:spPr>
          <a:xfrm>
            <a:off x="8763000" y="6553200"/>
            <a:ext cx="152400" cy="304800"/>
          </a:xfrm>
        </p:spPr>
        <p:txBody>
          <a:bodyPr/>
          <a:lstStyle/>
          <a:p>
            <a:fld id="{1E20AE4F-6262-4C8B-8D39-3FC41EDB5BB9}" type="slidenum">
              <a:rPr lang="en-US" smtClean="0"/>
              <a:pPr/>
              <a:t>128</a:t>
            </a:fld>
            <a:endParaRPr lang="en-US" dirty="0"/>
          </a:p>
        </p:txBody>
      </p:sp>
    </p:spTree>
    <p:extLst>
      <p:ext uri="{BB962C8B-B14F-4D97-AF65-F5344CB8AC3E}">
        <p14:creationId xmlns:p14="http://schemas.microsoft.com/office/powerpoint/2010/main" val="363823654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chemeClr val="tx1"/>
          </a:solidFill>
        </p:spPr>
        <p:txBody>
          <a:bodyPr anchor="t"/>
          <a:lstStyle/>
          <a:p>
            <a:pPr marL="365125" indent="-365125" algn="r"/>
            <a:r>
              <a:rPr lang="en-IN" sz="3200" b="1" kern="1200" dirty="0" err="1">
                <a:latin typeface="Perpetua" panose="02020502060401020303" pitchFamily="18" charset="0"/>
              </a:rPr>
              <a:t>Contd</a:t>
            </a:r>
            <a:r>
              <a:rPr lang="en-IN" sz="3200" b="1" kern="1200" dirty="0">
                <a:latin typeface="Perpetua" panose="02020502060401020303" pitchFamily="18" charset="0"/>
              </a:rPr>
              <a:t>…</a:t>
            </a:r>
            <a:endParaRPr lang="en-US" sz="3200" b="1" kern="1200"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129</a:t>
            </a:fld>
            <a:endParaRPr lang="en-US"/>
          </a:p>
        </p:txBody>
      </p:sp>
      <p:graphicFrame>
        <p:nvGraphicFramePr>
          <p:cNvPr id="5" name="Table 4">
            <a:extLst>
              <a:ext uri="{FF2B5EF4-FFF2-40B4-BE49-F238E27FC236}">
                <a16:creationId xmlns:a16="http://schemas.microsoft.com/office/drawing/2014/main" id="{1A0B1B26-A834-42D2-9A68-01F10838A614}"/>
              </a:ext>
            </a:extLst>
          </p:cNvPr>
          <p:cNvGraphicFramePr>
            <a:graphicFrameLocks noGrp="1"/>
          </p:cNvGraphicFramePr>
          <p:nvPr/>
        </p:nvGraphicFramePr>
        <p:xfrm>
          <a:off x="0" y="5334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lnSpc>
                          <a:spcPct val="100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lnSpc>
                          <a:spcPct val="100000"/>
                        </a:lnSpc>
                        <a:spcAft>
                          <a:spcPts val="0"/>
                        </a:spcAft>
                      </a:pPr>
                      <a:r>
                        <a:rPr lang="en-US" sz="2400" kern="1200" dirty="0">
                          <a:solidFill>
                            <a:schemeClr val="tx2"/>
                          </a:solidFill>
                          <a:effectLst/>
                          <a:latin typeface="Perpetua" panose="02020502060401020303" pitchFamily="18" charset="0"/>
                          <a:ea typeface="+mn-ea"/>
                          <a:cs typeface="+mn-cs"/>
                        </a:rPr>
                        <a:t>Section 143 of the Act provides the manner for processing and assessment of return of income (ITR) where a return has been made under section 139, or in response to a notice under sub-section (1) of section 142 of the Act.</a:t>
                      </a:r>
                    </a:p>
                    <a:p>
                      <a:pPr lvl="0" algn="just" fontAlgn="base">
                        <a:lnSpc>
                          <a:spcPct val="100000"/>
                        </a:lnSpc>
                        <a:spcAft>
                          <a:spcPts val="0"/>
                        </a:spcAft>
                      </a:pPr>
                      <a:r>
                        <a:rPr lang="en-US" sz="2400" u="none" strike="noStrike" kern="1200" dirty="0">
                          <a:solidFill>
                            <a:schemeClr val="tx2"/>
                          </a:solidFill>
                          <a:effectLst/>
                          <a:latin typeface="Perpetua" panose="02020502060401020303" pitchFamily="18" charset="0"/>
                          <a:ea typeface="+mn-ea"/>
                          <a:cs typeface="+mn-cs"/>
                        </a:rPr>
                        <a:t>Sub-section (3A) of section 143 provides that the Central Government may make a scheme, by notification in the Official Gazette, for the purposes of making assessment of total income or loss of the assessee under sub-section (3) of section 143 so as to impart greater efficiency, transparency and accountability by certain means specified therein. Accordingly, E-assessment Scheme, 2019 was notified under sub-section (3A) of Section 143 of the Act.</a:t>
                      </a:r>
                    </a:p>
                    <a:p>
                      <a:pPr lvl="0" algn="just" fontAlgn="base">
                        <a:lnSpc>
                          <a:spcPct val="100000"/>
                        </a:lnSpc>
                        <a:spcAft>
                          <a:spcPts val="0"/>
                        </a:spcAft>
                      </a:pPr>
                      <a:r>
                        <a:rPr lang="en-US" sz="2400" b="0" u="none" strike="noStrike" kern="1200" dirty="0">
                          <a:solidFill>
                            <a:schemeClr val="tx2"/>
                          </a:solidFill>
                          <a:effectLst/>
                          <a:latin typeface="Perpetua" panose="02020502060401020303" pitchFamily="18" charset="0"/>
                          <a:ea typeface="+mn-ea"/>
                          <a:cs typeface="+mn-cs"/>
                        </a:rPr>
                        <a:t>It is proposed to </a:t>
                      </a:r>
                      <a:r>
                        <a:rPr lang="en-US" sz="2400" b="1" u="sng" strike="noStrike" kern="1200" dirty="0">
                          <a:solidFill>
                            <a:schemeClr val="tx2"/>
                          </a:solidFill>
                          <a:effectLst/>
                          <a:latin typeface="Perpetua" panose="02020502060401020303" pitchFamily="18" charset="0"/>
                          <a:ea typeface="+mn-ea"/>
                          <a:cs typeface="+mn-cs"/>
                        </a:rPr>
                        <a:t>amend sub-section (3A) of section 143 of the Act to expand the scope so as to include the reference of section 144 of the Act relating to best judgement assessment </a:t>
                      </a:r>
                      <a:r>
                        <a:rPr lang="en-US" sz="2400" b="0" u="none" strike="noStrike" kern="1200" dirty="0">
                          <a:solidFill>
                            <a:schemeClr val="tx2"/>
                          </a:solidFill>
                          <a:effectLst/>
                          <a:latin typeface="Perpetua" panose="02020502060401020303" pitchFamily="18" charset="0"/>
                          <a:ea typeface="+mn-ea"/>
                          <a:cs typeface="+mn-cs"/>
                        </a:rPr>
                        <a:t>in the said sub-section </a:t>
                      </a:r>
                      <a:r>
                        <a:rPr lang="en-US" sz="2400" b="0" u="sng" strike="noStrike" kern="1200" dirty="0">
                          <a:solidFill>
                            <a:schemeClr val="tx2"/>
                          </a:solidFill>
                          <a:effectLst/>
                          <a:latin typeface="Perpetua" panose="02020502060401020303" pitchFamily="18" charset="0"/>
                          <a:ea typeface="+mn-ea"/>
                          <a:cs typeface="+mn-cs"/>
                        </a:rPr>
                        <a:t>AND</a:t>
                      </a:r>
                      <a:r>
                        <a:rPr lang="en-US" sz="2400" b="0" u="none" strike="noStrike" kern="1200" dirty="0">
                          <a:solidFill>
                            <a:schemeClr val="tx2"/>
                          </a:solidFill>
                          <a:effectLst/>
                          <a:latin typeface="Perpetua" panose="02020502060401020303" pitchFamily="18" charset="0"/>
                          <a:ea typeface="+mn-ea"/>
                          <a:cs typeface="+mn-cs"/>
                        </a:rPr>
                        <a:t> provide that Central Government may issue any direction under sub-section (3B) of the said section </a:t>
                      </a:r>
                      <a:r>
                        <a:rPr lang="en-US" sz="2400" b="0" u="none" strike="noStrike" kern="1200" dirty="0" err="1">
                          <a:solidFill>
                            <a:schemeClr val="tx2"/>
                          </a:solidFill>
                          <a:effectLst/>
                          <a:latin typeface="Perpetua" panose="02020502060401020303" pitchFamily="18" charset="0"/>
                          <a:ea typeface="+mn-ea"/>
                          <a:cs typeface="+mn-cs"/>
                        </a:rPr>
                        <a:t>upto</a:t>
                      </a:r>
                      <a:r>
                        <a:rPr lang="en-US" sz="2400" b="0" u="none" strike="noStrike" kern="1200" dirty="0">
                          <a:solidFill>
                            <a:schemeClr val="tx2"/>
                          </a:solidFill>
                          <a:effectLst/>
                          <a:latin typeface="Perpetua" panose="02020502060401020303" pitchFamily="18" charset="0"/>
                          <a:ea typeface="+mn-ea"/>
                          <a:cs typeface="+mn-cs"/>
                        </a:rPr>
                        <a:t> 31</a:t>
                      </a:r>
                      <a:r>
                        <a:rPr lang="en-US" sz="2400" b="0" u="none" strike="noStrike" kern="1200" baseline="30000" dirty="0">
                          <a:solidFill>
                            <a:schemeClr val="tx2"/>
                          </a:solidFill>
                          <a:effectLst/>
                          <a:latin typeface="Perpetua" panose="02020502060401020303" pitchFamily="18" charset="0"/>
                          <a:ea typeface="+mn-ea"/>
                          <a:cs typeface="+mn-cs"/>
                        </a:rPr>
                        <a:t>st</a:t>
                      </a:r>
                      <a:r>
                        <a:rPr lang="en-US" sz="2400" b="0" u="none" strike="noStrike" kern="1200" dirty="0">
                          <a:solidFill>
                            <a:schemeClr val="tx2"/>
                          </a:solidFill>
                          <a:effectLst/>
                          <a:latin typeface="Perpetua" panose="02020502060401020303" pitchFamily="18" charset="0"/>
                          <a:ea typeface="+mn-ea"/>
                          <a:cs typeface="+mn-cs"/>
                        </a:rPr>
                        <a:t>  March 2022.</a:t>
                      </a:r>
                      <a:endParaRPr lang="en-US" sz="2400" b="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22997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13</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97821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545436"/>
            <a:ext cx="8686800" cy="5007764"/>
          </a:xfrm>
          <a:prstGeom prst="rect">
            <a:avLst/>
          </a:prstGeom>
        </p:spPr>
      </p:pic>
    </p:spTree>
    <p:extLst>
      <p:ext uri="{BB962C8B-B14F-4D97-AF65-F5344CB8AC3E}">
        <p14:creationId xmlns:p14="http://schemas.microsoft.com/office/powerpoint/2010/main" val="286085846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chemeClr val="tx1"/>
          </a:solidFill>
        </p:spPr>
        <p:txBody>
          <a:bodyPr anchor="t"/>
          <a:lstStyle/>
          <a:p>
            <a:pPr marL="365125" indent="-365125" algn="just"/>
            <a:r>
              <a:rPr lang="en-IN" sz="3000" b="1" kern="1200" dirty="0">
                <a:latin typeface="Perpetua" panose="02020502060401020303" pitchFamily="18" charset="0"/>
              </a:rPr>
              <a:t>2.</a:t>
            </a:r>
            <a:r>
              <a:rPr lang="en-US" sz="2600" b="1" dirty="0">
                <a:latin typeface="High Tower Text" panose="02040502050506030303" pitchFamily="18" charset="0"/>
              </a:rPr>
              <a:t>Amendment in Dispute Resolution Scheme(DRP)</a:t>
            </a:r>
            <a:r>
              <a:rPr lang="en-US" sz="2600" b="1" kern="1200" dirty="0">
                <a:latin typeface="High Tower Text" panose="02040502050506030303" pitchFamily="18" charset="0"/>
              </a:rPr>
              <a:t> [Clause 70]</a:t>
            </a:r>
          </a:p>
        </p:txBody>
      </p:sp>
      <p:sp>
        <p:nvSpPr>
          <p:cNvPr id="3" name="Content Placeholder 2"/>
          <p:cNvSpPr>
            <a:spLocks noGrp="1"/>
          </p:cNvSpPr>
          <p:nvPr>
            <p:ph idx="1"/>
          </p:nvPr>
        </p:nvSpPr>
        <p:spPr>
          <a:xfrm>
            <a:off x="0" y="457200"/>
            <a:ext cx="8915400" cy="2438400"/>
          </a:xfrm>
        </p:spPr>
        <p:txBody>
          <a:bodyPr/>
          <a:lstStyle/>
          <a:p>
            <a:pPr marL="0" indent="0" algn="just">
              <a:spcBef>
                <a:spcPts val="0"/>
              </a:spcBef>
              <a:buNone/>
            </a:pPr>
            <a:r>
              <a:rPr lang="en-US" sz="2200" b="1" u="sng" dirty="0">
                <a:solidFill>
                  <a:schemeClr val="tx2"/>
                </a:solidFill>
                <a:latin typeface="Perpetua" panose="02020502060401020303" pitchFamily="18" charset="0"/>
              </a:rPr>
              <a:t>Amendment in section 144C [w.e.f. 01</a:t>
            </a:r>
            <a:r>
              <a:rPr lang="en-US" sz="2200" b="1" u="sng" baseline="30000" dirty="0">
                <a:solidFill>
                  <a:schemeClr val="tx2"/>
                </a:solidFill>
                <a:latin typeface="Perpetua" panose="02020502060401020303" pitchFamily="18" charset="0"/>
              </a:rPr>
              <a:t>st</a:t>
            </a:r>
            <a:r>
              <a:rPr lang="en-US" sz="2200" b="1" u="sng" dirty="0">
                <a:solidFill>
                  <a:schemeClr val="tx2"/>
                </a:solidFill>
                <a:latin typeface="Perpetua" panose="02020502060401020303" pitchFamily="18" charset="0"/>
              </a:rPr>
              <a:t> April 2020]</a:t>
            </a:r>
          </a:p>
          <a:p>
            <a:pPr algn="just">
              <a:spcBef>
                <a:spcPts val="0"/>
              </a:spcBef>
            </a:pPr>
            <a:r>
              <a:rPr lang="en-US" sz="2200" dirty="0">
                <a:solidFill>
                  <a:schemeClr val="tx2"/>
                </a:solidFill>
                <a:latin typeface="Perpetua" panose="02020502060401020303" pitchFamily="18" charset="0"/>
              </a:rPr>
              <a:t>In sub-section </a:t>
            </a:r>
            <a:r>
              <a:rPr lang="en-US" sz="2200" i="1" dirty="0">
                <a:solidFill>
                  <a:schemeClr val="tx2"/>
                </a:solidFill>
                <a:latin typeface="Perpetua" panose="02020502060401020303" pitchFamily="18" charset="0"/>
              </a:rPr>
              <a:t>(1</a:t>
            </a:r>
            <a:r>
              <a:rPr lang="en-US" sz="2200" dirty="0">
                <a:solidFill>
                  <a:schemeClr val="tx2"/>
                </a:solidFill>
                <a:latin typeface="Perpetua" panose="02020502060401020303" pitchFamily="18" charset="0"/>
              </a:rPr>
              <a:t>), </a:t>
            </a:r>
            <a:r>
              <a:rPr lang="en-US" sz="2200" b="1" u="sng" dirty="0">
                <a:solidFill>
                  <a:schemeClr val="tx2"/>
                </a:solidFill>
                <a:latin typeface="Perpetua" panose="02020502060401020303" pitchFamily="18" charset="0"/>
              </a:rPr>
              <a:t>the words “in the income or loss returned” shall be omitted;</a:t>
            </a:r>
          </a:p>
          <a:p>
            <a:pPr algn="just">
              <a:spcBef>
                <a:spcPts val="0"/>
              </a:spcBef>
            </a:pPr>
            <a:r>
              <a:rPr lang="en-US" sz="2200" dirty="0">
                <a:solidFill>
                  <a:schemeClr val="tx2"/>
                </a:solidFill>
                <a:latin typeface="Perpetua" panose="02020502060401020303" pitchFamily="18" charset="0"/>
              </a:rPr>
              <a:t>In sub-section </a:t>
            </a:r>
            <a:r>
              <a:rPr lang="en-US" sz="2200" i="1" dirty="0">
                <a:solidFill>
                  <a:schemeClr val="tx2"/>
                </a:solidFill>
                <a:latin typeface="Perpetua" panose="02020502060401020303" pitchFamily="18" charset="0"/>
              </a:rPr>
              <a:t>(15</a:t>
            </a:r>
            <a:r>
              <a:rPr lang="en-US" sz="2200" dirty="0">
                <a:solidFill>
                  <a:schemeClr val="tx2"/>
                </a:solidFill>
                <a:latin typeface="Perpetua" panose="02020502060401020303" pitchFamily="18" charset="0"/>
              </a:rPr>
              <a:t>), in clause </a:t>
            </a:r>
            <a:r>
              <a:rPr lang="en-US" sz="2200" i="1" dirty="0">
                <a:solidFill>
                  <a:schemeClr val="tx2"/>
                </a:solidFill>
                <a:latin typeface="Perpetua" panose="02020502060401020303" pitchFamily="18" charset="0"/>
              </a:rPr>
              <a:t>(b</a:t>
            </a:r>
            <a:r>
              <a:rPr lang="en-US" sz="2200" dirty="0">
                <a:solidFill>
                  <a:schemeClr val="tx2"/>
                </a:solidFill>
                <a:latin typeface="Perpetua" panose="02020502060401020303" pitchFamily="18" charset="0"/>
              </a:rPr>
              <a:t>), for sub-clause </a:t>
            </a:r>
            <a:r>
              <a:rPr lang="en-US" sz="2200" i="1" dirty="0">
                <a:solidFill>
                  <a:schemeClr val="tx2"/>
                </a:solidFill>
                <a:latin typeface="Perpetua" panose="02020502060401020303" pitchFamily="18" charset="0"/>
              </a:rPr>
              <a:t>(ii</a:t>
            </a:r>
            <a:r>
              <a:rPr lang="en-US" sz="2200" dirty="0">
                <a:solidFill>
                  <a:schemeClr val="tx2"/>
                </a:solidFill>
                <a:latin typeface="Perpetua" panose="02020502060401020303" pitchFamily="18" charset="0"/>
              </a:rPr>
              <a:t>), </a:t>
            </a:r>
            <a:r>
              <a:rPr lang="en-US" sz="2200" b="1" dirty="0">
                <a:solidFill>
                  <a:schemeClr val="tx2"/>
                </a:solidFill>
                <a:latin typeface="Perpetua" panose="02020502060401020303" pitchFamily="18" charset="0"/>
              </a:rPr>
              <a:t>the following sub-clause shall be substituted, namely:-</a:t>
            </a:r>
          </a:p>
          <a:p>
            <a:pPr marL="365125" lvl="0" indent="0" algn="just">
              <a:spcBef>
                <a:spcPts val="0"/>
              </a:spcBef>
              <a:buNone/>
            </a:pPr>
            <a:r>
              <a:rPr lang="en-US" sz="2200" b="1" u="sng" dirty="0">
                <a:solidFill>
                  <a:schemeClr val="tx2"/>
                </a:solidFill>
                <a:latin typeface="Perpetua" panose="02020502060401020303" pitchFamily="18" charset="0"/>
              </a:rPr>
              <a:t>“</a:t>
            </a:r>
            <a:r>
              <a:rPr lang="en-US" sz="2200" b="1" i="1" u="sng" dirty="0">
                <a:solidFill>
                  <a:schemeClr val="tx2"/>
                </a:solidFill>
                <a:latin typeface="Perpetua" panose="02020502060401020303" pitchFamily="18" charset="0"/>
              </a:rPr>
              <a:t>(ii</a:t>
            </a:r>
            <a:r>
              <a:rPr lang="en-US" sz="2200" b="1" u="sng" dirty="0">
                <a:solidFill>
                  <a:schemeClr val="tx2"/>
                </a:solidFill>
                <a:latin typeface="Perpetua" panose="02020502060401020303" pitchFamily="18" charset="0"/>
              </a:rPr>
              <a:t>) any non-resident not being a company, or any foreign company.”.</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130</a:t>
            </a:fld>
            <a:endParaRPr lang="en-US"/>
          </a:p>
        </p:txBody>
      </p:sp>
      <p:graphicFrame>
        <p:nvGraphicFramePr>
          <p:cNvPr id="5" name="Table 4">
            <a:extLst>
              <a:ext uri="{FF2B5EF4-FFF2-40B4-BE49-F238E27FC236}">
                <a16:creationId xmlns:a16="http://schemas.microsoft.com/office/drawing/2014/main" id="{7955DD35-951C-45C2-AFFB-A59A40742B6C}"/>
              </a:ext>
            </a:extLst>
          </p:cNvPr>
          <p:cNvGraphicFramePr>
            <a:graphicFrameLocks noGrp="1"/>
          </p:cNvGraphicFramePr>
          <p:nvPr>
            <p:extLst>
              <p:ext uri="{D42A27DB-BD31-4B8C-83A1-F6EECF244321}">
                <p14:modId xmlns:p14="http://schemas.microsoft.com/office/powerpoint/2010/main" val="1100581547"/>
              </p:ext>
            </p:extLst>
          </p:nvPr>
        </p:nvGraphicFramePr>
        <p:xfrm>
          <a:off x="0" y="2895600"/>
          <a:ext cx="9144000" cy="3926332"/>
        </p:xfrm>
        <a:graphic>
          <a:graphicData uri="http://schemas.openxmlformats.org/drawingml/2006/table">
            <a:tbl>
              <a:tblPr/>
              <a:tblGrid>
                <a:gridCol w="9144000">
                  <a:extLst>
                    <a:ext uri="{9D8B030D-6E8A-4147-A177-3AD203B41FA5}">
                      <a16:colId xmlns:a16="http://schemas.microsoft.com/office/drawing/2014/main" val="20000"/>
                    </a:ext>
                  </a:extLst>
                </a:gridCol>
              </a:tblGrid>
              <a:tr h="3926332">
                <a:tc>
                  <a:txBody>
                    <a:bodyPr/>
                    <a:lstStyle/>
                    <a:p>
                      <a:pPr algn="just">
                        <a:lnSpc>
                          <a:spcPct val="115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spcAft>
                          <a:spcPts val="0"/>
                        </a:spcAft>
                      </a:pPr>
                      <a:r>
                        <a:rPr lang="en-US" sz="2100" b="0" kern="1200" dirty="0">
                          <a:solidFill>
                            <a:schemeClr val="tx2"/>
                          </a:solidFill>
                          <a:effectLst/>
                          <a:latin typeface="Perpetua" panose="02020502060401020303" pitchFamily="18" charset="0"/>
                          <a:ea typeface="+mn-ea"/>
                          <a:cs typeface="+mn-cs"/>
                        </a:rPr>
                        <a:t>Section 144C of the Act provides that in case of certain eligible assessees, viz., </a:t>
                      </a:r>
                      <a:r>
                        <a:rPr lang="en-US" sz="2100" b="1" u="sng" kern="1200" dirty="0">
                          <a:solidFill>
                            <a:schemeClr val="tx2"/>
                          </a:solidFill>
                          <a:effectLst/>
                          <a:latin typeface="Perpetua" panose="02020502060401020303" pitchFamily="18" charset="0"/>
                          <a:ea typeface="+mn-ea"/>
                          <a:cs typeface="+mn-cs"/>
                        </a:rPr>
                        <a:t>foreign companies and any person in whose case transfer pricing adjustments have been made</a:t>
                      </a:r>
                      <a:r>
                        <a:rPr lang="en-US" sz="2100" b="0" kern="1200" dirty="0">
                          <a:solidFill>
                            <a:schemeClr val="tx2"/>
                          </a:solidFill>
                          <a:effectLst/>
                          <a:latin typeface="Perpetua" panose="02020502060401020303" pitchFamily="18" charset="0"/>
                          <a:ea typeface="+mn-ea"/>
                          <a:cs typeface="+mn-cs"/>
                        </a:rPr>
                        <a:t> under sub-section (3) of section 92CA of the Act, </a:t>
                      </a:r>
                      <a:r>
                        <a:rPr lang="en-US" sz="2100" b="0" u="sng" kern="1200" dirty="0">
                          <a:solidFill>
                            <a:schemeClr val="tx2"/>
                          </a:solidFill>
                          <a:effectLst/>
                          <a:latin typeface="Perpetua" panose="02020502060401020303" pitchFamily="18" charset="0"/>
                          <a:ea typeface="+mn-ea"/>
                          <a:cs typeface="+mn-cs"/>
                        </a:rPr>
                        <a:t>AO is required to forward a draft assessment order to the eligible assessee</a:t>
                      </a:r>
                      <a:r>
                        <a:rPr lang="en-US" sz="2100" u="sng" kern="1200" dirty="0">
                          <a:solidFill>
                            <a:schemeClr val="tx2"/>
                          </a:solidFill>
                          <a:effectLst/>
                          <a:latin typeface="Perpetua" panose="02020502060401020303" pitchFamily="18" charset="0"/>
                          <a:ea typeface="+mn-ea"/>
                          <a:cs typeface="+mn-cs"/>
                        </a:rPr>
                        <a:t>, if he proposes to make any variation in the income or loss returned which is prejudicial to the interest of such assessee</a:t>
                      </a:r>
                      <a:r>
                        <a:rPr lang="en-US" sz="2100" kern="1200" dirty="0">
                          <a:solidFill>
                            <a:schemeClr val="tx2"/>
                          </a:solidFill>
                          <a:effectLst/>
                          <a:latin typeface="Perpetua" panose="02020502060401020303" pitchFamily="18" charset="0"/>
                          <a:ea typeface="+mn-ea"/>
                          <a:cs typeface="+mn-cs"/>
                        </a:rPr>
                        <a:t>. Such eligible assessee with respect to such variation may file his objection to the DRP. It is proposed that the provisions of section 144C of the Act may be suitably amended to:- </a:t>
                      </a:r>
                      <a:r>
                        <a:rPr lang="en-US" sz="2100" b="1" u="sng" strike="noStrike" kern="1200" dirty="0">
                          <a:solidFill>
                            <a:schemeClr val="tx2"/>
                          </a:solidFill>
                          <a:effectLst/>
                          <a:latin typeface="Perpetua" panose="02020502060401020303" pitchFamily="18" charset="0"/>
                          <a:ea typeface="+mn-ea"/>
                          <a:cs typeface="+mn-cs"/>
                        </a:rPr>
                        <a:t>include cases, where the AO proposes to make any variation which is prejudicial to the interest of the assessee, within the ambit of section 144C; expand the scope of the said section by defining eligible assessee as a non-resident not being a company, or a foreign company.</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1368863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57200"/>
          </a:xfrm>
          <a:solidFill>
            <a:schemeClr val="tx1"/>
          </a:solidFill>
        </p:spPr>
        <p:txBody>
          <a:bodyPr anchor="t"/>
          <a:lstStyle/>
          <a:p>
            <a:pPr marL="365125" indent="-365125"/>
            <a:r>
              <a:rPr lang="en-IN" sz="3000" b="1" kern="1200" dirty="0">
                <a:latin typeface="Perpetua" panose="02020502060401020303" pitchFamily="18" charset="0"/>
              </a:rPr>
              <a:t>3. </a:t>
            </a:r>
            <a:r>
              <a:rPr lang="en-US" sz="3000" b="1" kern="1200" dirty="0">
                <a:latin typeface="High Tower Text" panose="02040502050506030303" pitchFamily="18" charset="0"/>
              </a:rPr>
              <a:t>Provision for e-Appeal</a:t>
            </a:r>
            <a:r>
              <a:rPr lang="en-US" sz="3000" b="1" kern="1200" dirty="0">
                <a:solidFill>
                  <a:srgbClr val="000000"/>
                </a:solidFill>
                <a:latin typeface="Perpetua" panose="02020502060401020303" pitchFamily="18" charset="0"/>
              </a:rPr>
              <a:t> </a:t>
            </a:r>
            <a:r>
              <a:rPr lang="en-US" sz="3000" b="1" kern="1200" dirty="0">
                <a:latin typeface="High Tower Text" panose="02040502050506030303" pitchFamily="18" charset="0"/>
              </a:rPr>
              <a:t>[Clause 95]</a:t>
            </a:r>
          </a:p>
        </p:txBody>
      </p:sp>
      <p:sp>
        <p:nvSpPr>
          <p:cNvPr id="3" name="Content Placeholder 2"/>
          <p:cNvSpPr>
            <a:spLocks noGrp="1"/>
          </p:cNvSpPr>
          <p:nvPr>
            <p:ph idx="1"/>
          </p:nvPr>
        </p:nvSpPr>
        <p:spPr>
          <a:xfrm>
            <a:off x="0" y="457200"/>
            <a:ext cx="9144000" cy="6400800"/>
          </a:xfrm>
        </p:spPr>
        <p:txBody>
          <a:bodyPr/>
          <a:lstStyle/>
          <a:p>
            <a:pPr marL="0" indent="0" algn="just">
              <a:buNone/>
            </a:pPr>
            <a:r>
              <a:rPr lang="en-US" sz="2200" b="1" u="sng" dirty="0">
                <a:solidFill>
                  <a:schemeClr val="tx2"/>
                </a:solidFill>
                <a:latin typeface="Perpetua" panose="02020502060401020303" pitchFamily="18" charset="0"/>
              </a:rPr>
              <a:t>Insertion of new sub section to section 250 [w.e.f. 1</a:t>
            </a:r>
            <a:r>
              <a:rPr lang="en-US" sz="2200" b="1" u="sng" baseline="30000" dirty="0">
                <a:solidFill>
                  <a:schemeClr val="tx2"/>
                </a:solidFill>
                <a:latin typeface="Perpetua" panose="02020502060401020303" pitchFamily="18" charset="0"/>
              </a:rPr>
              <a:t>st</a:t>
            </a:r>
            <a:r>
              <a:rPr lang="en-US" sz="2200" b="1" u="sng" dirty="0">
                <a:solidFill>
                  <a:schemeClr val="tx2"/>
                </a:solidFill>
                <a:latin typeface="Perpetua" panose="02020502060401020303" pitchFamily="18" charset="0"/>
              </a:rPr>
              <a:t> April 2020]</a:t>
            </a:r>
          </a:p>
          <a:p>
            <a:pPr marL="0" indent="0" algn="just">
              <a:spcBef>
                <a:spcPts val="0"/>
              </a:spcBef>
              <a:buNone/>
            </a:pPr>
            <a:r>
              <a:rPr lang="en-US" sz="2200" i="1" dirty="0">
                <a:solidFill>
                  <a:schemeClr val="tx2"/>
                </a:solidFill>
                <a:latin typeface="Perpetua" panose="02020502060401020303" pitchFamily="18" charset="0"/>
              </a:rPr>
              <a:t>(6B</a:t>
            </a:r>
            <a:r>
              <a:rPr lang="en-US" sz="2300" dirty="0">
                <a:solidFill>
                  <a:schemeClr val="tx2"/>
                </a:solidFill>
                <a:latin typeface="Perpetua" panose="02020502060401020303" pitchFamily="18" charset="0"/>
              </a:rPr>
              <a:t>) The Central Government may make a scheme, by notification in the Official Gazette, for the purposes of disposal of appeal by Commissioner (Appeals), so as to impart greater efficiency, transparency and accountability by—</a:t>
            </a:r>
          </a:p>
          <a:p>
            <a:pPr marL="0" lvl="0" indent="0" algn="just">
              <a:spcBef>
                <a:spcPts val="0"/>
              </a:spcBef>
              <a:buNone/>
            </a:pPr>
            <a:r>
              <a:rPr lang="en-US" sz="2300" i="1" dirty="0">
                <a:solidFill>
                  <a:schemeClr val="tx2"/>
                </a:solidFill>
                <a:latin typeface="Perpetua" panose="02020502060401020303" pitchFamily="18" charset="0"/>
              </a:rPr>
              <a:t>(a) eliminating the interface between the Commissioner (Appeals) and the appellant in the course of appellate proceedings to the extent technologically feasible;</a:t>
            </a:r>
          </a:p>
          <a:p>
            <a:pPr marL="0" lvl="0" indent="0" algn="just">
              <a:spcBef>
                <a:spcPts val="0"/>
              </a:spcBef>
              <a:buNone/>
            </a:pPr>
            <a:r>
              <a:rPr lang="en-US" sz="2300" i="1" dirty="0">
                <a:solidFill>
                  <a:schemeClr val="tx2"/>
                </a:solidFill>
                <a:latin typeface="Perpetua" panose="02020502060401020303" pitchFamily="18" charset="0"/>
              </a:rPr>
              <a:t>(b)optimizing utilization of the resources through economies of scale and functional specialization;</a:t>
            </a:r>
          </a:p>
          <a:p>
            <a:pPr marL="0" indent="0" algn="just">
              <a:spcBef>
                <a:spcPts val="0"/>
              </a:spcBef>
              <a:buNone/>
            </a:pPr>
            <a:r>
              <a:rPr lang="en-US" sz="2300" i="1" dirty="0">
                <a:solidFill>
                  <a:schemeClr val="tx2"/>
                </a:solidFill>
                <a:latin typeface="Perpetua" panose="02020502060401020303" pitchFamily="18" charset="0"/>
              </a:rPr>
              <a:t>(c)introducing an appellate system with dynamic jurisdiction in which appeal 5 shall be disposed of by one or more Commissioner (Appeals).</a:t>
            </a:r>
          </a:p>
          <a:p>
            <a:pPr marL="0" lvl="0" indent="0" algn="just">
              <a:spcBef>
                <a:spcPts val="0"/>
              </a:spcBef>
              <a:buNone/>
            </a:pPr>
            <a:r>
              <a:rPr lang="en-US" sz="2300" i="1" dirty="0">
                <a:solidFill>
                  <a:schemeClr val="tx2"/>
                </a:solidFill>
                <a:latin typeface="Perpetua" panose="02020502060401020303" pitchFamily="18" charset="0"/>
              </a:rPr>
              <a:t>(6C) The Central Government may, for the purposes of giving effect to the scheme made under sub-section (6B), by notification in the Official Gazette, direct that any of the provisions of this Act relating to jurisdiction and procedure for disposal of appeals by Commissioner (Appeals) shall not apply or shall apply with such exceptions, modifications and adaptations as may be specified in the notification:</a:t>
            </a:r>
          </a:p>
          <a:p>
            <a:pPr marL="0" indent="0" algn="just">
              <a:spcBef>
                <a:spcPts val="0"/>
              </a:spcBef>
              <a:buNone/>
            </a:pPr>
            <a:r>
              <a:rPr lang="en-US" sz="2300" i="1" dirty="0">
                <a:solidFill>
                  <a:schemeClr val="tx2"/>
                </a:solidFill>
                <a:latin typeface="Perpetua" panose="02020502060401020303" pitchFamily="18" charset="0"/>
              </a:rPr>
              <a:t>Provided that no direction shall be issued after the 31st day of March 2022.</a:t>
            </a:r>
          </a:p>
          <a:p>
            <a:pPr marL="0" indent="0" algn="just">
              <a:spcBef>
                <a:spcPts val="0"/>
              </a:spcBef>
              <a:buNone/>
            </a:pPr>
            <a:r>
              <a:rPr lang="en-US" sz="2300" i="1" dirty="0">
                <a:solidFill>
                  <a:schemeClr val="tx2"/>
                </a:solidFill>
                <a:latin typeface="Perpetua" panose="02020502060401020303" pitchFamily="18" charset="0"/>
              </a:rPr>
              <a:t>(6A) Every notification issued under sub-section (6B) and sub-section (6C) shall, as soon as may be after the notification is issued, be laid before each House of Parliament.”.</a:t>
            </a:r>
          </a:p>
          <a:p>
            <a:pPr marL="0" lvl="0" indent="0" algn="just">
              <a:spcBef>
                <a:spcPts val="0"/>
              </a:spcBef>
              <a:buNone/>
            </a:pPr>
            <a:endParaRPr lang="en-US" sz="2400" i="1" dirty="0">
              <a:solidFill>
                <a:schemeClr val="tx2"/>
              </a:solidFill>
              <a:latin typeface="Perpetua" panose="02020502060401020303" pitchFamily="18" charset="0"/>
            </a:endParaRPr>
          </a:p>
          <a:p>
            <a:endParaRPr lang="en-US" sz="2400" dirty="0">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131</a:t>
            </a:fld>
            <a:endParaRPr lang="en-US"/>
          </a:p>
        </p:txBody>
      </p:sp>
    </p:spTree>
    <p:extLst>
      <p:ext uri="{BB962C8B-B14F-4D97-AF65-F5344CB8AC3E}">
        <p14:creationId xmlns:p14="http://schemas.microsoft.com/office/powerpoint/2010/main" val="120174501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132</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496697"/>
          </a:xfrm>
          <a:solidFill>
            <a:schemeClr val="tx1"/>
          </a:solidFill>
        </p:spPr>
        <p:txBody>
          <a:bodyPr anchor="t"/>
          <a:lstStyle/>
          <a:p>
            <a:pPr marL="541338" indent="-541338" algn="r"/>
            <a:r>
              <a:rPr lang="en-US" sz="2800" b="1" kern="1200" dirty="0" err="1">
                <a:latin typeface="High Tower Text" panose="02040502050506030303" pitchFamily="18" charset="0"/>
              </a:rPr>
              <a:t>Contd</a:t>
            </a:r>
            <a:r>
              <a:rPr lang="en-US" sz="2800" b="1" kern="1200" dirty="0">
                <a:latin typeface="High Tower Text" panose="02040502050506030303" pitchFamily="18" charset="0"/>
              </a:rPr>
              <a:t>….</a:t>
            </a:r>
            <a:endParaRPr lang="en-US" sz="28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358972086"/>
              </p:ext>
            </p:extLst>
          </p:nvPr>
        </p:nvGraphicFramePr>
        <p:xfrm>
          <a:off x="0" y="457200"/>
          <a:ext cx="9144000" cy="6400800"/>
        </p:xfrm>
        <a:graphic>
          <a:graphicData uri="http://schemas.openxmlformats.org/drawingml/2006/table">
            <a:tbl>
              <a:tblPr/>
              <a:tblGrid>
                <a:gridCol w="9144000">
                  <a:extLst>
                    <a:ext uri="{9D8B030D-6E8A-4147-A177-3AD203B41FA5}">
                      <a16:colId xmlns:a16="http://schemas.microsoft.com/office/drawing/2014/main" val="20000"/>
                    </a:ext>
                  </a:extLst>
                </a:gridCol>
              </a:tblGrid>
              <a:tr h="6400800">
                <a:tc>
                  <a:txBody>
                    <a:bodyPr/>
                    <a:lstStyle/>
                    <a:p>
                      <a:pPr algn="just">
                        <a:lnSpc>
                          <a:spcPct val="115000"/>
                        </a:lnSpc>
                        <a:spcAft>
                          <a:spcPts val="100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200" kern="1200" dirty="0">
                          <a:solidFill>
                            <a:schemeClr val="tx2"/>
                          </a:solidFill>
                          <a:effectLst/>
                          <a:latin typeface="Perpetua" panose="02020502060401020303" pitchFamily="18" charset="0"/>
                          <a:ea typeface="+mn-ea"/>
                          <a:cs typeface="+mn-cs"/>
                        </a:rPr>
                        <a:t>The filing of appeals before Commissioner (Appeals) has already been enabled in an electronic mode. </a:t>
                      </a:r>
                      <a:r>
                        <a:rPr lang="en-US" sz="2200" b="1" u="sng" kern="1200" dirty="0">
                          <a:solidFill>
                            <a:schemeClr val="tx2"/>
                          </a:solidFill>
                          <a:effectLst/>
                          <a:latin typeface="Perpetua" panose="02020502060401020303" pitchFamily="18" charset="0"/>
                          <a:ea typeface="+mn-ea"/>
                          <a:cs typeface="+mn-cs"/>
                        </a:rPr>
                        <a:t>However, the process that follows after filing of appeal is neither electronic nor faceless. It is imperative that an e-appeal scheme be launched on the lines of e-assessment scheme.</a:t>
                      </a:r>
                    </a:p>
                    <a:p>
                      <a:pPr algn="just" fontAlgn="base"/>
                      <a:r>
                        <a:rPr lang="en-US" sz="2200" kern="1200" dirty="0">
                          <a:solidFill>
                            <a:schemeClr val="tx2"/>
                          </a:solidFill>
                          <a:effectLst/>
                          <a:latin typeface="Perpetua" panose="02020502060401020303" pitchFamily="18" charset="0"/>
                          <a:ea typeface="+mn-ea"/>
                          <a:cs typeface="+mn-cs"/>
                        </a:rPr>
                        <a:t>Accordingly, it is proposed to insert sub-section (6A) in section 250 of the Act to provide for the following: —</a:t>
                      </a:r>
                    </a:p>
                    <a:p>
                      <a:pPr algn="just" fontAlgn="base"/>
                      <a:endParaRPr lang="en-US" sz="2200" kern="1200" dirty="0">
                        <a:solidFill>
                          <a:schemeClr val="tx2"/>
                        </a:solidFill>
                        <a:effectLst/>
                        <a:latin typeface="Perpetua" panose="02020502060401020303" pitchFamily="18" charset="0"/>
                        <a:ea typeface="+mn-ea"/>
                        <a:cs typeface="+mn-cs"/>
                      </a:endParaRPr>
                    </a:p>
                    <a:p>
                      <a:pPr marL="457200" lvl="0" indent="-457200" algn="just" fontAlgn="base">
                        <a:buFont typeface="+mj-lt"/>
                        <a:buAutoNum type="arabicPeriod"/>
                      </a:pPr>
                      <a:r>
                        <a:rPr lang="en-US" sz="2200" b="1" u="none" strike="noStrike" kern="1200" dirty="0">
                          <a:solidFill>
                            <a:schemeClr val="tx2"/>
                          </a:solidFill>
                          <a:effectLst/>
                          <a:latin typeface="Perpetua" panose="02020502060401020303" pitchFamily="18" charset="0"/>
                          <a:ea typeface="+mn-ea"/>
                          <a:cs typeface="+mn-cs"/>
                        </a:rPr>
                        <a:t>Empowering Central Government to notify an e-appeal scheme for disposal of appeal so as to impart greater efficiency, transparency and accountability.</a:t>
                      </a:r>
                    </a:p>
                    <a:p>
                      <a:pPr marL="457200" lvl="0" indent="-457200" algn="just" fontAlgn="base">
                        <a:buFont typeface="+mj-lt"/>
                        <a:buAutoNum type="arabicPeriod"/>
                      </a:pPr>
                      <a:r>
                        <a:rPr lang="en-US" sz="2200" b="1" u="none" strike="noStrike" kern="1200" dirty="0">
                          <a:solidFill>
                            <a:schemeClr val="tx2"/>
                          </a:solidFill>
                          <a:effectLst/>
                          <a:latin typeface="Perpetua" panose="02020502060401020303" pitchFamily="18" charset="0"/>
                          <a:ea typeface="+mn-ea"/>
                          <a:cs typeface="+mn-cs"/>
                        </a:rPr>
                        <a:t>Eliminating the interface between the Commissioner (Appeals) and the appellant in the course of appellate proceedings to the extent technologically feasible.</a:t>
                      </a:r>
                    </a:p>
                    <a:p>
                      <a:pPr marL="457200" lvl="0" indent="-457200" algn="just" fontAlgn="base">
                        <a:buFont typeface="+mj-lt"/>
                        <a:buAutoNum type="arabicPeriod"/>
                      </a:pPr>
                      <a:r>
                        <a:rPr lang="en-US" sz="2200" b="1" u="none" strike="noStrike" kern="1200" dirty="0">
                          <a:solidFill>
                            <a:schemeClr val="tx2"/>
                          </a:solidFill>
                          <a:effectLst/>
                          <a:latin typeface="Perpetua" panose="02020502060401020303" pitchFamily="18" charset="0"/>
                          <a:ea typeface="+mn-ea"/>
                          <a:cs typeface="+mn-cs"/>
                        </a:rPr>
                        <a:t>Optimizing utilization of the resources through economies of scale and functional specialization.</a:t>
                      </a:r>
                    </a:p>
                    <a:p>
                      <a:pPr marL="457200" lvl="0" indent="-457200" algn="just" fontAlgn="base">
                        <a:buFont typeface="+mj-lt"/>
                        <a:buAutoNum type="arabicPeriod"/>
                      </a:pPr>
                      <a:r>
                        <a:rPr lang="en-US" sz="2200" b="1" u="none" strike="noStrike" kern="1200" dirty="0">
                          <a:solidFill>
                            <a:schemeClr val="tx2"/>
                          </a:solidFill>
                          <a:effectLst/>
                          <a:latin typeface="Perpetua" panose="02020502060401020303" pitchFamily="18" charset="0"/>
                          <a:ea typeface="+mn-ea"/>
                          <a:cs typeface="+mn-cs"/>
                        </a:rPr>
                        <a:t>Introducing an appellate system with dynamic jurisdiction in which appeal shall be disposed of by one or more Commissioner (Appeals).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182109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a:solidFill>
            <a:schemeClr val="tx1"/>
          </a:solidFill>
        </p:spPr>
        <p:txBody>
          <a:bodyPr anchor="t"/>
          <a:lstStyle/>
          <a:p>
            <a:pPr marL="365125" indent="-365125"/>
            <a:r>
              <a:rPr lang="en-IN" sz="3200" b="1" kern="1200" dirty="0">
                <a:latin typeface="Perpetua" panose="02020502060401020303" pitchFamily="18" charset="0"/>
              </a:rPr>
              <a:t>4.</a:t>
            </a:r>
            <a:r>
              <a:rPr lang="en-IN" sz="3200" b="1" kern="1200" dirty="0">
                <a:latin typeface="High Tower Text" panose="02040502050506030303" pitchFamily="18" charset="0"/>
              </a:rPr>
              <a:t> </a:t>
            </a:r>
            <a:r>
              <a:rPr lang="en-US" sz="3600" b="1" kern="1200" dirty="0">
                <a:latin typeface="High Tower Text" panose="02040502050506030303" pitchFamily="18" charset="0"/>
              </a:rPr>
              <a:t>Providing check on survey operations under S 133A of the Act [Clause 65]</a:t>
            </a:r>
            <a:br>
              <a:rPr lang="en-US" sz="3600" b="1" kern="1200" dirty="0">
                <a:latin typeface="High Tower Text" panose="02040502050506030303" pitchFamily="18" charset="0"/>
              </a:rPr>
            </a:br>
            <a:r>
              <a:rPr lang="en-US" sz="3200" b="1" dirty="0">
                <a:latin typeface="High Tower Text" panose="02040502050506030303" pitchFamily="18" charset="0"/>
              </a:rPr>
              <a:t>                                                              </a:t>
            </a:r>
            <a:r>
              <a:rPr lang="en-US" sz="3400" b="1" kern="1200" dirty="0">
                <a:latin typeface="High Tower Text" panose="02040502050506030303" pitchFamily="18" charset="0"/>
              </a:rPr>
              <a:t>  </a:t>
            </a:r>
          </a:p>
        </p:txBody>
      </p:sp>
      <p:sp>
        <p:nvSpPr>
          <p:cNvPr id="3" name="Content Placeholder 2"/>
          <p:cNvSpPr>
            <a:spLocks noGrp="1"/>
          </p:cNvSpPr>
          <p:nvPr>
            <p:ph idx="1"/>
          </p:nvPr>
        </p:nvSpPr>
        <p:spPr>
          <a:xfrm>
            <a:off x="0" y="1219200"/>
            <a:ext cx="9144000" cy="5502275"/>
          </a:xfrm>
        </p:spPr>
        <p:txBody>
          <a:bodyPr/>
          <a:lstStyle/>
          <a:p>
            <a:pPr marL="0" lvl="0" indent="0" algn="just">
              <a:buNone/>
            </a:pPr>
            <a:r>
              <a:rPr lang="en-US" sz="2200" b="1" dirty="0">
                <a:solidFill>
                  <a:schemeClr val="tx2"/>
                </a:solidFill>
                <a:latin typeface="Perpetua" panose="02020502060401020303" pitchFamily="18" charset="0"/>
              </a:rPr>
              <a:t>In section 133A of the Income-tax Act, after sub-section </a:t>
            </a:r>
            <a:r>
              <a:rPr lang="en-US" sz="2200" b="1" i="1" dirty="0">
                <a:solidFill>
                  <a:schemeClr val="tx2"/>
                </a:solidFill>
                <a:latin typeface="Perpetua" panose="02020502060401020303" pitchFamily="18" charset="0"/>
              </a:rPr>
              <a:t>(6</a:t>
            </a:r>
            <a:r>
              <a:rPr lang="en-US" sz="2200" b="1" dirty="0">
                <a:solidFill>
                  <a:schemeClr val="tx2"/>
                </a:solidFill>
                <a:latin typeface="Perpetua" panose="02020502060401020303" pitchFamily="18" charset="0"/>
              </a:rPr>
              <a:t>)</a:t>
            </a:r>
            <a:r>
              <a:rPr lang="en-US" sz="2200" b="1" i="1" dirty="0">
                <a:solidFill>
                  <a:schemeClr val="tx2"/>
                </a:solidFill>
                <a:latin typeface="Perpetua" panose="02020502060401020303" pitchFamily="18" charset="0"/>
              </a:rPr>
              <a:t>, </a:t>
            </a:r>
            <a:r>
              <a:rPr lang="en-US" sz="2200" b="1" dirty="0">
                <a:solidFill>
                  <a:schemeClr val="tx2"/>
                </a:solidFill>
                <a:latin typeface="Perpetua" panose="02020502060401020303" pitchFamily="18" charset="0"/>
              </a:rPr>
              <a:t>for the proviso, the following proviso shall be substituted</a:t>
            </a:r>
            <a:r>
              <a:rPr lang="en-US" sz="2200" dirty="0">
                <a:solidFill>
                  <a:schemeClr val="tx2"/>
                </a:solidFill>
                <a:latin typeface="Perpetua" panose="02020502060401020303" pitchFamily="18" charset="0"/>
              </a:rPr>
              <a:t>, namely:—</a:t>
            </a:r>
          </a:p>
          <a:p>
            <a:pPr marL="0" indent="0" algn="just">
              <a:buNone/>
            </a:pPr>
            <a:r>
              <a:rPr lang="en-US" sz="2200" b="1" i="1" u="sng" dirty="0">
                <a:solidFill>
                  <a:schemeClr val="tx2"/>
                </a:solidFill>
                <a:latin typeface="Perpetua" panose="02020502060401020303" pitchFamily="18" charset="0"/>
              </a:rPr>
              <a:t>“Provided that-</a:t>
            </a:r>
          </a:p>
          <a:p>
            <a:pPr marL="0" indent="0" algn="just">
              <a:buNone/>
            </a:pPr>
            <a:r>
              <a:rPr lang="en-US" sz="2400" i="1" u="sng" dirty="0">
                <a:solidFill>
                  <a:schemeClr val="tx2"/>
                </a:solidFill>
                <a:latin typeface="Perpetua" panose="02020502060401020303" pitchFamily="18" charset="0"/>
              </a:rPr>
              <a:t>(aa) </a:t>
            </a:r>
            <a:r>
              <a:rPr lang="en-US" sz="2400" b="1" i="1" u="sng" dirty="0">
                <a:solidFill>
                  <a:schemeClr val="tx2"/>
                </a:solidFill>
                <a:latin typeface="Perpetua" panose="02020502060401020303" pitchFamily="18" charset="0"/>
              </a:rPr>
              <a:t>in a case where the information has been received from such authority</a:t>
            </a:r>
            <a:r>
              <a:rPr lang="en-US" sz="2400" i="1" u="sng" dirty="0">
                <a:solidFill>
                  <a:schemeClr val="tx2"/>
                </a:solidFill>
                <a:latin typeface="Perpetua" panose="02020502060401020303" pitchFamily="18" charset="0"/>
              </a:rPr>
              <a:t>, as may be prescribed, </a:t>
            </a:r>
            <a:r>
              <a:rPr lang="en-US" sz="2400" b="1" i="1" u="sng" dirty="0">
                <a:solidFill>
                  <a:schemeClr val="tx2"/>
                </a:solidFill>
                <a:latin typeface="Perpetua" panose="02020502060401020303" pitchFamily="18" charset="0"/>
              </a:rPr>
              <a:t>no action under sub-section (1) shall be taken by an Assistant Director or a Deputy Director or an Assessing Officer or a Tax Recovery Officer or an Inspector of Income-tax without obtaining the approval of the Joint Director or the Joint Commissioner</a:t>
            </a:r>
            <a:r>
              <a:rPr lang="en-US" sz="2400" i="1" u="sng" dirty="0">
                <a:solidFill>
                  <a:schemeClr val="tx2"/>
                </a:solidFill>
                <a:latin typeface="Perpetua" panose="02020502060401020303" pitchFamily="18" charset="0"/>
              </a:rPr>
              <a:t>, as the case may be;</a:t>
            </a:r>
          </a:p>
          <a:p>
            <a:pPr marL="0" indent="0" algn="just">
              <a:buNone/>
            </a:pPr>
            <a:r>
              <a:rPr lang="en-US" sz="2400" i="1" u="sng" dirty="0">
                <a:solidFill>
                  <a:schemeClr val="tx2"/>
                </a:solidFill>
                <a:latin typeface="Perpetua" panose="02020502060401020303" pitchFamily="18" charset="0"/>
              </a:rPr>
              <a:t>(bb) </a:t>
            </a:r>
            <a:r>
              <a:rPr lang="en-US" sz="2400" b="1" i="1" u="sng" dirty="0">
                <a:solidFill>
                  <a:schemeClr val="tx2"/>
                </a:solidFill>
                <a:latin typeface="Perpetua" panose="02020502060401020303" pitchFamily="18" charset="0"/>
              </a:rPr>
              <a:t>in any other case</a:t>
            </a:r>
            <a:r>
              <a:rPr lang="en-US" sz="2400" i="1" u="sng" dirty="0">
                <a:solidFill>
                  <a:schemeClr val="tx2"/>
                </a:solidFill>
                <a:latin typeface="Perpetua" panose="02020502060401020303" pitchFamily="18" charset="0"/>
              </a:rPr>
              <a:t>, </a:t>
            </a:r>
            <a:r>
              <a:rPr lang="en-US" sz="2400" b="1" i="1" u="sng" dirty="0">
                <a:solidFill>
                  <a:schemeClr val="tx2"/>
                </a:solidFill>
                <a:latin typeface="Perpetua" panose="02020502060401020303" pitchFamily="18" charset="0"/>
              </a:rPr>
              <a:t>no action under sub-section (1)</a:t>
            </a:r>
            <a:r>
              <a:rPr lang="en-US" sz="2400" i="1" u="sng" dirty="0">
                <a:solidFill>
                  <a:schemeClr val="tx2"/>
                </a:solidFill>
                <a:latin typeface="Perpetua" panose="02020502060401020303" pitchFamily="18" charset="0"/>
              </a:rPr>
              <a:t> shall be taken by </a:t>
            </a:r>
            <a:r>
              <a:rPr lang="en-US" sz="2400" b="1" i="1" u="sng" dirty="0">
                <a:solidFill>
                  <a:schemeClr val="tx2"/>
                </a:solidFill>
                <a:latin typeface="Perpetua" panose="02020502060401020303" pitchFamily="18" charset="0"/>
              </a:rPr>
              <a:t>Joint Director or a Joint Commissioner or an Assistant Director or a Deputy Director or an Assessing Officer or a Tax Recovery Officer or an Inspector of Income-tax without obtaining the approval of the Director or the Commissioner</a:t>
            </a:r>
            <a:r>
              <a:rPr lang="en-US" sz="2400" i="1" u="sng" dirty="0">
                <a:solidFill>
                  <a:schemeClr val="tx2"/>
                </a:solidFill>
                <a:latin typeface="Perpetua" panose="02020502060401020303" pitchFamily="18" charset="0"/>
              </a:rPr>
              <a:t>, as the case may be.”.</a:t>
            </a:r>
          </a:p>
          <a:p>
            <a:pPr marL="0" lvl="0" indent="0" algn="just">
              <a:buNone/>
            </a:pPr>
            <a:endParaRPr lang="en-US" sz="2400" dirty="0">
              <a:latin typeface="Perpetua" panose="02020502060401020303" pitchFamily="18" charset="0"/>
            </a:endParaRPr>
          </a:p>
          <a:p>
            <a:endParaRPr lang="en-US" sz="2400" dirty="0">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133</a:t>
            </a:fld>
            <a:endParaRPr lang="en-US"/>
          </a:p>
        </p:txBody>
      </p:sp>
    </p:spTree>
    <p:extLst>
      <p:ext uri="{BB962C8B-B14F-4D97-AF65-F5344CB8AC3E}">
        <p14:creationId xmlns:p14="http://schemas.microsoft.com/office/powerpoint/2010/main" val="405527008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134</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609600"/>
          </a:xfrm>
          <a:solidFill>
            <a:schemeClr val="tx1"/>
          </a:solidFill>
        </p:spPr>
        <p:txBody>
          <a:bodyPr anchor="t"/>
          <a:lstStyle/>
          <a:p>
            <a:pPr marL="541338" indent="-541338" algn="r"/>
            <a:r>
              <a:rPr lang="en-US" sz="2800" b="1" kern="1200" dirty="0" err="1">
                <a:latin typeface="High Tower Text" panose="02040502050506030303" pitchFamily="18" charset="0"/>
              </a:rPr>
              <a:t>Contd</a:t>
            </a:r>
            <a:r>
              <a:rPr lang="en-US" sz="2800" b="1" kern="1200" dirty="0">
                <a:latin typeface="High Tower Text" panose="02040502050506030303" pitchFamily="18" charset="0"/>
              </a:rPr>
              <a:t>….</a:t>
            </a:r>
            <a:endParaRPr lang="en-US" sz="28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1373159919"/>
              </p:ext>
            </p:extLst>
          </p:nvPr>
        </p:nvGraphicFramePr>
        <p:xfrm>
          <a:off x="0" y="492368"/>
          <a:ext cx="9144000" cy="6512052"/>
        </p:xfrm>
        <a:graphic>
          <a:graphicData uri="http://schemas.openxmlformats.org/drawingml/2006/table">
            <a:tbl>
              <a:tblPr/>
              <a:tblGrid>
                <a:gridCol w="9144000">
                  <a:extLst>
                    <a:ext uri="{9D8B030D-6E8A-4147-A177-3AD203B41FA5}">
                      <a16:colId xmlns:a16="http://schemas.microsoft.com/office/drawing/2014/main" val="20000"/>
                    </a:ext>
                  </a:extLst>
                </a:gridCol>
              </a:tblGrid>
              <a:tr h="6365632">
                <a:tc>
                  <a:txBody>
                    <a:bodyPr/>
                    <a:lstStyle/>
                    <a:p>
                      <a:pPr algn="just">
                        <a:lnSpc>
                          <a:spcPct val="115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200" kern="1200" dirty="0">
                          <a:solidFill>
                            <a:schemeClr val="tx2"/>
                          </a:solidFill>
                          <a:effectLst/>
                          <a:latin typeface="Perpetua" panose="02020502060401020303" pitchFamily="18" charset="0"/>
                          <a:ea typeface="+mn-ea"/>
                          <a:cs typeface="+mn-cs"/>
                        </a:rPr>
                        <a:t>Under the existing provisions of section 133A of the Act, an income-tax authority is empowered to conduct survey at the business premises. To prevent the possible misuse of such powers, vide Finance Act 2003, a proviso to sub-section (6) in the said section was inserted. It is proposed to substitute the proviso to sub-section (6) of section 133A to provide that,- </a:t>
                      </a:r>
                    </a:p>
                    <a:p>
                      <a:pPr algn="just" fontAlgn="base"/>
                      <a:endParaRPr lang="en-US" sz="600" kern="1200" dirty="0">
                        <a:solidFill>
                          <a:schemeClr val="tx2"/>
                        </a:solidFill>
                        <a:effectLst/>
                        <a:latin typeface="Perpetua" panose="02020502060401020303" pitchFamily="18" charset="0"/>
                        <a:ea typeface="+mn-ea"/>
                        <a:cs typeface="+mn-cs"/>
                      </a:endParaRPr>
                    </a:p>
                    <a:p>
                      <a:pPr lvl="0" algn="just" fontAlgn="base"/>
                      <a:r>
                        <a:rPr lang="en-US" sz="2200" b="1" u="sng" strike="noStrike" kern="1200" dirty="0">
                          <a:solidFill>
                            <a:schemeClr val="tx2"/>
                          </a:solidFill>
                          <a:effectLst/>
                          <a:latin typeface="Perpetua" panose="02020502060401020303" pitchFamily="18" charset="0"/>
                          <a:ea typeface="+mn-ea"/>
                          <a:cs typeface="+mn-cs"/>
                        </a:rPr>
                        <a:t>In a case where the information has been received from the prescribed authority, no income-tax authority below the rank of Joint Director or Joint Commissioner, shall conduct any survey under the said section without prior approval of the Joint Director or the Joint Commissioner, as the case may be; and</a:t>
                      </a:r>
                    </a:p>
                    <a:p>
                      <a:pPr lvl="0" algn="just" fontAlgn="base"/>
                      <a:r>
                        <a:rPr lang="en-US" sz="2200" b="1" u="sng" strike="noStrike" kern="1200" dirty="0">
                          <a:solidFill>
                            <a:schemeClr val="tx2"/>
                          </a:solidFill>
                          <a:effectLst/>
                          <a:latin typeface="Perpetua" panose="02020502060401020303" pitchFamily="18" charset="0"/>
                          <a:ea typeface="+mn-ea"/>
                          <a:cs typeface="+mn-cs"/>
                        </a:rPr>
                        <a:t>In any other case, no income-tax authority below the rank of Commissioner or Director, shall conduct any survey under the said section without prior approval of the Commissioner or the Director, as the case may be.</a:t>
                      </a:r>
                    </a:p>
                    <a:p>
                      <a:pPr marL="0" marR="0" lvl="0" indent="0" algn="just" defTabSz="914400" rtl="0" eaLnBrk="1" fontAlgn="base" latinLnBrk="0" hangingPunct="1">
                        <a:lnSpc>
                          <a:spcPct val="100000"/>
                        </a:lnSpc>
                        <a:spcBef>
                          <a:spcPts val="0"/>
                        </a:spcBef>
                        <a:spcAft>
                          <a:spcPts val="0"/>
                        </a:spcAft>
                        <a:buClrTx/>
                        <a:buSzTx/>
                        <a:buFontTx/>
                        <a:buNone/>
                        <a:tabLst/>
                        <a:defRPr/>
                      </a:pPr>
                      <a:r>
                        <a:rPr lang="en-US" sz="2200" u="none" strike="noStrike" kern="1200" dirty="0">
                          <a:solidFill>
                            <a:schemeClr val="tx2"/>
                          </a:solidFill>
                          <a:effectLst/>
                          <a:latin typeface="Perpetua" panose="02020502060401020303" pitchFamily="18" charset="0"/>
                          <a:ea typeface="+mn-ea"/>
                          <a:cs typeface="+mn-cs"/>
                        </a:rPr>
                        <a:t>After carefully reading of the provision substituted in the Act and memorandum to the finance bill, there is a no link between the wordings provided in finance bill and memorandum to the finance bill. The disconnect between bill and memorandum to the bill can easily identify through below mentioned table</a:t>
                      </a:r>
                      <a:r>
                        <a:rPr lang="en-US" sz="2200" u="none" strike="noStrike" kern="1200" dirty="0">
                          <a:solidFill>
                            <a:srgbClr val="CC3300"/>
                          </a:solidFill>
                          <a:effectLst/>
                          <a:latin typeface="Perpetua" panose="02020502060401020303" pitchFamily="18" charset="0"/>
                          <a:ea typeface="+mn-ea"/>
                          <a:cs typeface="+mn-cs"/>
                        </a:rPr>
                        <a:t> </a:t>
                      </a:r>
                      <a:r>
                        <a:rPr lang="en-US" sz="2200" b="1" i="1" u="sng" strike="noStrike" kern="1200" dirty="0">
                          <a:solidFill>
                            <a:srgbClr val="000000"/>
                          </a:solidFill>
                          <a:effectLst/>
                          <a:latin typeface="Perpetua" panose="02020502060401020303" pitchFamily="18" charset="0"/>
                          <a:ea typeface="+mn-ea"/>
                          <a:cs typeface="+mn-cs"/>
                        </a:rPr>
                        <a:t>(Table in next slide)</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5292478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135</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355842"/>
          </a:xfrm>
          <a:solidFill>
            <a:schemeClr val="tx1"/>
          </a:solidFill>
        </p:spPr>
        <p:txBody>
          <a:bodyPr anchor="t"/>
          <a:lstStyle/>
          <a:p>
            <a:pPr marL="541338" indent="-541338"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endParaRPr lang="en-US" sz="24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3540151627"/>
              </p:ext>
            </p:extLst>
          </p:nvPr>
        </p:nvGraphicFramePr>
        <p:xfrm>
          <a:off x="0" y="492368"/>
          <a:ext cx="9144000" cy="6365632"/>
        </p:xfrm>
        <a:graphic>
          <a:graphicData uri="http://schemas.openxmlformats.org/drawingml/2006/table">
            <a:tbl>
              <a:tblPr/>
              <a:tblGrid>
                <a:gridCol w="9144000">
                  <a:extLst>
                    <a:ext uri="{9D8B030D-6E8A-4147-A177-3AD203B41FA5}">
                      <a16:colId xmlns:a16="http://schemas.microsoft.com/office/drawing/2014/main" val="20000"/>
                    </a:ext>
                  </a:extLst>
                </a:gridCol>
              </a:tblGrid>
              <a:tr h="6365632">
                <a:tc>
                  <a:txBody>
                    <a:bodyPr/>
                    <a:lstStyle/>
                    <a:p>
                      <a:pPr lvl="0" algn="just" fontAlgn="base"/>
                      <a:endParaRPr lang="en-US" sz="2000" u="none" strike="noStrike"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7" name="Table 7">
            <a:extLst>
              <a:ext uri="{FF2B5EF4-FFF2-40B4-BE49-F238E27FC236}">
                <a16:creationId xmlns:a16="http://schemas.microsoft.com/office/drawing/2014/main" id="{83616C6E-7649-46D7-B347-F064697DECB5}"/>
              </a:ext>
            </a:extLst>
          </p:cNvPr>
          <p:cNvGraphicFramePr>
            <a:graphicFrameLocks noGrp="1"/>
          </p:cNvGraphicFramePr>
          <p:nvPr>
            <p:extLst>
              <p:ext uri="{D42A27DB-BD31-4B8C-83A1-F6EECF244321}">
                <p14:modId xmlns:p14="http://schemas.microsoft.com/office/powerpoint/2010/main" val="1570955925"/>
              </p:ext>
            </p:extLst>
          </p:nvPr>
        </p:nvGraphicFramePr>
        <p:xfrm>
          <a:off x="0" y="355844"/>
          <a:ext cx="9144000" cy="6504900"/>
        </p:xfrm>
        <a:graphic>
          <a:graphicData uri="http://schemas.openxmlformats.org/drawingml/2006/table">
            <a:tbl>
              <a:tblPr firstRow="1" bandRow="1">
                <a:tableStyleId>{5C22544A-7EE6-4342-B048-85BDC9FD1C3A}</a:tableStyleId>
              </a:tblPr>
              <a:tblGrid>
                <a:gridCol w="533400">
                  <a:extLst>
                    <a:ext uri="{9D8B030D-6E8A-4147-A177-3AD203B41FA5}">
                      <a16:colId xmlns:a16="http://schemas.microsoft.com/office/drawing/2014/main" val="3119401036"/>
                    </a:ext>
                  </a:extLst>
                </a:gridCol>
                <a:gridCol w="1905000">
                  <a:extLst>
                    <a:ext uri="{9D8B030D-6E8A-4147-A177-3AD203B41FA5}">
                      <a16:colId xmlns:a16="http://schemas.microsoft.com/office/drawing/2014/main" val="333335589"/>
                    </a:ext>
                  </a:extLst>
                </a:gridCol>
                <a:gridCol w="3276600">
                  <a:extLst>
                    <a:ext uri="{9D8B030D-6E8A-4147-A177-3AD203B41FA5}">
                      <a16:colId xmlns:a16="http://schemas.microsoft.com/office/drawing/2014/main" val="2794365889"/>
                    </a:ext>
                  </a:extLst>
                </a:gridCol>
                <a:gridCol w="3429000">
                  <a:extLst>
                    <a:ext uri="{9D8B030D-6E8A-4147-A177-3AD203B41FA5}">
                      <a16:colId xmlns:a16="http://schemas.microsoft.com/office/drawing/2014/main" val="3001474883"/>
                    </a:ext>
                  </a:extLst>
                </a:gridCol>
              </a:tblGrid>
              <a:tr h="604053">
                <a:tc>
                  <a:txBody>
                    <a:bodyPr/>
                    <a:lstStyle/>
                    <a:p>
                      <a:pPr algn="ctr">
                        <a:lnSpc>
                          <a:spcPct val="80000"/>
                        </a:lnSpc>
                      </a:pPr>
                      <a:r>
                        <a:rPr lang="en-IN" sz="2100" dirty="0">
                          <a:latin typeface="Perpetua" panose="02020502060401020303" pitchFamily="18" charset="0"/>
                        </a:rPr>
                        <a:t>S. No</a:t>
                      </a:r>
                    </a:p>
                  </a:txBody>
                  <a:tcPr anchor="ctr"/>
                </a:tc>
                <a:tc>
                  <a:txBody>
                    <a:bodyPr/>
                    <a:lstStyle/>
                    <a:p>
                      <a:pPr algn="ctr">
                        <a:lnSpc>
                          <a:spcPct val="80000"/>
                        </a:lnSpc>
                      </a:pPr>
                      <a:r>
                        <a:rPr lang="en-IN" sz="2100" dirty="0">
                          <a:latin typeface="Perpetua" panose="02020502060401020303" pitchFamily="18" charset="0"/>
                        </a:rPr>
                        <a:t>Provision</a:t>
                      </a:r>
                    </a:p>
                  </a:txBody>
                  <a:tcPr anchor="ctr"/>
                </a:tc>
                <a:tc>
                  <a:txBody>
                    <a:bodyPr/>
                    <a:lstStyle/>
                    <a:p>
                      <a:pPr algn="ctr">
                        <a:lnSpc>
                          <a:spcPct val="80000"/>
                        </a:lnSpc>
                      </a:pPr>
                      <a:r>
                        <a:rPr lang="en-IN" sz="2100" dirty="0">
                          <a:latin typeface="Perpetua" panose="02020502060401020303" pitchFamily="18" charset="0"/>
                        </a:rPr>
                        <a:t>As per Finance Bill</a:t>
                      </a:r>
                    </a:p>
                  </a:txBody>
                  <a:tcPr anchor="ctr"/>
                </a:tc>
                <a:tc>
                  <a:txBody>
                    <a:bodyPr/>
                    <a:lstStyle/>
                    <a:p>
                      <a:pPr algn="ctr">
                        <a:lnSpc>
                          <a:spcPct val="80000"/>
                        </a:lnSpc>
                      </a:pPr>
                      <a:r>
                        <a:rPr lang="en-IN" sz="2100" dirty="0">
                          <a:latin typeface="Perpetua" panose="02020502060401020303" pitchFamily="18" charset="0"/>
                        </a:rPr>
                        <a:t>As per Memorandum to the Finance Bill</a:t>
                      </a:r>
                    </a:p>
                  </a:txBody>
                  <a:tcPr anchor="ctr"/>
                </a:tc>
                <a:extLst>
                  <a:ext uri="{0D108BD9-81ED-4DB2-BD59-A6C34878D82A}">
                    <a16:rowId xmlns:a16="http://schemas.microsoft.com/office/drawing/2014/main" val="2203689825"/>
                  </a:ext>
                </a:extLst>
              </a:tr>
              <a:tr h="1710368">
                <a:tc rowSpan="2">
                  <a:txBody>
                    <a:bodyPr/>
                    <a:lstStyle/>
                    <a:p>
                      <a:pPr algn="ctr"/>
                      <a:r>
                        <a:rPr lang="en-IN" sz="2400" b="1" baseline="0" dirty="0">
                          <a:solidFill>
                            <a:schemeClr val="tx2"/>
                          </a:solidFill>
                          <a:latin typeface="Perpetua" panose="02020502060401020303" pitchFamily="18" charset="0"/>
                        </a:rPr>
                        <a:t>1</a:t>
                      </a:r>
                      <a:r>
                        <a:rPr lang="en-IN" sz="2400" baseline="0" dirty="0">
                          <a:solidFill>
                            <a:schemeClr val="tx2"/>
                          </a:solidFill>
                          <a:latin typeface="Perpetua" panose="02020502060401020303" pitchFamily="18" charset="0"/>
                        </a:rPr>
                        <a:t>.</a:t>
                      </a:r>
                    </a:p>
                  </a:txBody>
                  <a:tcPr anchor="ctr"/>
                </a:tc>
                <a:tc rowSpan="2">
                  <a:txBody>
                    <a:bodyPr/>
                    <a:lstStyle/>
                    <a:p>
                      <a:pPr algn="just"/>
                      <a:r>
                        <a:rPr lang="en-IN" sz="2000" baseline="0" dirty="0">
                          <a:solidFill>
                            <a:schemeClr val="tx2"/>
                          </a:solidFill>
                          <a:latin typeface="Perpetua" panose="02020502060401020303" pitchFamily="18" charset="0"/>
                        </a:rPr>
                        <a:t>Proviso (a) to sub section 6 of section 133A:- where information has been received from such authority as may be prescribe</a:t>
                      </a:r>
                    </a:p>
                  </a:txBody>
                  <a:tcPr/>
                </a:tc>
                <a:tc>
                  <a:txBody>
                    <a:bodyPr/>
                    <a:lstStyle/>
                    <a:p>
                      <a:r>
                        <a:rPr lang="en-IN" sz="2000" b="1" u="sng" baseline="0" dirty="0">
                          <a:solidFill>
                            <a:schemeClr val="tx2"/>
                          </a:solidFill>
                          <a:latin typeface="Perpetua" panose="02020502060401020303" pitchFamily="18" charset="0"/>
                        </a:rPr>
                        <a:t>Authorized to take Action:</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Assistant Director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Deputy Director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Assessing Officer(AO)</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Tax Recovery Officer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Inspector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b="1" u="sng" baseline="0" dirty="0">
                          <a:solidFill>
                            <a:schemeClr val="tx2"/>
                          </a:solidFill>
                          <a:latin typeface="Perpetua" panose="02020502060401020303" pitchFamily="18" charset="0"/>
                        </a:rPr>
                        <a:t>Authorized to take Action:</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Director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Commissioner</a:t>
                      </a:r>
                    </a:p>
                  </a:txBody>
                  <a:tcPr/>
                </a:tc>
                <a:extLst>
                  <a:ext uri="{0D108BD9-81ED-4DB2-BD59-A6C34878D82A}">
                    <a16:rowId xmlns:a16="http://schemas.microsoft.com/office/drawing/2014/main" val="1519980971"/>
                  </a:ext>
                </a:extLst>
              </a:tr>
              <a:tr h="896049">
                <a:tc vMerge="1">
                  <a:txBody>
                    <a:bodyPr/>
                    <a:lstStyle/>
                    <a:p>
                      <a:pPr algn="ctr"/>
                      <a:endParaRPr lang="en-IN" sz="2000" baseline="0" dirty="0">
                        <a:solidFill>
                          <a:schemeClr val="tx2"/>
                        </a:solidFill>
                        <a:latin typeface="Perpetua" panose="02020502060401020303" pitchFamily="18" charset="0"/>
                      </a:endParaRPr>
                    </a:p>
                  </a:txBody>
                  <a:tcPr/>
                </a:tc>
                <a:tc vMerge="1">
                  <a:txBody>
                    <a:bodyPr/>
                    <a:lstStyle/>
                    <a:p>
                      <a:endParaRPr lang="en-IN" sz="2000" baseline="0" dirty="0">
                        <a:solidFill>
                          <a:schemeClr val="tx2"/>
                        </a:solidFill>
                        <a:latin typeface="Perpetua" panose="02020502060401020303" pitchFamily="18" charset="0"/>
                      </a:endParaRPr>
                    </a:p>
                  </a:txBody>
                  <a:tcPr/>
                </a:tc>
                <a:tc>
                  <a:txBody>
                    <a:bodyPr/>
                    <a:lstStyle/>
                    <a:p>
                      <a:r>
                        <a:rPr lang="en-IN" sz="1800" b="1" u="sng" kern="1200" baseline="0" dirty="0">
                          <a:solidFill>
                            <a:schemeClr val="tx2"/>
                          </a:solidFill>
                          <a:latin typeface="Perpetua" panose="02020502060401020303" pitchFamily="18" charset="0"/>
                          <a:ea typeface="+mn-ea"/>
                          <a:cs typeface="+mn-cs"/>
                        </a:rPr>
                        <a:t>Authorized to grant Approval:</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Director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Commissioner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u="sng" kern="1200" baseline="0" dirty="0">
                          <a:solidFill>
                            <a:schemeClr val="tx2"/>
                          </a:solidFill>
                          <a:latin typeface="Perpetua" panose="02020502060401020303" pitchFamily="18" charset="0"/>
                          <a:ea typeface="+mn-ea"/>
                          <a:cs typeface="+mn-cs"/>
                        </a:rPr>
                        <a:t>Authorized to grant Approval:</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Director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Joint Commissioner</a:t>
                      </a:r>
                    </a:p>
                  </a:txBody>
                  <a:tcPr/>
                </a:tc>
                <a:extLst>
                  <a:ext uri="{0D108BD9-81ED-4DB2-BD59-A6C34878D82A}">
                    <a16:rowId xmlns:a16="http://schemas.microsoft.com/office/drawing/2014/main" val="8653074"/>
                  </a:ext>
                </a:extLst>
              </a:tr>
              <a:tr h="2233435">
                <a:tc rowSpan="2">
                  <a:txBody>
                    <a:bodyPr/>
                    <a:lstStyle/>
                    <a:p>
                      <a:pPr algn="ctr"/>
                      <a:r>
                        <a:rPr lang="en-IN" sz="2400" b="1" kern="1200" baseline="0" dirty="0">
                          <a:solidFill>
                            <a:schemeClr val="tx2"/>
                          </a:solidFill>
                          <a:latin typeface="Perpetua" panose="02020502060401020303" pitchFamily="18" charset="0"/>
                          <a:ea typeface="+mn-ea"/>
                          <a:cs typeface="+mn-cs"/>
                        </a:rPr>
                        <a:t>2</a:t>
                      </a:r>
                      <a:r>
                        <a:rPr lang="en-IN" sz="2400" kern="1200" baseline="0" dirty="0">
                          <a:solidFill>
                            <a:schemeClr val="tx2"/>
                          </a:solidFill>
                          <a:latin typeface="Perpetua" panose="02020502060401020303" pitchFamily="18" charset="0"/>
                          <a:ea typeface="+mn-ea"/>
                          <a:cs typeface="+mn-cs"/>
                        </a:rPr>
                        <a:t>.</a:t>
                      </a:r>
                    </a:p>
                  </a:txBody>
                  <a:tcPr anchor="ctr"/>
                </a:tc>
                <a:tc rowSpan="2">
                  <a:txBody>
                    <a:bodyPr/>
                    <a:lstStyle/>
                    <a:p>
                      <a:pPr algn="just"/>
                      <a:r>
                        <a:rPr lang="en-IN" sz="2000" baseline="0" dirty="0">
                          <a:solidFill>
                            <a:schemeClr val="tx2"/>
                          </a:solidFill>
                          <a:latin typeface="Perpetua" panose="02020502060401020303" pitchFamily="18" charset="0"/>
                        </a:rPr>
                        <a:t>Proviso (b) to sub section 6 of section 133A:- in any other cases</a:t>
                      </a:r>
                    </a:p>
                  </a:txBody>
                  <a:tcPr/>
                </a:tc>
                <a:tc>
                  <a:txBody>
                    <a:bodyPr/>
                    <a:lstStyle/>
                    <a:p>
                      <a:r>
                        <a:rPr lang="en-IN" sz="2000" b="1" u="sng" baseline="0" dirty="0">
                          <a:solidFill>
                            <a:schemeClr val="tx2"/>
                          </a:solidFill>
                          <a:latin typeface="Perpetua" panose="02020502060401020303" pitchFamily="18" charset="0"/>
                        </a:rPr>
                        <a:t>Authorized to take Action:</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Joint Director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Joint Commissioner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Assistant Director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Deputy Director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Assessing Officer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Tax Recovery Officer</a:t>
                      </a:r>
                    </a:p>
                    <a:p>
                      <a:pPr marL="266700" indent="-266700">
                        <a:lnSpc>
                          <a:spcPct val="80000"/>
                        </a:lnSpc>
                        <a:buFont typeface="+mj-lt"/>
                        <a:buAutoNum type="romanLcPeriod"/>
                      </a:pPr>
                      <a:r>
                        <a:rPr lang="en-IN" sz="2200" b="0" u="none" baseline="0" dirty="0">
                          <a:solidFill>
                            <a:schemeClr val="tx2"/>
                          </a:solidFill>
                          <a:latin typeface="Perpetua" panose="02020502060401020303" pitchFamily="18" charset="0"/>
                        </a:rPr>
                        <a:t>Inspector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000" b="1" u="sng" baseline="0" dirty="0">
                          <a:solidFill>
                            <a:schemeClr val="tx2"/>
                          </a:solidFill>
                          <a:latin typeface="Perpetua" panose="02020502060401020303" pitchFamily="18" charset="0"/>
                        </a:rPr>
                        <a:t>Authorized to take Action:</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Commissioner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Director</a:t>
                      </a:r>
                    </a:p>
                  </a:txBody>
                  <a:tcPr/>
                </a:tc>
                <a:extLst>
                  <a:ext uri="{0D108BD9-81ED-4DB2-BD59-A6C34878D82A}">
                    <a16:rowId xmlns:a16="http://schemas.microsoft.com/office/drawing/2014/main" val="2546210589"/>
                  </a:ext>
                </a:extLst>
              </a:tr>
              <a:tr h="921726">
                <a:tc vMerge="1">
                  <a:txBody>
                    <a:bodyPr/>
                    <a:lstStyle/>
                    <a:p>
                      <a:pPr algn="ctr"/>
                      <a:endParaRPr lang="en-IN" sz="2000" baseline="0" dirty="0">
                        <a:solidFill>
                          <a:schemeClr val="tx2"/>
                        </a:solidFill>
                        <a:latin typeface="Perpetua" panose="02020502060401020303" pitchFamily="18" charset="0"/>
                      </a:endParaRPr>
                    </a:p>
                  </a:txBody>
                  <a:tcPr/>
                </a:tc>
                <a:tc vMerge="1">
                  <a:txBody>
                    <a:bodyPr/>
                    <a:lstStyle/>
                    <a:p>
                      <a:endParaRPr lang="en-IN" sz="2000" baseline="0" dirty="0">
                        <a:solidFill>
                          <a:schemeClr val="tx2"/>
                        </a:solidFill>
                        <a:latin typeface="Perpetua" panose="02020502060401020303" pitchFamily="18" charset="0"/>
                      </a:endParaRPr>
                    </a:p>
                  </a:txBody>
                  <a:tcPr/>
                </a:tc>
                <a:tc>
                  <a:txBody>
                    <a:bodyPr/>
                    <a:lstStyle/>
                    <a:p>
                      <a:r>
                        <a:rPr lang="en-IN" sz="1800" b="1" u="sng" kern="1200" baseline="0" dirty="0">
                          <a:solidFill>
                            <a:schemeClr val="tx2"/>
                          </a:solidFill>
                          <a:latin typeface="Perpetua" panose="02020502060401020303" pitchFamily="18" charset="0"/>
                          <a:ea typeface="+mn-ea"/>
                          <a:cs typeface="+mn-cs"/>
                        </a:rPr>
                        <a:t>Authorized to grant Approval:</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Director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Commissioner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u="sng" kern="1200" baseline="0" dirty="0">
                          <a:solidFill>
                            <a:schemeClr val="tx2"/>
                          </a:solidFill>
                          <a:latin typeface="Perpetua" panose="02020502060401020303" pitchFamily="18" charset="0"/>
                          <a:ea typeface="+mn-ea"/>
                          <a:cs typeface="+mn-cs"/>
                        </a:rPr>
                        <a:t>Authorized to grant Approval:</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Director</a:t>
                      </a:r>
                    </a:p>
                    <a:p>
                      <a:pPr marL="266700" indent="-266700" algn="l" defTabSz="914400" rtl="0" eaLnBrk="1" latinLnBrk="0" hangingPunct="1">
                        <a:lnSpc>
                          <a:spcPct val="80000"/>
                        </a:lnSpc>
                        <a:buFont typeface="+mj-lt"/>
                        <a:buAutoNum type="romanLcPeriod"/>
                      </a:pPr>
                      <a:r>
                        <a:rPr lang="en-IN" sz="2200" b="0" u="none" kern="1200" baseline="0" dirty="0">
                          <a:solidFill>
                            <a:schemeClr val="tx2"/>
                          </a:solidFill>
                          <a:latin typeface="Perpetua" panose="02020502060401020303" pitchFamily="18" charset="0"/>
                          <a:ea typeface="+mn-ea"/>
                          <a:cs typeface="+mn-cs"/>
                        </a:rPr>
                        <a:t>Commissioner</a:t>
                      </a:r>
                    </a:p>
                  </a:txBody>
                  <a:tcPr/>
                </a:tc>
                <a:extLst>
                  <a:ext uri="{0D108BD9-81ED-4DB2-BD59-A6C34878D82A}">
                    <a16:rowId xmlns:a16="http://schemas.microsoft.com/office/drawing/2014/main" val="2765223185"/>
                  </a:ext>
                </a:extLst>
              </a:tr>
            </a:tbl>
          </a:graphicData>
        </a:graphic>
      </p:graphicFrame>
    </p:spTree>
    <p:extLst>
      <p:ext uri="{BB962C8B-B14F-4D97-AF65-F5344CB8AC3E}">
        <p14:creationId xmlns:p14="http://schemas.microsoft.com/office/powerpoint/2010/main" val="49123172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tx1"/>
          </a:solidFill>
        </p:spPr>
        <p:txBody>
          <a:bodyPr anchor="t"/>
          <a:lstStyle/>
          <a:p>
            <a:pPr marL="365125" indent="-365125"/>
            <a:r>
              <a:rPr lang="en-IN" sz="3000" b="1" kern="1200" dirty="0">
                <a:latin typeface="Perpetua" panose="02020502060401020303" pitchFamily="18" charset="0"/>
              </a:rPr>
              <a:t>5.</a:t>
            </a:r>
            <a:r>
              <a:rPr lang="en-US" sz="3000" b="1" dirty="0">
                <a:latin typeface="High Tower Text" panose="02040502050506030303" pitchFamily="18" charset="0"/>
              </a:rPr>
              <a:t>Clarity on stay by the Income Tax Appellate Tribunal </a:t>
            </a:r>
            <a:r>
              <a:rPr lang="en-US" sz="3000" b="1" kern="1200" dirty="0">
                <a:latin typeface="High Tower Text" panose="02040502050506030303" pitchFamily="18" charset="0"/>
              </a:rPr>
              <a:t>[Clause 97]</a:t>
            </a:r>
          </a:p>
        </p:txBody>
      </p:sp>
      <p:sp>
        <p:nvSpPr>
          <p:cNvPr id="3" name="Content Placeholder 2"/>
          <p:cNvSpPr>
            <a:spLocks noGrp="1"/>
          </p:cNvSpPr>
          <p:nvPr>
            <p:ph idx="1"/>
          </p:nvPr>
        </p:nvSpPr>
        <p:spPr>
          <a:xfrm>
            <a:off x="0" y="1295400"/>
            <a:ext cx="9144000" cy="5029200"/>
          </a:xfrm>
        </p:spPr>
        <p:txBody>
          <a:bodyPr/>
          <a:lstStyle/>
          <a:p>
            <a:pPr marL="0" lvl="0" indent="0" algn="just">
              <a:buNone/>
            </a:pPr>
            <a:r>
              <a:rPr lang="en-US" sz="2400" b="1" u="sng" dirty="0">
                <a:solidFill>
                  <a:schemeClr val="tx2"/>
                </a:solidFill>
                <a:latin typeface="Perpetua" panose="02020502060401020303" pitchFamily="18" charset="0"/>
              </a:rPr>
              <a:t>Amendment in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Proviso to sub section (2A) of section 254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April 2020]</a:t>
            </a:r>
            <a:r>
              <a:rPr lang="en-US" sz="2400" dirty="0">
                <a:solidFill>
                  <a:schemeClr val="tx2"/>
                </a:solidFill>
                <a:latin typeface="Perpetua" panose="02020502060401020303" pitchFamily="18" charset="0"/>
              </a:rPr>
              <a:t> </a:t>
            </a:r>
          </a:p>
          <a:p>
            <a:pPr marL="182563" indent="-182563" algn="just">
              <a:lnSpc>
                <a:spcPct val="114000"/>
              </a:lnSpc>
              <a:spcBef>
                <a:spcPts val="300"/>
              </a:spcBef>
              <a:spcAft>
                <a:spcPts val="300"/>
              </a:spcAft>
            </a:pPr>
            <a:r>
              <a:rPr lang="en-GB" sz="2400" i="1" dirty="0">
                <a:solidFill>
                  <a:schemeClr val="tx2"/>
                </a:solidFill>
                <a:latin typeface="Perpetua" panose="02020502060401020303" pitchFamily="18" charset="0"/>
              </a:rPr>
              <a:t>Provided that the Appellate Tribunal may, after considering the merits of the application made by the assessee, pass an order of stay in any proceedings relating to an appeal filed under sub-section (1) of section 253, for a period not exceeding one hundred and eighty days from the date of such order </a:t>
            </a:r>
            <a:r>
              <a:rPr lang="en-GB" sz="2400" b="1" i="1" u="sng" dirty="0">
                <a:solidFill>
                  <a:schemeClr val="tx2"/>
                </a:solidFill>
                <a:latin typeface="Perpetua" panose="02020502060401020303" pitchFamily="18" charset="0"/>
              </a:rPr>
              <a:t>subject to the condition that the assessee deposits not less than twenty per cent. Of the amount of tax, interest, fee, penalty, or any other sum  payable under the provisions of this Act, or furnishes security of equal amount in respect thereof</a:t>
            </a:r>
            <a:r>
              <a:rPr lang="en-GB" sz="2400" i="1" dirty="0">
                <a:solidFill>
                  <a:schemeClr val="tx2"/>
                </a:solidFill>
                <a:latin typeface="Perpetua" panose="02020502060401020303" pitchFamily="18" charset="0"/>
              </a:rPr>
              <a:t> and the Appellate Tribunal shall dispose of the appeal within the said period of stay specified in that order:</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136</a:t>
            </a:fld>
            <a:endParaRPr lang="en-US"/>
          </a:p>
        </p:txBody>
      </p:sp>
    </p:spTree>
    <p:extLst>
      <p:ext uri="{BB962C8B-B14F-4D97-AF65-F5344CB8AC3E}">
        <p14:creationId xmlns:p14="http://schemas.microsoft.com/office/powerpoint/2010/main" val="245546970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chemeClr val="tx1"/>
          </a:solidFill>
        </p:spPr>
        <p:txBody>
          <a:bodyPr anchor="t"/>
          <a:lstStyle/>
          <a:p>
            <a:pPr marL="365125" indent="-365125" algn="r"/>
            <a:r>
              <a:rPr lang="en-US" sz="3400" b="1" kern="1200" dirty="0" err="1">
                <a:latin typeface="High Tower Text" panose="02040502050506030303" pitchFamily="18" charset="0"/>
              </a:rPr>
              <a:t>Contd</a:t>
            </a:r>
            <a:r>
              <a:rPr lang="en-US" sz="3400" b="1" kern="1200" dirty="0">
                <a:latin typeface="High Tower Text" panose="02040502050506030303" pitchFamily="18" charset="0"/>
              </a:rPr>
              <a:t>….</a:t>
            </a:r>
          </a:p>
        </p:txBody>
      </p:sp>
      <p:sp>
        <p:nvSpPr>
          <p:cNvPr id="3" name="Content Placeholder 2"/>
          <p:cNvSpPr>
            <a:spLocks noGrp="1"/>
          </p:cNvSpPr>
          <p:nvPr>
            <p:ph idx="1"/>
          </p:nvPr>
        </p:nvSpPr>
        <p:spPr>
          <a:xfrm>
            <a:off x="0" y="533400"/>
            <a:ext cx="9144000" cy="6324600"/>
          </a:xfrm>
        </p:spPr>
        <p:txBody>
          <a:bodyPr/>
          <a:lstStyle/>
          <a:p>
            <a:pPr marL="182563" indent="-182563" algn="just">
              <a:spcBef>
                <a:spcPts val="0"/>
              </a:spcBef>
            </a:pPr>
            <a:r>
              <a:rPr lang="en-GB" sz="2400" i="1" strike="sngStrike" dirty="0">
                <a:solidFill>
                  <a:schemeClr val="tx2"/>
                </a:solidFill>
                <a:latin typeface="Perpetua" panose="02020502060401020303" pitchFamily="18" charset="0"/>
              </a:rPr>
              <a:t>Provided further that where such appeal is not so disposed of within the said period of stay as specified in the order of stay, the Appellate Tribunal may, on an application made in this behalf by the assessee and on being satisfied that the delay in disposing of the appeal is not attributable to the assessee, extend the period of stay, or pass an order of stay for a further period or periods as it thinks fit; so, however, that the aggregate of the period originally allowed and the period or periods so extended or allowed shall not, in any case, exceed three hundred and sixty-five days and the Appellate Tribunal shall dispose of the appeal within the period or periods of stay so extended or allowed</a:t>
            </a:r>
          </a:p>
          <a:p>
            <a:pPr marL="182563" indent="-182563" algn="just">
              <a:spcBef>
                <a:spcPts val="0"/>
              </a:spcBef>
            </a:pPr>
            <a:r>
              <a:rPr lang="en-US" sz="2400" i="1" dirty="0">
                <a:solidFill>
                  <a:schemeClr val="tx2"/>
                </a:solidFill>
                <a:latin typeface="Perpetua" panose="02020502060401020303" pitchFamily="18" charset="0"/>
              </a:rPr>
              <a:t>“Provided further that no extension of stay shall be granted by the Appellate Tribunal, where such appeal is not so disposed of within the said period of stay as 30 specified in the order of stay, unless the assessee makes an application and has complied with the condition referred to in the first proviso and the Appellate Tribunal is satisfied that the delay in disposing of the appeal is not attributable to the assessee, so however, that the aggregate of the period of stay originally allowed and the period of stay so extended shall not exceed three hundred and sixty-five days and the Appellate Tribunal shall dispose of the appeal within the period or periods of stay so extended or allowed:”.</a:t>
            </a:r>
          </a:p>
          <a:p>
            <a:pPr marL="0" lvl="0" indent="0" algn="just">
              <a:buNone/>
            </a:pPr>
            <a:endParaRPr lang="en-US" sz="2400" dirty="0">
              <a:latin typeface="Perpetua" panose="02020502060401020303" pitchFamily="18" charset="0"/>
            </a:endParaRPr>
          </a:p>
          <a:p>
            <a:endParaRPr lang="en-US" sz="2400" dirty="0">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137</a:t>
            </a:fld>
            <a:endParaRPr lang="en-US"/>
          </a:p>
        </p:txBody>
      </p:sp>
    </p:spTree>
    <p:extLst>
      <p:ext uri="{BB962C8B-B14F-4D97-AF65-F5344CB8AC3E}">
        <p14:creationId xmlns:p14="http://schemas.microsoft.com/office/powerpoint/2010/main" val="173606891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138</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496697"/>
          </a:xfrm>
          <a:solidFill>
            <a:schemeClr val="tx1"/>
          </a:solidFill>
        </p:spPr>
        <p:txBody>
          <a:bodyPr anchor="t"/>
          <a:lstStyle/>
          <a:p>
            <a:pPr marL="541338" indent="-541338" algn="r"/>
            <a:r>
              <a:rPr lang="en-US" sz="2800" b="1" kern="1200" dirty="0" err="1">
                <a:latin typeface="High Tower Text" panose="02040502050506030303" pitchFamily="18" charset="0"/>
              </a:rPr>
              <a:t>Contd</a:t>
            </a:r>
            <a:r>
              <a:rPr lang="en-US" sz="2800" b="1" kern="1200" dirty="0">
                <a:latin typeface="High Tower Text" panose="02040502050506030303" pitchFamily="18" charset="0"/>
              </a:rPr>
              <a:t>….</a:t>
            </a:r>
            <a:endParaRPr lang="en-US" sz="28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708394750"/>
              </p:ext>
            </p:extLst>
          </p:nvPr>
        </p:nvGraphicFramePr>
        <p:xfrm>
          <a:off x="0" y="838200"/>
          <a:ext cx="9144000" cy="5334000"/>
        </p:xfrm>
        <a:graphic>
          <a:graphicData uri="http://schemas.openxmlformats.org/drawingml/2006/table">
            <a:tbl>
              <a:tblPr/>
              <a:tblGrid>
                <a:gridCol w="9144000">
                  <a:extLst>
                    <a:ext uri="{9D8B030D-6E8A-4147-A177-3AD203B41FA5}">
                      <a16:colId xmlns:a16="http://schemas.microsoft.com/office/drawing/2014/main" val="20000"/>
                    </a:ext>
                  </a:extLst>
                </a:gridCol>
              </a:tblGrid>
              <a:tr h="5334000">
                <a:tc>
                  <a:txBody>
                    <a:bodyPr/>
                    <a:lstStyle/>
                    <a:p>
                      <a:pPr algn="just">
                        <a:lnSpc>
                          <a:spcPct val="115000"/>
                        </a:lnSpc>
                        <a:spcAft>
                          <a:spcPts val="100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200" kern="1200" dirty="0">
                          <a:solidFill>
                            <a:schemeClr val="tx2"/>
                          </a:solidFill>
                          <a:effectLst/>
                          <a:latin typeface="Perpetua" panose="02020502060401020303" pitchFamily="18" charset="0"/>
                          <a:ea typeface="+mn-ea"/>
                          <a:cs typeface="+mn-cs"/>
                        </a:rPr>
                        <a:t>It is proposed to provide that </a:t>
                      </a:r>
                      <a:r>
                        <a:rPr lang="en-US" sz="2200" b="1" kern="1200" dirty="0">
                          <a:solidFill>
                            <a:schemeClr val="tx2"/>
                          </a:solidFill>
                          <a:effectLst/>
                          <a:latin typeface="Perpetua" panose="02020502060401020303" pitchFamily="18" charset="0"/>
                          <a:ea typeface="+mn-ea"/>
                          <a:cs typeface="+mn-cs"/>
                        </a:rPr>
                        <a:t>ITAT may grant stay under the first proviso subject to the condition that the assessee deposits not less than twenty per cent of the amount of tax, interest, fee, penalty, or any other sum payable under the provisions of this Act, or furnish security of equal amount in respect thereof.</a:t>
                      </a:r>
                    </a:p>
                    <a:p>
                      <a:pPr algn="just" fontAlgn="base"/>
                      <a:endParaRPr lang="en-US" sz="2200" kern="1200" dirty="0">
                        <a:solidFill>
                          <a:schemeClr val="tx2"/>
                        </a:solidFill>
                        <a:effectLst/>
                        <a:latin typeface="Perpetua" panose="02020502060401020303" pitchFamily="18" charset="0"/>
                        <a:ea typeface="+mn-ea"/>
                        <a:cs typeface="+mn-cs"/>
                      </a:endParaRPr>
                    </a:p>
                    <a:p>
                      <a:pPr algn="just" fontAlgn="base"/>
                      <a:r>
                        <a:rPr lang="en-US" sz="2200" kern="1200" dirty="0">
                          <a:solidFill>
                            <a:schemeClr val="tx2"/>
                          </a:solidFill>
                          <a:effectLst/>
                          <a:latin typeface="Perpetua" panose="02020502060401020303" pitchFamily="18" charset="0"/>
                          <a:ea typeface="+mn-ea"/>
                          <a:cs typeface="+mn-cs"/>
                        </a:rPr>
                        <a:t>It is also proposed to </a:t>
                      </a:r>
                      <a:r>
                        <a:rPr lang="en-US" sz="2200" b="1" kern="1200" dirty="0">
                          <a:solidFill>
                            <a:schemeClr val="tx2"/>
                          </a:solidFill>
                          <a:effectLst/>
                          <a:latin typeface="Perpetua" panose="02020502060401020303" pitchFamily="18" charset="0"/>
                          <a:ea typeface="+mn-ea"/>
                          <a:cs typeface="+mn-cs"/>
                        </a:rPr>
                        <a:t>substitute second proviso to provide that no extension of stay shall be granted by ITAT, where such appeal is not so disposed of which the said period of stay as specified in the order of stay.</a:t>
                      </a:r>
                      <a:r>
                        <a:rPr lang="en-US" sz="2200" kern="1200" dirty="0">
                          <a:solidFill>
                            <a:schemeClr val="tx2"/>
                          </a:solidFill>
                          <a:effectLst/>
                          <a:latin typeface="Perpetua" panose="02020502060401020303" pitchFamily="18" charset="0"/>
                          <a:ea typeface="+mn-ea"/>
                          <a:cs typeface="+mn-cs"/>
                        </a:rPr>
                        <a:t> However, on an application made by the assessee, a further stay can be granted, if the delay in not disposing of the appeal is not attributable to the assessee and the assessee has deposited not less than twenty per cent of the amount of tax, interest, fee, penalty, or any other sum payable under the provisions of this Act, or furnish security of equal amount in respect thereof. The total stay granted by ITAT cannot exceed 365 days.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7873620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96875"/>
          </a:xfrm>
          <a:solidFill>
            <a:schemeClr val="tx1"/>
          </a:solidFill>
        </p:spPr>
        <p:txBody>
          <a:bodyPr anchor="t"/>
          <a:lstStyle/>
          <a:p>
            <a:pPr marL="365125" indent="-365125"/>
            <a:r>
              <a:rPr lang="en-IN" sz="2800" b="1" kern="1200" dirty="0">
                <a:latin typeface="High Tower Text" panose="02040502050506030303" pitchFamily="18" charset="0"/>
              </a:rPr>
              <a:t>6. </a:t>
            </a:r>
            <a:r>
              <a:rPr lang="en-US" sz="2800" b="1" kern="1200" dirty="0">
                <a:latin typeface="High Tower Text" panose="02040502050506030303" pitchFamily="18" charset="0"/>
              </a:rPr>
              <a:t>Provision for e-penalty</a:t>
            </a:r>
            <a:r>
              <a:rPr lang="en-US" sz="2800" kern="1200" dirty="0">
                <a:solidFill>
                  <a:srgbClr val="000000"/>
                </a:solidFill>
                <a:latin typeface="Perpetua" panose="02020502060401020303" pitchFamily="18" charset="0"/>
              </a:rPr>
              <a:t> </a:t>
            </a:r>
            <a:r>
              <a:rPr lang="en-US" sz="2800" b="1" kern="1200" dirty="0">
                <a:latin typeface="High Tower Text" panose="02040502050506030303" pitchFamily="18" charset="0"/>
              </a:rPr>
              <a:t>[Clause 100]</a:t>
            </a:r>
          </a:p>
        </p:txBody>
      </p:sp>
      <p:sp>
        <p:nvSpPr>
          <p:cNvPr id="3" name="Content Placeholder 2"/>
          <p:cNvSpPr>
            <a:spLocks noGrp="1"/>
          </p:cNvSpPr>
          <p:nvPr>
            <p:ph idx="1"/>
          </p:nvPr>
        </p:nvSpPr>
        <p:spPr>
          <a:xfrm>
            <a:off x="0" y="381000"/>
            <a:ext cx="9144000" cy="6324600"/>
          </a:xfrm>
        </p:spPr>
        <p:txBody>
          <a:bodyPr/>
          <a:lstStyle/>
          <a:p>
            <a:pPr marL="0" indent="0" algn="just">
              <a:lnSpc>
                <a:spcPct val="80000"/>
              </a:lnSpc>
              <a:spcBef>
                <a:spcPts val="0"/>
              </a:spcBef>
              <a:buNone/>
            </a:pPr>
            <a:r>
              <a:rPr lang="en-US" sz="2400" b="1" u="sng" dirty="0">
                <a:solidFill>
                  <a:schemeClr val="tx2"/>
                </a:solidFill>
                <a:latin typeface="Perpetua" panose="02020502060401020303" pitchFamily="18" charset="0"/>
              </a:rPr>
              <a:t>Insertion of sub section (2A), (2B) &amp; 2(c) to section 274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April 2020] </a:t>
            </a:r>
          </a:p>
          <a:p>
            <a:pPr marL="0" indent="0" algn="just">
              <a:spcBef>
                <a:spcPts val="0"/>
              </a:spcBef>
              <a:buNone/>
            </a:pPr>
            <a:r>
              <a:rPr lang="en-US" sz="2200" i="1" dirty="0">
                <a:solidFill>
                  <a:schemeClr val="tx2"/>
                </a:solidFill>
                <a:latin typeface="Perpetua" panose="02020502060401020303" pitchFamily="18" charset="0"/>
              </a:rPr>
              <a:t>(2A) The Central Government may make a scheme, by notification in the Official Gazette, for the purposes of imposing penalty under this Chapter so as to impart greater efficiency, transparency and accountability by</a:t>
            </a:r>
          </a:p>
          <a:p>
            <a:pPr marL="266700" lvl="0" indent="-266700" algn="just">
              <a:spcBef>
                <a:spcPts val="0"/>
              </a:spcBef>
              <a:buFont typeface="+mj-lt"/>
              <a:buAutoNum type="alphaLcPeriod"/>
            </a:pPr>
            <a:r>
              <a:rPr lang="en-US" sz="2200" i="1" dirty="0">
                <a:solidFill>
                  <a:schemeClr val="tx2"/>
                </a:solidFill>
                <a:latin typeface="Perpetua" panose="02020502060401020303" pitchFamily="18" charset="0"/>
              </a:rPr>
              <a:t>eliminating the interface between the Assessing Officer and the assessee in the course of proceedings to the extent technologically feasible;</a:t>
            </a:r>
          </a:p>
          <a:p>
            <a:pPr marL="266700" lvl="0" indent="-266700" algn="just">
              <a:spcBef>
                <a:spcPts val="0"/>
              </a:spcBef>
              <a:buFont typeface="+mj-lt"/>
              <a:buAutoNum type="alphaLcPeriod"/>
            </a:pPr>
            <a:r>
              <a:rPr lang="en-US" sz="2200" i="1" dirty="0" err="1">
                <a:solidFill>
                  <a:schemeClr val="tx2"/>
                </a:solidFill>
                <a:latin typeface="Perpetua" panose="02020502060401020303" pitchFamily="18" charset="0"/>
              </a:rPr>
              <a:t>optimising</a:t>
            </a:r>
            <a:r>
              <a:rPr lang="en-US" sz="2200" i="1" dirty="0">
                <a:solidFill>
                  <a:schemeClr val="tx2"/>
                </a:solidFill>
                <a:latin typeface="Perpetua" panose="02020502060401020303" pitchFamily="18" charset="0"/>
              </a:rPr>
              <a:t> </a:t>
            </a:r>
            <a:r>
              <a:rPr lang="en-US" sz="2200" i="1" dirty="0" err="1">
                <a:solidFill>
                  <a:schemeClr val="tx2"/>
                </a:solidFill>
                <a:latin typeface="Perpetua" panose="02020502060401020303" pitchFamily="18" charset="0"/>
              </a:rPr>
              <a:t>utilisation</a:t>
            </a:r>
            <a:r>
              <a:rPr lang="en-US" sz="2200" i="1" dirty="0">
                <a:solidFill>
                  <a:schemeClr val="tx2"/>
                </a:solidFill>
                <a:latin typeface="Perpetua" panose="02020502060401020303" pitchFamily="18" charset="0"/>
              </a:rPr>
              <a:t> of the resources through economies of scale and functional specialization</a:t>
            </a:r>
          </a:p>
          <a:p>
            <a:pPr marL="266700" lvl="0" indent="-266700" algn="just">
              <a:spcBef>
                <a:spcPts val="0"/>
              </a:spcBef>
              <a:buFont typeface="+mj-lt"/>
              <a:buAutoNum type="alphaLcPeriod"/>
            </a:pPr>
            <a:r>
              <a:rPr lang="en-US" sz="2200" i="1" dirty="0">
                <a:solidFill>
                  <a:schemeClr val="tx2"/>
                </a:solidFill>
                <a:latin typeface="Perpetua" panose="02020502060401020303" pitchFamily="18" charset="0"/>
              </a:rPr>
              <a:t>introducing a mechanism for imposing of penalty with dynamic jurisdiction in which penalty shall be imposed by one or more income-tax authorities.</a:t>
            </a:r>
          </a:p>
          <a:p>
            <a:pPr marL="0" lvl="0" indent="0" algn="just">
              <a:spcBef>
                <a:spcPts val="0"/>
              </a:spcBef>
              <a:buNone/>
            </a:pPr>
            <a:endParaRPr lang="en-US" sz="2200" i="1" dirty="0">
              <a:solidFill>
                <a:schemeClr val="tx2"/>
              </a:solidFill>
              <a:latin typeface="Perpetua" panose="02020502060401020303" pitchFamily="18" charset="0"/>
            </a:endParaRPr>
          </a:p>
          <a:p>
            <a:pPr marL="0" indent="0" algn="just">
              <a:spcBef>
                <a:spcPts val="0"/>
              </a:spcBef>
              <a:buNone/>
            </a:pPr>
            <a:r>
              <a:rPr lang="en-US" sz="2200" i="1" dirty="0">
                <a:solidFill>
                  <a:schemeClr val="tx2"/>
                </a:solidFill>
                <a:latin typeface="Perpetua" panose="02020502060401020303" pitchFamily="18" charset="0"/>
              </a:rPr>
              <a:t>(2B) The Central Government may, for the purposes of giving effect to the scheme made under sub-section (2A), by notification in the Official Gazette, direct that any of the provisions of this Act relating to jurisdiction and procedure for imposing penalty shall not apply or shall apply with such exceptions, modifications and adaptations as may be specified in the notification:</a:t>
            </a:r>
          </a:p>
          <a:p>
            <a:pPr marL="0" indent="0" algn="just">
              <a:buNone/>
            </a:pPr>
            <a:r>
              <a:rPr lang="en-US" sz="2000" dirty="0">
                <a:solidFill>
                  <a:schemeClr val="tx2"/>
                </a:solidFill>
                <a:latin typeface="Perpetua" panose="02020502060401020303" pitchFamily="18" charset="0"/>
              </a:rPr>
              <a:t>Provided that no direction shall be issued after the 31st day of March 2022.</a:t>
            </a:r>
          </a:p>
          <a:p>
            <a:pPr marL="0" indent="0" algn="just">
              <a:buNone/>
            </a:pPr>
            <a:endParaRPr lang="en-US" sz="2000" dirty="0">
              <a:solidFill>
                <a:schemeClr val="tx2"/>
              </a:solidFill>
              <a:latin typeface="Perpetua" panose="02020502060401020303" pitchFamily="18" charset="0"/>
            </a:endParaRPr>
          </a:p>
          <a:p>
            <a:pPr marL="0" lvl="0" indent="0" algn="just">
              <a:buNone/>
            </a:pPr>
            <a:r>
              <a:rPr lang="en-US" sz="2000" dirty="0">
                <a:solidFill>
                  <a:schemeClr val="tx2"/>
                </a:solidFill>
                <a:latin typeface="Perpetua" panose="02020502060401020303" pitchFamily="18" charset="0"/>
              </a:rPr>
              <a:t>(2A) Every notification issued under sub-section </a:t>
            </a:r>
            <a:r>
              <a:rPr lang="en-US" sz="2000" i="1" dirty="0">
                <a:solidFill>
                  <a:schemeClr val="tx2"/>
                </a:solidFill>
                <a:latin typeface="Perpetua" panose="02020502060401020303" pitchFamily="18" charset="0"/>
              </a:rPr>
              <a:t>(2A</a:t>
            </a:r>
            <a:r>
              <a:rPr lang="en-US" sz="2000" dirty="0">
                <a:solidFill>
                  <a:schemeClr val="tx2"/>
                </a:solidFill>
                <a:latin typeface="Perpetua" panose="02020502060401020303" pitchFamily="18" charset="0"/>
              </a:rPr>
              <a:t>) and sub-section </a:t>
            </a:r>
            <a:r>
              <a:rPr lang="en-US" sz="2000" i="1" dirty="0">
                <a:solidFill>
                  <a:schemeClr val="tx2"/>
                </a:solidFill>
                <a:latin typeface="Perpetua" panose="02020502060401020303" pitchFamily="18" charset="0"/>
              </a:rPr>
              <a:t>(2B</a:t>
            </a:r>
            <a:r>
              <a:rPr lang="en-US" sz="2000" dirty="0">
                <a:solidFill>
                  <a:schemeClr val="tx2"/>
                </a:solidFill>
                <a:latin typeface="Perpetua" panose="02020502060401020303" pitchFamily="18" charset="0"/>
              </a:rPr>
              <a:t>) shall, as soon as may be after the notification is issued, be laid before each House of Parliament.”.</a:t>
            </a:r>
          </a:p>
          <a:p>
            <a:pPr marL="0" indent="0" algn="just">
              <a:spcBef>
                <a:spcPts val="0"/>
              </a:spcBef>
              <a:buNone/>
            </a:pPr>
            <a:endParaRPr lang="en-US" sz="2200" i="1" dirty="0">
              <a:solidFill>
                <a:schemeClr val="tx2"/>
              </a:solidFill>
              <a:latin typeface="Perpetua" panose="02020502060401020303" pitchFamily="18" charset="0"/>
            </a:endParaRPr>
          </a:p>
          <a:p>
            <a:pPr marL="0" lvl="0" indent="0" algn="just">
              <a:spcBef>
                <a:spcPts val="0"/>
              </a:spcBef>
              <a:buNone/>
            </a:pPr>
            <a:endParaRPr lang="en-US" sz="2200" i="1" dirty="0">
              <a:solidFill>
                <a:schemeClr val="tx2"/>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139</a:t>
            </a:fld>
            <a:endParaRPr lang="en-US"/>
          </a:p>
        </p:txBody>
      </p:sp>
    </p:spTree>
    <p:extLst>
      <p:ext uri="{BB962C8B-B14F-4D97-AF65-F5344CB8AC3E}">
        <p14:creationId xmlns:p14="http://schemas.microsoft.com/office/powerpoint/2010/main" val="3485348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14</a:t>
            </a:fld>
            <a:endParaRPr lang="en-US" noProof="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88101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683657"/>
            <a:ext cx="8229600" cy="4529470"/>
          </a:xfrm>
          <a:prstGeom prst="rect">
            <a:avLst/>
          </a:prstGeom>
        </p:spPr>
      </p:pic>
    </p:spTree>
    <p:extLst>
      <p:ext uri="{BB962C8B-B14F-4D97-AF65-F5344CB8AC3E}">
        <p14:creationId xmlns:p14="http://schemas.microsoft.com/office/powerpoint/2010/main" val="44631957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140</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1219200"/>
          </a:xfrm>
          <a:solidFill>
            <a:schemeClr val="tx1"/>
          </a:solidFill>
        </p:spPr>
        <p:txBody>
          <a:bodyPr anchor="t"/>
          <a:lstStyle/>
          <a:p>
            <a:pPr marL="541338" indent="-541338" algn="r"/>
            <a:br>
              <a:rPr lang="en-US" sz="3600" b="1" kern="1200" dirty="0">
                <a:latin typeface="High Tower Text" panose="02040502050506030303" pitchFamily="18" charset="0"/>
              </a:rPr>
            </a:b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1891585453"/>
              </p:ext>
            </p:extLst>
          </p:nvPr>
        </p:nvGraphicFramePr>
        <p:xfrm>
          <a:off x="0" y="1600200"/>
          <a:ext cx="9144000" cy="4648200"/>
        </p:xfrm>
        <a:graphic>
          <a:graphicData uri="http://schemas.openxmlformats.org/drawingml/2006/table">
            <a:tbl>
              <a:tblPr/>
              <a:tblGrid>
                <a:gridCol w="9144000">
                  <a:extLst>
                    <a:ext uri="{9D8B030D-6E8A-4147-A177-3AD203B41FA5}">
                      <a16:colId xmlns:a16="http://schemas.microsoft.com/office/drawing/2014/main" val="20000"/>
                    </a:ext>
                  </a:extLst>
                </a:gridCol>
              </a:tblGrid>
              <a:tr h="4648200">
                <a:tc>
                  <a:txBody>
                    <a:bodyPr/>
                    <a:lstStyle/>
                    <a:p>
                      <a:pPr algn="just">
                        <a:lnSpc>
                          <a:spcPct val="115000"/>
                        </a:lnSpc>
                        <a:spcAft>
                          <a:spcPts val="100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400" kern="1200" dirty="0">
                          <a:solidFill>
                            <a:schemeClr val="tx2"/>
                          </a:solidFill>
                          <a:effectLst/>
                          <a:latin typeface="Perpetua" panose="02020502060401020303" pitchFamily="18" charset="0"/>
                          <a:ea typeface="+mn-ea"/>
                          <a:cs typeface="+mn-cs"/>
                        </a:rPr>
                        <a:t>With the advent of the E-Assessment Scheme-2019 and in order to ensure that the reforms initiated by the Department to eliminate human interface from the system reaches the next level, it is imperative that an e-penalty scheme be launched on the lines of E-assessment Scheme-2019.</a:t>
                      </a: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b="1" u="sng" kern="1200" dirty="0">
                          <a:solidFill>
                            <a:schemeClr val="tx2"/>
                          </a:solidFill>
                          <a:effectLst/>
                          <a:latin typeface="Perpetua" panose="02020502060401020303" pitchFamily="18" charset="0"/>
                          <a:ea typeface="+mn-ea"/>
                          <a:cs typeface="+mn-cs"/>
                        </a:rPr>
                        <a:t>Therefore, it is proposed to insert a new sub-section (2A) in the said section so as to provide that the Central Government may notify an e-scheme for the purposes of imposing penalty so as to impart greater efficiency, transparency and accountability.</a:t>
                      </a: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kern="1200" dirty="0">
                          <a:solidFill>
                            <a:schemeClr val="tx2"/>
                          </a:solidFill>
                          <a:effectLst/>
                          <a:latin typeface="Perpetua" panose="02020502060401020303" pitchFamily="18" charset="0"/>
                          <a:ea typeface="+mn-ea"/>
                          <a:cs typeface="+mn-cs"/>
                        </a:rPr>
                        <a:t>This amendment will take effect from 1st April, 2020.</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1074848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33400"/>
          </a:xfrm>
          <a:solidFill>
            <a:schemeClr val="tx1"/>
          </a:solidFill>
        </p:spPr>
        <p:txBody>
          <a:bodyPr anchor="t"/>
          <a:lstStyle/>
          <a:p>
            <a:pPr marL="365125" indent="-365125"/>
            <a:r>
              <a:rPr lang="en-IN" sz="2800" b="1" kern="1200" dirty="0">
                <a:latin typeface="High Tower Text" panose="02040502050506030303" pitchFamily="18" charset="0"/>
              </a:rPr>
              <a:t>7. </a:t>
            </a:r>
            <a:r>
              <a:rPr lang="en-US" sz="2800" b="1" dirty="0">
                <a:latin typeface="High Tower Text" panose="02040502050506030303" pitchFamily="18" charset="0"/>
              </a:rPr>
              <a:t>Insertion of  Taxpayer’s Charter in the Act</a:t>
            </a:r>
            <a:r>
              <a:rPr lang="en-US" sz="2800" b="1" kern="1200" dirty="0">
                <a:latin typeface="High Tower Text" panose="02040502050506030303" pitchFamily="18" charset="0"/>
              </a:rPr>
              <a:t> [Clause 64]</a:t>
            </a:r>
            <a:endParaRPr lang="en-US" sz="3400" b="1" kern="1200" dirty="0">
              <a:latin typeface="High Tower Text" panose="02040502050506030303" pitchFamily="18" charset="0"/>
            </a:endParaRPr>
          </a:p>
        </p:txBody>
      </p:sp>
      <p:sp>
        <p:nvSpPr>
          <p:cNvPr id="3" name="Content Placeholder 2"/>
          <p:cNvSpPr>
            <a:spLocks noGrp="1"/>
          </p:cNvSpPr>
          <p:nvPr>
            <p:ph idx="1"/>
          </p:nvPr>
        </p:nvSpPr>
        <p:spPr>
          <a:xfrm>
            <a:off x="76200" y="533400"/>
            <a:ext cx="9067800" cy="1981200"/>
          </a:xfrm>
        </p:spPr>
        <p:txBody>
          <a:bodyPr/>
          <a:lstStyle/>
          <a:p>
            <a:pPr marL="0" lvl="0" indent="0" algn="just">
              <a:buNone/>
            </a:pPr>
            <a:r>
              <a:rPr lang="en-US" sz="2800" dirty="0">
                <a:solidFill>
                  <a:schemeClr val="tx2"/>
                </a:solidFill>
                <a:latin typeface="Perpetua" panose="02020502060401020303" pitchFamily="18" charset="0"/>
              </a:rPr>
              <a:t>Insertion of new section 119A [w.e.f. 1</a:t>
            </a:r>
            <a:r>
              <a:rPr lang="en-US" sz="2800" baseline="30000" dirty="0">
                <a:solidFill>
                  <a:schemeClr val="tx2"/>
                </a:solidFill>
                <a:latin typeface="Perpetua" panose="02020502060401020303" pitchFamily="18" charset="0"/>
              </a:rPr>
              <a:t>st</a:t>
            </a:r>
            <a:r>
              <a:rPr lang="en-US" sz="2800" dirty="0">
                <a:solidFill>
                  <a:schemeClr val="tx2"/>
                </a:solidFill>
                <a:latin typeface="Perpetua" panose="02020502060401020303" pitchFamily="18" charset="0"/>
              </a:rPr>
              <a:t> April 2020] </a:t>
            </a:r>
          </a:p>
          <a:p>
            <a:pPr marL="0" lvl="0" indent="0" algn="just">
              <a:buNone/>
            </a:pPr>
            <a:r>
              <a:rPr lang="en-US" sz="2800" i="1" dirty="0">
                <a:solidFill>
                  <a:schemeClr val="tx2"/>
                </a:solidFill>
                <a:latin typeface="Perpetua" panose="02020502060401020303" pitchFamily="18" charset="0"/>
              </a:rPr>
              <a:t>“Section 119A - The Board shall adopt and declare a Taxpayer’s Charter and issue such orders, instructions, directions or guidelines to other income-tax authorities as it may deem fit for the administration of such Charter.”</a:t>
            </a:r>
          </a:p>
          <a:p>
            <a:endParaRPr lang="en-US" sz="2400" dirty="0">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141</a:t>
            </a:fld>
            <a:endParaRPr lang="en-US"/>
          </a:p>
        </p:txBody>
      </p:sp>
      <p:graphicFrame>
        <p:nvGraphicFramePr>
          <p:cNvPr id="5" name="Table 4">
            <a:extLst>
              <a:ext uri="{FF2B5EF4-FFF2-40B4-BE49-F238E27FC236}">
                <a16:creationId xmlns:a16="http://schemas.microsoft.com/office/drawing/2014/main" id="{C111372A-2255-4A51-93E4-D979CEBF5FA4}"/>
              </a:ext>
            </a:extLst>
          </p:cNvPr>
          <p:cNvGraphicFramePr>
            <a:graphicFrameLocks noGrp="1"/>
          </p:cNvGraphicFramePr>
          <p:nvPr>
            <p:extLst>
              <p:ext uri="{D42A27DB-BD31-4B8C-83A1-F6EECF244321}">
                <p14:modId xmlns:p14="http://schemas.microsoft.com/office/powerpoint/2010/main" val="3458503050"/>
              </p:ext>
            </p:extLst>
          </p:nvPr>
        </p:nvGraphicFramePr>
        <p:xfrm>
          <a:off x="0" y="3048000"/>
          <a:ext cx="9144000" cy="2667000"/>
        </p:xfrm>
        <a:graphic>
          <a:graphicData uri="http://schemas.openxmlformats.org/drawingml/2006/table">
            <a:tbl>
              <a:tblPr/>
              <a:tblGrid>
                <a:gridCol w="9144000">
                  <a:extLst>
                    <a:ext uri="{9D8B030D-6E8A-4147-A177-3AD203B41FA5}">
                      <a16:colId xmlns:a16="http://schemas.microsoft.com/office/drawing/2014/main" val="20000"/>
                    </a:ext>
                  </a:extLst>
                </a:gridCol>
              </a:tblGrid>
              <a:tr h="2667000">
                <a:tc>
                  <a:txBody>
                    <a:bodyPr/>
                    <a:lstStyle/>
                    <a:p>
                      <a:pPr algn="just">
                        <a:lnSpc>
                          <a:spcPct val="115000"/>
                        </a:lnSpc>
                        <a:spcAft>
                          <a:spcPts val="1000"/>
                        </a:spcAft>
                      </a:pPr>
                      <a:r>
                        <a:rPr lang="en-US" sz="28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800" kern="1200" dirty="0">
                          <a:solidFill>
                            <a:schemeClr val="tx2"/>
                          </a:solidFill>
                          <a:effectLst/>
                          <a:latin typeface="Perpetua" panose="02020502060401020303" pitchFamily="18" charset="0"/>
                          <a:ea typeface="+mn-ea"/>
                          <a:cs typeface="+mn-cs"/>
                        </a:rPr>
                        <a:t>It is proposed to insert a new section 119A in the Act to empower the Board to adopt and declare a Taxpayer’s Charter and issue such orders, instructions, directions or guidelines to other income-tax authorities as it may deem fit for the administration of Charter.</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6881909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anose="02040502050506030303" pitchFamily="18" charset="0"/>
              </a:rPr>
              <a:t>H. </a:t>
            </a:r>
            <a:r>
              <a:rPr lang="en-GB" sz="3600" b="1" u="sng" dirty="0">
                <a:latin typeface="High Tower Text" panose="02040502050506030303" pitchFamily="18" charset="0"/>
              </a:rPr>
              <a:t>PREVENTING TAX-ABUSE</a:t>
            </a:r>
            <a:endParaRPr lang="en-US" sz="3600" b="1" u="sng" dirty="0">
              <a:latin typeface="High Tower Text" panose="02040502050506030303" pitchFamily="18" charset="0"/>
            </a:endParaRPr>
          </a:p>
        </p:txBody>
      </p:sp>
      <p:sp>
        <p:nvSpPr>
          <p:cNvPr id="6" name="Slide Number Placeholder 5"/>
          <p:cNvSpPr>
            <a:spLocks noGrp="1"/>
          </p:cNvSpPr>
          <p:nvPr>
            <p:ph type="sldNum" sz="quarter" idx="12"/>
          </p:nvPr>
        </p:nvSpPr>
        <p:spPr/>
        <p:txBody>
          <a:bodyPr/>
          <a:lstStyle/>
          <a:p>
            <a:fld id="{30E6179D-5383-456B-B231-50ACACB8F698}" type="slidenum">
              <a:rPr lang="en-US" smtClean="0"/>
              <a:pPr/>
              <a:t>142</a:t>
            </a:fld>
            <a:endParaRPr lang="en-US" dirty="0"/>
          </a:p>
        </p:txBody>
      </p:sp>
    </p:spTree>
    <p:extLst>
      <p:ext uri="{BB962C8B-B14F-4D97-AF65-F5344CB8AC3E}">
        <p14:creationId xmlns:p14="http://schemas.microsoft.com/office/powerpoint/2010/main" val="328849395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4967B8-61F3-45DA-9F61-5960A854D959}"/>
              </a:ext>
            </a:extLst>
          </p:cNvPr>
          <p:cNvSpPr>
            <a:spLocks noGrp="1"/>
          </p:cNvSpPr>
          <p:nvPr>
            <p:ph type="title"/>
          </p:nvPr>
        </p:nvSpPr>
        <p:spPr>
          <a:xfrm>
            <a:off x="0" y="-322232"/>
            <a:ext cx="9144000" cy="2062103"/>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br>
              <a:rPr lang="en-US" sz="3200" b="1" dirty="0">
                <a:solidFill>
                  <a:schemeClr val="bg1"/>
                </a:solidFill>
                <a:latin typeface="High Tower Text" panose="02040502050506030303" pitchFamily="18" charset="0"/>
                <a:ea typeface="+mj-ea"/>
                <a:cs typeface="+mj-cs"/>
              </a:rPr>
            </a:br>
            <a:r>
              <a:rPr lang="en-US" sz="3200" b="1" u="sng" dirty="0">
                <a:latin typeface="High Tower Text" panose="02040502050506030303" pitchFamily="18" charset="0"/>
              </a:rPr>
              <a:t>H.</a:t>
            </a:r>
            <a:r>
              <a:rPr lang="en-GB" sz="3200" b="1" u="sng" dirty="0">
                <a:latin typeface="High Tower Text" panose="02040502050506030303" pitchFamily="18" charset="0"/>
              </a:rPr>
              <a:t> PREVENTING TAX-ABUSE</a:t>
            </a:r>
            <a:br>
              <a:rPr lang="en-GB" sz="3200" b="1" u="sng" dirty="0">
                <a:latin typeface="High Tower Text" panose="02040502050506030303" pitchFamily="18" charset="0"/>
              </a:rPr>
            </a:br>
            <a:br>
              <a:rPr lang="en-US" sz="3200" b="1" dirty="0">
                <a:solidFill>
                  <a:schemeClr val="bg1"/>
                </a:solidFill>
                <a:latin typeface="High Tower Text" panose="02040502050506030303" pitchFamily="18" charset="0"/>
                <a:ea typeface="+mj-ea"/>
                <a:cs typeface="+mj-cs"/>
              </a:rPr>
            </a:br>
            <a:endParaRPr lang="en-US" sz="3200" b="1" dirty="0">
              <a:solidFill>
                <a:schemeClr val="bg1"/>
              </a:solidFill>
              <a:latin typeface="High Tower Text" panose="02040502050506030303" pitchFamily="18" charset="0"/>
              <a:ea typeface="+mj-ea"/>
              <a:cs typeface="+mj-cs"/>
            </a:endParaRPr>
          </a:p>
        </p:txBody>
      </p:sp>
      <p:graphicFrame>
        <p:nvGraphicFramePr>
          <p:cNvPr id="5" name="Table 4">
            <a:extLst>
              <a:ext uri="{FF2B5EF4-FFF2-40B4-BE49-F238E27FC236}">
                <a16:creationId xmlns:a16="http://schemas.microsoft.com/office/drawing/2014/main" id="{01B415D4-57A7-40FB-98D3-BBCD78F75A65}"/>
              </a:ext>
            </a:extLst>
          </p:cNvPr>
          <p:cNvGraphicFramePr>
            <a:graphicFrameLocks noGrp="1"/>
          </p:cNvGraphicFramePr>
          <p:nvPr>
            <p:extLst>
              <p:ext uri="{D42A27DB-BD31-4B8C-83A1-F6EECF244321}">
                <p14:modId xmlns:p14="http://schemas.microsoft.com/office/powerpoint/2010/main" val="4173620291"/>
              </p:ext>
            </p:extLst>
          </p:nvPr>
        </p:nvGraphicFramePr>
        <p:xfrm>
          <a:off x="228600" y="1844824"/>
          <a:ext cx="8686800" cy="4084164"/>
        </p:xfrm>
        <a:graphic>
          <a:graphicData uri="http://schemas.openxmlformats.org/drawingml/2006/table">
            <a:tbl>
              <a:tblPr firstRow="1" bandRow="1">
                <a:tableStyleId>{5C22544A-7EE6-4342-B048-85BDC9FD1C3A}</a:tableStyleId>
              </a:tblPr>
              <a:tblGrid>
                <a:gridCol w="6096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tblGrid>
              <a:tr h="1072762">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anchor="ctr"/>
                </a:tc>
                <a:extLst>
                  <a:ext uri="{0D108BD9-81ED-4DB2-BD59-A6C34878D82A}">
                    <a16:rowId xmlns:a16="http://schemas.microsoft.com/office/drawing/2014/main" val="10000"/>
                  </a:ext>
                </a:extLst>
              </a:tr>
              <a:tr h="903025">
                <a:tc>
                  <a:txBody>
                    <a:bodyPr/>
                    <a:lstStyle/>
                    <a:p>
                      <a:pPr algn="ctr"/>
                      <a:r>
                        <a:rPr lang="en-US" sz="2200" b="0" dirty="0">
                          <a:solidFill>
                            <a:schemeClr val="tx2"/>
                          </a:solidFill>
                          <a:latin typeface="Perpetua" panose="02020502060401020303" pitchFamily="18" charset="0"/>
                        </a:rPr>
                        <a:t>1.</a:t>
                      </a: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Modification of Residency Provisions</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6</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u="none" kern="1200" dirty="0">
                          <a:solidFill>
                            <a:srgbClr val="000000"/>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829811768"/>
                  </a:ext>
                </a:extLst>
              </a:tr>
              <a:tr h="986579">
                <a:tc>
                  <a:txBody>
                    <a:bodyPr/>
                    <a:lstStyle/>
                    <a:p>
                      <a:pPr algn="ctr"/>
                      <a:r>
                        <a:rPr lang="en-US" sz="2200" b="0" dirty="0">
                          <a:solidFill>
                            <a:schemeClr val="tx2"/>
                          </a:solidFill>
                          <a:latin typeface="Perpetua" panose="02020502060401020303" pitchFamily="18" charset="0"/>
                        </a:rPr>
                        <a:t>2.</a:t>
                      </a: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Amending definition of ‘work’ in section 194C of the Act</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194C</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76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u="none" kern="1200" dirty="0">
                          <a:solidFill>
                            <a:srgbClr val="000000"/>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2798740025"/>
                  </a:ext>
                </a:extLst>
              </a:tr>
              <a:tr h="1072762">
                <a:tc>
                  <a:txBody>
                    <a:bodyPr/>
                    <a:lstStyle/>
                    <a:p>
                      <a:pPr algn="ctr"/>
                      <a:r>
                        <a:rPr lang="en-US" sz="2200" b="0" dirty="0">
                          <a:solidFill>
                            <a:schemeClr val="tx2"/>
                          </a:solidFill>
                          <a:latin typeface="Perpetua" panose="02020502060401020303" pitchFamily="18" charset="0"/>
                        </a:rPr>
                        <a:t>3.</a:t>
                      </a:r>
                    </a:p>
                  </a:txBody>
                  <a:tcPr anchor="ctr"/>
                </a:tc>
                <a:tc>
                  <a:txBody>
                    <a:bodyPr/>
                    <a:lstStyle/>
                    <a:p>
                      <a:pPr marL="0" algn="just" defTabSz="914400" rtl="0" eaLnBrk="1" latinLnBrk="0" hangingPunct="1"/>
                      <a:r>
                        <a:rPr lang="en-US" sz="2200" b="0" i="0" u="none" strike="noStrike" kern="1200" baseline="0" dirty="0">
                          <a:solidFill>
                            <a:srgbClr val="000000"/>
                          </a:solidFill>
                          <a:latin typeface="Perpetua" panose="02020502060401020303" pitchFamily="18" charset="0"/>
                          <a:ea typeface="+mn-ea"/>
                          <a:cs typeface="+mn-cs"/>
                        </a:rPr>
                        <a:t>Penalty for fake invoice</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271AAD</a:t>
                      </a:r>
                    </a:p>
                  </a:txBody>
                  <a:tcPr anchor="ctr"/>
                </a:tc>
                <a:tc>
                  <a:txBody>
                    <a:bodyPr/>
                    <a:lstStyle/>
                    <a:p>
                      <a:pPr algn="ctr"/>
                      <a:r>
                        <a:rPr lang="en-US" sz="2200" b="0" u="none" kern="1200" dirty="0">
                          <a:solidFill>
                            <a:srgbClr val="000000"/>
                          </a:solidFill>
                          <a:latin typeface="Perpetua" panose="02020502060401020303" pitchFamily="18" charset="0"/>
                          <a:ea typeface="+mn-ea"/>
                          <a:cs typeface="+mn-cs"/>
                        </a:rPr>
                        <a:t>98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200" b="0" u="none" kern="1200" dirty="0">
                        <a:solidFill>
                          <a:srgbClr val="000000"/>
                        </a:solidFill>
                        <a:latin typeface="Perpetua" panose="02020502060401020303" pitchFamily="18"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u="none" kern="1200" dirty="0">
                          <a:solidFill>
                            <a:srgbClr val="000000"/>
                          </a:solidFill>
                          <a:latin typeface="Perpetua" panose="02020502060401020303" pitchFamily="18" charset="0"/>
                          <a:ea typeface="+mn-ea"/>
                          <a:cs typeface="+mn-cs"/>
                        </a:rPr>
                        <a:t>01.04.2020</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200" b="0" u="none" kern="1200" dirty="0">
                        <a:solidFill>
                          <a:srgbClr val="000000"/>
                        </a:solidFill>
                        <a:highlight>
                          <a:srgbClr val="FFFF00"/>
                        </a:highlight>
                        <a:latin typeface="Perpetua" panose="02020502060401020303" pitchFamily="18" charset="0"/>
                        <a:ea typeface="+mn-ea"/>
                        <a:cs typeface="+mn-cs"/>
                      </a:endParaRPr>
                    </a:p>
                  </a:txBody>
                  <a:tcPr anchor="ctr"/>
                </a:tc>
                <a:extLst>
                  <a:ext uri="{0D108BD9-81ED-4DB2-BD59-A6C34878D82A}">
                    <a16:rowId xmlns:a16="http://schemas.microsoft.com/office/drawing/2014/main" val="894603897"/>
                  </a:ext>
                </a:extLst>
              </a:tr>
            </a:tbl>
          </a:graphicData>
        </a:graphic>
      </p:graphicFrame>
      <p:sp>
        <p:nvSpPr>
          <p:cNvPr id="2" name="Slide Number Placeholder 1">
            <a:extLst>
              <a:ext uri="{FF2B5EF4-FFF2-40B4-BE49-F238E27FC236}">
                <a16:creationId xmlns:a16="http://schemas.microsoft.com/office/drawing/2014/main" id="{D7BBED7E-9580-4383-A108-B70D6BC2319E}"/>
              </a:ext>
            </a:extLst>
          </p:cNvPr>
          <p:cNvSpPr>
            <a:spLocks noGrp="1"/>
          </p:cNvSpPr>
          <p:nvPr>
            <p:ph type="sldNum" sz="quarter" idx="12"/>
          </p:nvPr>
        </p:nvSpPr>
        <p:spPr/>
        <p:txBody>
          <a:bodyPr/>
          <a:lstStyle/>
          <a:p>
            <a:fld id="{4116F344-D4DC-4BCD-8CA8-B746657C06A1}" type="slidenum">
              <a:rPr lang="en-US" altLang="en-US" smtClean="0"/>
              <a:pPr/>
              <a:t>143</a:t>
            </a:fld>
            <a:endParaRPr lang="en-US" altLang="en-US" sz="1800"/>
          </a:p>
        </p:txBody>
      </p:sp>
    </p:spTree>
    <p:extLst>
      <p:ext uri="{BB962C8B-B14F-4D97-AF65-F5344CB8AC3E}">
        <p14:creationId xmlns:p14="http://schemas.microsoft.com/office/powerpoint/2010/main" val="125254155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380999"/>
          </a:xfrm>
          <a:solidFill>
            <a:schemeClr val="tx1"/>
          </a:solidFill>
        </p:spPr>
        <p:txBody>
          <a:bodyPr anchor="t"/>
          <a:lstStyle/>
          <a:p>
            <a:pPr marL="541338" indent="-541338" algn="just">
              <a:lnSpc>
                <a:spcPct val="80000"/>
              </a:lnSpc>
            </a:pPr>
            <a:r>
              <a:rPr lang="en-IN" sz="2800" b="1" kern="1200" dirty="0">
                <a:latin typeface="High Tower Text" panose="02040502050506030303" pitchFamily="18" charset="0"/>
              </a:rPr>
              <a:t>1. </a:t>
            </a:r>
            <a:r>
              <a:rPr lang="en-US" sz="2800" b="1" kern="1200" dirty="0">
                <a:latin typeface="High Tower Text" panose="02040502050506030303" pitchFamily="18" charset="0"/>
              </a:rPr>
              <a:t>Modification of Residency Provisions</a:t>
            </a:r>
            <a:r>
              <a:rPr lang="en-US" sz="2800" kern="1200" dirty="0">
                <a:solidFill>
                  <a:srgbClr val="000000"/>
                </a:solidFill>
                <a:latin typeface="Perpetua" panose="02020502060401020303" pitchFamily="18" charset="0"/>
              </a:rPr>
              <a:t> </a:t>
            </a:r>
            <a:r>
              <a:rPr lang="en-US" sz="2800" b="1" kern="1200" dirty="0">
                <a:latin typeface="High Tower Text" panose="02040502050506030303" pitchFamily="18" charset="0"/>
              </a:rPr>
              <a:t>[Clause 4]</a:t>
            </a:r>
          </a:p>
        </p:txBody>
      </p:sp>
      <p:sp>
        <p:nvSpPr>
          <p:cNvPr id="3" name="Content Placeholder 2"/>
          <p:cNvSpPr>
            <a:spLocks noGrp="1"/>
          </p:cNvSpPr>
          <p:nvPr>
            <p:ph idx="1"/>
          </p:nvPr>
        </p:nvSpPr>
        <p:spPr>
          <a:xfrm>
            <a:off x="0" y="304800"/>
            <a:ext cx="9144000" cy="6477000"/>
          </a:xfrm>
        </p:spPr>
        <p:txBody>
          <a:bodyPr/>
          <a:lstStyle/>
          <a:p>
            <a:pPr marL="0" indent="0" algn="just">
              <a:spcBef>
                <a:spcPts val="0"/>
              </a:spcBef>
              <a:buNone/>
            </a:pPr>
            <a:r>
              <a:rPr lang="en-US" sz="2200" b="1" u="sng" dirty="0">
                <a:solidFill>
                  <a:schemeClr val="tx2"/>
                </a:solidFill>
                <a:latin typeface="Perpetua" panose="02020502060401020303" pitchFamily="18" charset="0"/>
              </a:rPr>
              <a:t>Amendment in section 6 </a:t>
            </a:r>
            <a:r>
              <a:rPr lang="en-US" sz="2200" b="1" dirty="0">
                <a:solidFill>
                  <a:schemeClr val="tx2"/>
                </a:solidFill>
                <a:latin typeface="Perpetua" panose="02020502060401020303" pitchFamily="18" charset="0"/>
              </a:rPr>
              <a:t>[w.e.f. 1</a:t>
            </a:r>
            <a:r>
              <a:rPr lang="en-US" sz="2200" b="1" baseline="30000" dirty="0">
                <a:solidFill>
                  <a:schemeClr val="tx2"/>
                </a:solidFill>
                <a:latin typeface="Perpetua" panose="02020502060401020303" pitchFamily="18" charset="0"/>
              </a:rPr>
              <a:t>st</a:t>
            </a:r>
            <a:r>
              <a:rPr lang="en-US" sz="2200" b="1" dirty="0">
                <a:solidFill>
                  <a:schemeClr val="tx2"/>
                </a:solidFill>
                <a:latin typeface="Perpetua" panose="02020502060401020303" pitchFamily="18" charset="0"/>
              </a:rPr>
              <a:t> April 2021]</a:t>
            </a:r>
          </a:p>
          <a:p>
            <a:pPr marL="182563" indent="-182563" algn="just">
              <a:spcBef>
                <a:spcPts val="0"/>
              </a:spcBef>
            </a:pPr>
            <a:r>
              <a:rPr lang="en-GB" sz="2200" b="1" u="sng" dirty="0">
                <a:solidFill>
                  <a:srgbClr val="000000"/>
                </a:solidFill>
                <a:latin typeface="Perpetua" panose="02020502060401020303" pitchFamily="18" charset="0"/>
              </a:rPr>
              <a:t>Amendment in sub section (1) of section 6</a:t>
            </a:r>
          </a:p>
          <a:p>
            <a:pPr indent="-160338" algn="just">
              <a:spcBef>
                <a:spcPts val="0"/>
              </a:spcBef>
              <a:buNone/>
            </a:pPr>
            <a:r>
              <a:rPr lang="en-IN" sz="2200" i="1" dirty="0">
                <a:solidFill>
                  <a:srgbClr val="000000"/>
                </a:solidFill>
                <a:latin typeface="Perpetua" panose="02020502060401020303" pitchFamily="18" charset="0"/>
              </a:rPr>
              <a:t>An individual is said to be resident in India in any previous year, if he-</a:t>
            </a:r>
          </a:p>
          <a:p>
            <a:pPr marL="534988" indent="-268288" algn="just">
              <a:spcBef>
                <a:spcPts val="0"/>
              </a:spcBef>
              <a:buFont typeface="+mj-lt"/>
              <a:buAutoNum type="alphaLcPeriod"/>
            </a:pPr>
            <a:r>
              <a:rPr lang="en-IN" sz="2200" i="1" dirty="0">
                <a:solidFill>
                  <a:srgbClr val="000000"/>
                </a:solidFill>
                <a:latin typeface="Perpetua" panose="02020502060401020303" pitchFamily="18" charset="0"/>
              </a:rPr>
              <a:t>is in India in that year for a period or periods amounting in all to one hundred and eighty-two days or more ; or</a:t>
            </a:r>
          </a:p>
          <a:p>
            <a:pPr marL="534988" indent="-268288" algn="just">
              <a:spcBef>
                <a:spcPts val="0"/>
              </a:spcBef>
              <a:buFont typeface="+mj-lt"/>
              <a:buAutoNum type="alphaLcPeriod"/>
            </a:pPr>
            <a:r>
              <a:rPr lang="en-IN" sz="1800" i="1" dirty="0">
                <a:solidFill>
                  <a:srgbClr val="000000"/>
                </a:solidFill>
                <a:latin typeface="Perpetua" panose="02020502060401020303" pitchFamily="18" charset="0"/>
              </a:rPr>
              <a:t>[***]</a:t>
            </a:r>
          </a:p>
          <a:p>
            <a:pPr marL="534988" indent="-268288" algn="just">
              <a:spcBef>
                <a:spcPts val="0"/>
              </a:spcBef>
              <a:buFont typeface="+mj-lt"/>
              <a:buAutoNum type="alphaLcPeriod"/>
            </a:pPr>
            <a:r>
              <a:rPr lang="en-IN" sz="2200" i="1" dirty="0">
                <a:solidFill>
                  <a:srgbClr val="000000"/>
                </a:solidFill>
                <a:latin typeface="Perpetua" panose="02020502060401020303" pitchFamily="18" charset="0"/>
              </a:rPr>
              <a:t>having within the four years preceding that year been in India for a period or periods amounting in all to three hundred and sixty-five days or more, is in India for a period or periods amounting in all to sixty days or more in that year.</a:t>
            </a:r>
          </a:p>
          <a:p>
            <a:pPr marL="182562" indent="0" algn="just">
              <a:spcBef>
                <a:spcPts val="0"/>
              </a:spcBef>
              <a:buNone/>
            </a:pPr>
            <a:r>
              <a:rPr lang="en-IN" sz="2200" i="1" dirty="0">
                <a:solidFill>
                  <a:srgbClr val="000000"/>
                </a:solidFill>
                <a:latin typeface="Perpetua" panose="02020502060401020303" pitchFamily="18" charset="0"/>
              </a:rPr>
              <a:t>Explanation. 1—In the case of an individual,—</a:t>
            </a:r>
          </a:p>
          <a:p>
            <a:pPr marL="534988" indent="-268288" algn="just">
              <a:spcBef>
                <a:spcPts val="0"/>
              </a:spcBef>
              <a:buFont typeface="+mj-lt"/>
              <a:buAutoNum type="alphaLcPeriod"/>
            </a:pPr>
            <a:r>
              <a:rPr lang="en-IN" sz="2000" i="1" dirty="0">
                <a:solidFill>
                  <a:srgbClr val="000000"/>
                </a:solidFill>
                <a:latin typeface="Perpetua" panose="02020502060401020303" pitchFamily="18" charset="0"/>
              </a:rPr>
              <a:t>being a citizen of India, who leaves India in any previous year as a member of the crew of an Indian ship as defined in clause (18) of section 3 of the Merchant Shipping Act, 1958 (44 of 1958), or for the purposes of employment outside India, the provisions of sub-clause (c) shall apply in relation to that year as if for the words "sixty days", occurring therein, the words "one hundred and eighty-two days" had been substituted ;</a:t>
            </a:r>
          </a:p>
          <a:p>
            <a:pPr marL="534988" indent="-268288" algn="just">
              <a:spcBef>
                <a:spcPts val="0"/>
              </a:spcBef>
              <a:buFont typeface="+mj-lt"/>
              <a:buAutoNum type="alphaLcPeriod"/>
            </a:pPr>
            <a:r>
              <a:rPr lang="en-IN" sz="2200" i="1" dirty="0">
                <a:solidFill>
                  <a:srgbClr val="000000"/>
                </a:solidFill>
                <a:latin typeface="Perpetua" panose="02020502060401020303" pitchFamily="18" charset="0"/>
              </a:rPr>
              <a:t>being a citizen of India, or a person of Indian origin within the meaning of Explanation to clause (e) of section 115C, who, being outside India, comes on a visit to India in any previous year, the provisions of sub-clause (c) shall apply in relation to that year as if for the words "sixty days", occurring therein, the words "</a:t>
            </a:r>
            <a:r>
              <a:rPr lang="en-IN" sz="2200" i="1" strike="sngStrike" dirty="0">
                <a:solidFill>
                  <a:srgbClr val="000000"/>
                </a:solidFill>
                <a:latin typeface="Perpetua" panose="02020502060401020303" pitchFamily="18" charset="0"/>
              </a:rPr>
              <a:t>one hundred and eighty-two days</a:t>
            </a:r>
            <a:r>
              <a:rPr lang="en-IN" sz="2200" b="1" i="1" dirty="0">
                <a:solidFill>
                  <a:srgbClr val="000000"/>
                </a:solidFill>
                <a:latin typeface="Perpetua" panose="02020502060401020303" pitchFamily="18" charset="0"/>
              </a:rPr>
              <a:t> One Hundred and Twenty Days</a:t>
            </a:r>
            <a:r>
              <a:rPr lang="en-IN" sz="2200" i="1" dirty="0">
                <a:solidFill>
                  <a:srgbClr val="000000"/>
                </a:solidFill>
                <a:latin typeface="Perpetua" panose="02020502060401020303" pitchFamily="18" charset="0"/>
              </a:rPr>
              <a:t>" had been substituted.</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144</a:t>
            </a:fld>
            <a:endParaRPr lang="en-US"/>
          </a:p>
        </p:txBody>
      </p:sp>
    </p:spTree>
    <p:extLst>
      <p:ext uri="{BB962C8B-B14F-4D97-AF65-F5344CB8AC3E}">
        <p14:creationId xmlns:p14="http://schemas.microsoft.com/office/powerpoint/2010/main" val="96470421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380999"/>
          </a:xfrm>
          <a:solidFill>
            <a:schemeClr val="tx1"/>
          </a:solidFill>
        </p:spPr>
        <p:txBody>
          <a:bodyPr anchor="t"/>
          <a:lstStyle/>
          <a:p>
            <a:pPr marL="541338" indent="-541338" algn="r">
              <a:lnSpc>
                <a:spcPct val="80000"/>
              </a:lnSpc>
            </a:pPr>
            <a:r>
              <a:rPr lang="en-IN" sz="2800" b="1" kern="1200" dirty="0" err="1">
                <a:latin typeface="High Tower Text" panose="02040502050506030303" pitchFamily="18" charset="0"/>
              </a:rPr>
              <a:t>Contd</a:t>
            </a:r>
            <a:r>
              <a:rPr lang="en-IN" sz="2800" b="1" kern="1200" dirty="0">
                <a:latin typeface="High Tower Text" panose="02040502050506030303" pitchFamily="18" charset="0"/>
              </a:rPr>
              <a:t>…</a:t>
            </a:r>
            <a:endParaRPr lang="en-US" sz="2800" b="1" kern="1200" dirty="0">
              <a:latin typeface="High Tower Text" panose="02040502050506030303" pitchFamily="18" charset="0"/>
            </a:endParaRPr>
          </a:p>
        </p:txBody>
      </p:sp>
      <p:sp>
        <p:nvSpPr>
          <p:cNvPr id="3" name="Content Placeholder 2"/>
          <p:cNvSpPr>
            <a:spLocks noGrp="1"/>
          </p:cNvSpPr>
          <p:nvPr>
            <p:ph idx="1"/>
          </p:nvPr>
        </p:nvSpPr>
        <p:spPr>
          <a:xfrm>
            <a:off x="0" y="304799"/>
            <a:ext cx="9144000" cy="6553199"/>
          </a:xfrm>
        </p:spPr>
        <p:txBody>
          <a:bodyPr/>
          <a:lstStyle/>
          <a:p>
            <a:pPr marL="182563" indent="-182563" algn="just">
              <a:lnSpc>
                <a:spcPct val="90000"/>
              </a:lnSpc>
              <a:spcBef>
                <a:spcPts val="0"/>
              </a:spcBef>
              <a:tabLst>
                <a:tab pos="1350963" algn="l"/>
              </a:tabLst>
            </a:pPr>
            <a:r>
              <a:rPr lang="en-GB" sz="2300" b="1" u="sng" dirty="0">
                <a:solidFill>
                  <a:srgbClr val="000000"/>
                </a:solidFill>
                <a:latin typeface="Perpetua" panose="02020502060401020303" pitchFamily="18" charset="0"/>
              </a:rPr>
              <a:t>Insertion of new sub section (1A) of section 6</a:t>
            </a:r>
          </a:p>
          <a:p>
            <a:pPr marL="182563" indent="0" algn="just">
              <a:lnSpc>
                <a:spcPct val="90000"/>
              </a:lnSpc>
              <a:spcBef>
                <a:spcPts val="0"/>
              </a:spcBef>
              <a:buNone/>
            </a:pPr>
            <a:r>
              <a:rPr lang="en-GB" sz="2300" i="1" dirty="0">
                <a:solidFill>
                  <a:srgbClr val="000000"/>
                </a:solidFill>
                <a:latin typeface="Perpetua" panose="02020502060401020303" pitchFamily="18" charset="0"/>
              </a:rPr>
              <a:t>“(1A) Notwithstanding anything contained in clause (1), an individual, being a citizen of India, shall be deemed to be resident in India in any previous year, if he is not liable to tax in any other country or territory by reason of his domicile or residence or any other criteria of similar nature.”;</a:t>
            </a:r>
          </a:p>
          <a:p>
            <a:pPr marL="182563" indent="-182563" algn="just">
              <a:lnSpc>
                <a:spcPct val="90000"/>
              </a:lnSpc>
              <a:spcBef>
                <a:spcPts val="0"/>
              </a:spcBef>
            </a:pPr>
            <a:r>
              <a:rPr lang="en-GB" sz="2300" b="1" u="sng" dirty="0">
                <a:solidFill>
                  <a:srgbClr val="000000"/>
                </a:solidFill>
                <a:latin typeface="Perpetua" panose="02020502060401020303" pitchFamily="18" charset="0"/>
              </a:rPr>
              <a:t>Amendment in sub section (6) of section 6</a:t>
            </a:r>
          </a:p>
          <a:p>
            <a:pPr marL="182563" indent="0" algn="just">
              <a:lnSpc>
                <a:spcPct val="90000"/>
              </a:lnSpc>
              <a:spcBef>
                <a:spcPts val="0"/>
              </a:spcBef>
              <a:buNone/>
            </a:pPr>
            <a:r>
              <a:rPr lang="en-IN" sz="2220" i="1" strike="sngStrike" dirty="0">
                <a:solidFill>
                  <a:srgbClr val="000000"/>
                </a:solidFill>
                <a:latin typeface="Perpetua" panose="02020502060401020303" pitchFamily="18" charset="0"/>
              </a:rPr>
              <a:t>(6) A person is said to be "not ordinarily resident" in India in any previous year if such person is</a:t>
            </a:r>
          </a:p>
          <a:p>
            <a:pPr marL="534988" indent="-268288" algn="just">
              <a:lnSpc>
                <a:spcPct val="90000"/>
              </a:lnSpc>
              <a:spcBef>
                <a:spcPts val="0"/>
              </a:spcBef>
              <a:buFont typeface="+mj-lt"/>
              <a:buAutoNum type="alphaLcPeriod"/>
            </a:pPr>
            <a:r>
              <a:rPr lang="en-IN" sz="2220" i="1" strike="sngStrike" dirty="0">
                <a:solidFill>
                  <a:srgbClr val="000000"/>
                </a:solidFill>
                <a:latin typeface="Perpetua" panose="02020502060401020303" pitchFamily="18" charset="0"/>
              </a:rPr>
              <a:t>an individual who has been a non-resident in India in nine out of the ten previous years preceding that year, or has during the seven previous years preceding that year been in India for a period of, or periods amounting in all to, seven hundred and twenty-nine days or less; or</a:t>
            </a:r>
          </a:p>
          <a:p>
            <a:pPr marL="534988" indent="-268288" algn="just">
              <a:lnSpc>
                <a:spcPct val="90000"/>
              </a:lnSpc>
              <a:spcBef>
                <a:spcPts val="0"/>
              </a:spcBef>
              <a:buFont typeface="+mj-lt"/>
              <a:buAutoNum type="alphaLcPeriod"/>
            </a:pPr>
            <a:r>
              <a:rPr lang="en-IN" sz="2220" i="1" strike="sngStrike" dirty="0">
                <a:solidFill>
                  <a:srgbClr val="000000"/>
                </a:solidFill>
                <a:latin typeface="Perpetua" panose="02020502060401020303" pitchFamily="18" charset="0"/>
              </a:rPr>
              <a:t>a Hindu undivided family whose manager has been a non-resident in India in nine out of the ten previous years preceding that year, or has during the seven previous years preceding that year been in India for a period of, or periods amounting in all to, seven hundred and twenty-nine days or less.</a:t>
            </a:r>
            <a:endParaRPr lang="en-GB" sz="600" i="1" dirty="0">
              <a:solidFill>
                <a:srgbClr val="000000"/>
              </a:solidFill>
              <a:latin typeface="Perpetua" panose="02020502060401020303" pitchFamily="18" charset="0"/>
            </a:endParaRPr>
          </a:p>
          <a:p>
            <a:pPr marL="182563" indent="0" algn="just">
              <a:lnSpc>
                <a:spcPct val="90000"/>
              </a:lnSpc>
              <a:spcBef>
                <a:spcPts val="0"/>
              </a:spcBef>
              <a:buNone/>
            </a:pPr>
            <a:r>
              <a:rPr lang="en-GB" sz="2220" i="1" dirty="0">
                <a:solidFill>
                  <a:srgbClr val="000000"/>
                </a:solidFill>
                <a:latin typeface="Perpetua" panose="02020502060401020303" pitchFamily="18" charset="0"/>
              </a:rPr>
              <a:t>(6) A person is said to be “not ordinarily resident” in India in any previous year, if </a:t>
            </a:r>
            <a:r>
              <a:rPr lang="en-IN" sz="2220" i="1" dirty="0">
                <a:solidFill>
                  <a:srgbClr val="000000"/>
                </a:solidFill>
                <a:latin typeface="Perpetua" panose="02020502060401020303" pitchFamily="18" charset="0"/>
              </a:rPr>
              <a:t>such person is-</a:t>
            </a:r>
          </a:p>
          <a:p>
            <a:pPr marL="450850" indent="-268288">
              <a:lnSpc>
                <a:spcPct val="90000"/>
              </a:lnSpc>
              <a:spcBef>
                <a:spcPts val="0"/>
              </a:spcBef>
              <a:buFont typeface="+mj-lt"/>
              <a:buAutoNum type="alphaLcPeriod"/>
            </a:pPr>
            <a:r>
              <a:rPr lang="en-GB" sz="2220" i="1" dirty="0">
                <a:solidFill>
                  <a:srgbClr val="000000"/>
                </a:solidFill>
                <a:latin typeface="Perpetua" panose="02020502060401020303" pitchFamily="18" charset="0"/>
              </a:rPr>
              <a:t>An individual who has been a non-resident in India in </a:t>
            </a:r>
            <a:r>
              <a:rPr lang="en-GB" sz="2220" b="1" i="1" u="sng" dirty="0">
                <a:solidFill>
                  <a:srgbClr val="000000"/>
                </a:solidFill>
                <a:latin typeface="Perpetua" panose="02020502060401020303" pitchFamily="18" charset="0"/>
              </a:rPr>
              <a:t>seven out of the ten previous years preceding that year</a:t>
            </a:r>
            <a:r>
              <a:rPr lang="en-GB" sz="2220" i="1" dirty="0">
                <a:solidFill>
                  <a:srgbClr val="000000"/>
                </a:solidFill>
                <a:latin typeface="Perpetua" panose="02020502060401020303" pitchFamily="18" charset="0"/>
              </a:rPr>
              <a:t>; or</a:t>
            </a:r>
          </a:p>
          <a:p>
            <a:pPr marL="450850" indent="-268288">
              <a:lnSpc>
                <a:spcPct val="90000"/>
              </a:lnSpc>
              <a:spcBef>
                <a:spcPts val="0"/>
              </a:spcBef>
              <a:buFont typeface="+mj-lt"/>
              <a:buAutoNum type="alphaLcPeriod"/>
            </a:pPr>
            <a:r>
              <a:rPr lang="en-GB" sz="2220" i="1" dirty="0">
                <a:solidFill>
                  <a:srgbClr val="000000"/>
                </a:solidFill>
                <a:latin typeface="Perpetua" panose="02020502060401020303" pitchFamily="18" charset="0"/>
              </a:rPr>
              <a:t>A Hindu undivided family whose manager has been a non-resident in India in </a:t>
            </a:r>
            <a:r>
              <a:rPr lang="en-GB" sz="2220" b="1" i="1" u="sng" dirty="0">
                <a:solidFill>
                  <a:srgbClr val="000000"/>
                </a:solidFill>
                <a:latin typeface="Perpetua" panose="02020502060401020303" pitchFamily="18" charset="0"/>
              </a:rPr>
              <a:t>seven out of the ten previous years preceding that year</a:t>
            </a:r>
          </a:p>
          <a:p>
            <a:pPr marL="182563" indent="0" algn="just">
              <a:buNone/>
            </a:pPr>
            <a:endParaRPr lang="en-GB" sz="2200" b="1" u="sng"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145</a:t>
            </a:fld>
            <a:endParaRPr lang="en-US"/>
          </a:p>
        </p:txBody>
      </p:sp>
    </p:spTree>
    <p:extLst>
      <p:ext uri="{BB962C8B-B14F-4D97-AF65-F5344CB8AC3E}">
        <p14:creationId xmlns:p14="http://schemas.microsoft.com/office/powerpoint/2010/main" val="57170691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146</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381001"/>
          </a:xfrm>
          <a:solidFill>
            <a:schemeClr val="tx1"/>
          </a:solidFill>
        </p:spPr>
        <p:txBody>
          <a:bodyPr anchor="t"/>
          <a:lstStyle/>
          <a:p>
            <a:pPr marL="541338" indent="-541338" algn="r"/>
            <a:r>
              <a:rPr lang="en-US" sz="2800" b="1" kern="1200" dirty="0" err="1">
                <a:latin typeface="High Tower Text" panose="02040502050506030303" pitchFamily="18" charset="0"/>
              </a:rPr>
              <a:t>Contd</a:t>
            </a:r>
            <a:r>
              <a:rPr lang="en-US" sz="2800" b="1" kern="1200" dirty="0">
                <a:latin typeface="High Tower Text" panose="02040502050506030303" pitchFamily="18" charset="0"/>
              </a:rPr>
              <a:t>….</a:t>
            </a:r>
            <a:endParaRPr lang="en-US" sz="28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2335936390"/>
              </p:ext>
            </p:extLst>
          </p:nvPr>
        </p:nvGraphicFramePr>
        <p:xfrm>
          <a:off x="0" y="3810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lnSpc>
                          <a:spcPct val="100000"/>
                        </a:lnSpc>
                        <a:spcAft>
                          <a:spcPts val="0"/>
                        </a:spcAft>
                      </a:pPr>
                      <a:r>
                        <a:rPr lang="en-US" sz="2200" kern="1200" dirty="0">
                          <a:solidFill>
                            <a:schemeClr val="tx2"/>
                          </a:solidFill>
                          <a:effectLst/>
                          <a:latin typeface="Perpetua" panose="02020502060401020303" pitchFamily="18" charset="0"/>
                          <a:ea typeface="+mn-ea"/>
                          <a:cs typeface="+mn-cs"/>
                        </a:rPr>
                        <a:t>Instances have come to notice where period of 182 days specified in respect of an Indian citizen or person of Indian origin visiting India during the year, is being misused. Individuals, who are actually carrying out substantial economic activities from India, manage their period of stay in India, so as to remain a non-resident in perpetuity and not be required to declare their global income in India.</a:t>
                      </a:r>
                    </a:p>
                    <a:p>
                      <a:pPr algn="just" fontAlgn="base"/>
                      <a:endParaRPr lang="en-US" sz="1400" kern="1200" dirty="0">
                        <a:solidFill>
                          <a:schemeClr val="tx2"/>
                        </a:solidFill>
                        <a:effectLst/>
                        <a:latin typeface="Perpetua" panose="02020502060401020303" pitchFamily="18" charset="0"/>
                        <a:ea typeface="+mn-ea"/>
                        <a:cs typeface="+mn-cs"/>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lang="en-US" sz="2200" kern="1200" dirty="0">
                          <a:solidFill>
                            <a:schemeClr val="tx2"/>
                          </a:solidFill>
                          <a:effectLst/>
                          <a:latin typeface="Perpetua" panose="02020502060401020303" pitchFamily="18" charset="0"/>
                          <a:ea typeface="+mn-ea"/>
                          <a:cs typeface="+mn-cs"/>
                        </a:rPr>
                        <a:t>The issue of stateless persons has been bothering the tax world for quite some time. </a:t>
                      </a:r>
                      <a:r>
                        <a:rPr lang="en-US" sz="2200" b="1" u="sng" kern="1200" dirty="0">
                          <a:solidFill>
                            <a:schemeClr val="tx2"/>
                          </a:solidFill>
                          <a:effectLst/>
                          <a:latin typeface="Perpetua" panose="02020502060401020303" pitchFamily="18" charset="0"/>
                          <a:ea typeface="+mn-ea"/>
                          <a:cs typeface="+mn-cs"/>
                        </a:rPr>
                        <a:t>It is entirely possible for an individual to arrange his affairs in such a fashion that he is not liable to tax in any country or jurisdiction during a year. This arrangement is typically employed by high net worth individuals (HNWI) to avoid paying taxes to any country/ jurisdiction on income they earn. Tax laws should not encourage a situation where a person is not liable to tax in any country. The current rules governing tax residence make it possible for HNWIs and other individuals, who may be Indian citizen to not to be liable for tax anywhere in the world. </a:t>
                      </a:r>
                    </a:p>
                    <a:p>
                      <a:pPr marL="0" marR="0" lvl="0" indent="0" algn="just" defTabSz="914400" rtl="0" eaLnBrk="1" fontAlgn="base" latinLnBrk="0" hangingPunct="1">
                        <a:lnSpc>
                          <a:spcPct val="100000"/>
                        </a:lnSpc>
                        <a:spcBef>
                          <a:spcPts val="0"/>
                        </a:spcBef>
                        <a:spcAft>
                          <a:spcPts val="0"/>
                        </a:spcAft>
                        <a:buClrTx/>
                        <a:buSzTx/>
                        <a:buFontTx/>
                        <a:buNone/>
                        <a:tabLst/>
                        <a:defRPr/>
                      </a:pPr>
                      <a:r>
                        <a:rPr lang="en-US" sz="2200" kern="1200" dirty="0">
                          <a:solidFill>
                            <a:schemeClr val="tx2"/>
                          </a:solidFill>
                          <a:effectLst/>
                          <a:latin typeface="Perpetua" panose="02020502060401020303" pitchFamily="18" charset="0"/>
                          <a:ea typeface="+mn-ea"/>
                          <a:cs typeface="+mn-cs"/>
                        </a:rPr>
                        <a:t>Such a circumstance is certainly not desirable; particularly in the light of current development in the global tax environment where avenues for double non-taxation are being systematically closed.</a:t>
                      </a:r>
                      <a:endParaRPr lang="en-US" sz="1800" b="1" u="sng" kern="1200" dirty="0">
                        <a:solidFill>
                          <a:schemeClr val="tx1"/>
                        </a:solidFill>
                        <a:effectLst/>
                        <a:latin typeface="+mn-lt"/>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229882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147</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381001"/>
          </a:xfrm>
          <a:solidFill>
            <a:schemeClr val="tx1"/>
          </a:solidFill>
        </p:spPr>
        <p:txBody>
          <a:bodyPr anchor="t"/>
          <a:lstStyle/>
          <a:p>
            <a:pPr algn="just">
              <a:lnSpc>
                <a:spcPct val="80000"/>
              </a:lnSpc>
              <a:spcAft>
                <a:spcPts val="0"/>
              </a:spcAft>
            </a:pPr>
            <a:r>
              <a:rPr lang="en-US" sz="2800" b="1" u="sng" kern="1200" dirty="0">
                <a:latin typeface="Perpetua" panose="02020502060401020303" pitchFamily="18" charset="0"/>
              </a:rPr>
              <a:t>Determination of Residential Status of an Individual</a:t>
            </a: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3829876837"/>
              </p:ext>
            </p:extLst>
          </p:nvPr>
        </p:nvGraphicFramePr>
        <p:xfrm>
          <a:off x="0" y="365760"/>
          <a:ext cx="9144000" cy="6562725"/>
        </p:xfrm>
        <a:graphic>
          <a:graphicData uri="http://schemas.openxmlformats.org/drawingml/2006/table">
            <a:tbl>
              <a:tblPr/>
              <a:tblGrid>
                <a:gridCol w="9144000">
                  <a:extLst>
                    <a:ext uri="{9D8B030D-6E8A-4147-A177-3AD203B41FA5}">
                      <a16:colId xmlns:a16="http://schemas.microsoft.com/office/drawing/2014/main" val="20000"/>
                    </a:ext>
                  </a:extLst>
                </a:gridCol>
              </a:tblGrid>
              <a:tr h="6400800">
                <a:tc>
                  <a:txBody>
                    <a:bodyPr/>
                    <a:lstStyle/>
                    <a:p>
                      <a:pPr algn="just">
                        <a:lnSpc>
                          <a:spcPct val="95000"/>
                        </a:lnSpc>
                        <a:spcBef>
                          <a:spcPts val="0"/>
                        </a:spcBef>
                        <a:spcAft>
                          <a:spcPts val="0"/>
                        </a:spcAft>
                      </a:pPr>
                      <a:r>
                        <a:rPr lang="en-GB" sz="2250" b="0" i="0" kern="1200" dirty="0">
                          <a:solidFill>
                            <a:srgbClr val="000000"/>
                          </a:solidFill>
                          <a:effectLst/>
                          <a:latin typeface="Perpetua" panose="02020502060401020303" pitchFamily="18" charset="0"/>
                          <a:ea typeface="+mn-ea"/>
                          <a:cs typeface="+mn-cs"/>
                        </a:rPr>
                        <a:t>To determine the residential status of an individual, the first step is to ascertain whether he is </a:t>
                      </a:r>
                      <a:r>
                        <a:rPr lang="en-GB" sz="2250" b="1" i="0" u="sng" kern="1200" dirty="0">
                          <a:solidFill>
                            <a:srgbClr val="000000"/>
                          </a:solidFill>
                          <a:effectLst/>
                          <a:latin typeface="Perpetua" panose="02020502060401020303" pitchFamily="18" charset="0"/>
                          <a:ea typeface="+mn-ea"/>
                          <a:cs typeface="+mn-cs"/>
                        </a:rPr>
                        <a:t>resident or non-resident</a:t>
                      </a:r>
                      <a:r>
                        <a:rPr lang="en-GB" sz="2250" b="0" i="0" kern="1200" dirty="0">
                          <a:solidFill>
                            <a:srgbClr val="000000"/>
                          </a:solidFill>
                          <a:effectLst/>
                          <a:latin typeface="Perpetua" panose="02020502060401020303" pitchFamily="18" charset="0"/>
                          <a:ea typeface="+mn-ea"/>
                          <a:cs typeface="+mn-cs"/>
                        </a:rPr>
                        <a:t>. If he turns to be a resident, then the next step is to ascertain whether he is </a:t>
                      </a:r>
                      <a:r>
                        <a:rPr lang="en-GB" sz="2250" b="1" i="0" u="sng" kern="1200" dirty="0">
                          <a:solidFill>
                            <a:srgbClr val="000000"/>
                          </a:solidFill>
                          <a:effectLst/>
                          <a:latin typeface="Perpetua" panose="02020502060401020303" pitchFamily="18" charset="0"/>
                          <a:ea typeface="+mn-ea"/>
                          <a:cs typeface="+mn-cs"/>
                        </a:rPr>
                        <a:t>resident and ordinarily resident or is a resident but not ordinarily resident</a:t>
                      </a:r>
                      <a:r>
                        <a:rPr lang="en-GB" sz="2250" b="0" i="0" kern="1200" dirty="0">
                          <a:solidFill>
                            <a:srgbClr val="000000"/>
                          </a:solidFill>
                          <a:effectLst/>
                          <a:latin typeface="Perpetua" panose="02020502060401020303" pitchFamily="18" charset="0"/>
                          <a:ea typeface="+mn-ea"/>
                          <a:cs typeface="+mn-cs"/>
                        </a:rPr>
                        <a:t>.</a:t>
                      </a:r>
                    </a:p>
                    <a:p>
                      <a:pPr algn="just">
                        <a:lnSpc>
                          <a:spcPct val="95000"/>
                        </a:lnSpc>
                        <a:spcBef>
                          <a:spcPts val="0"/>
                        </a:spcBef>
                        <a:spcAft>
                          <a:spcPts val="0"/>
                        </a:spcAft>
                      </a:pPr>
                      <a:r>
                        <a:rPr lang="en-GB" sz="2250" b="0" i="0" kern="1200" dirty="0">
                          <a:solidFill>
                            <a:srgbClr val="000000"/>
                          </a:solidFill>
                          <a:effectLst/>
                          <a:latin typeface="Perpetua" panose="02020502060401020303" pitchFamily="18" charset="0"/>
                          <a:ea typeface="+mn-ea"/>
                          <a:cs typeface="+mn-cs"/>
                        </a:rPr>
                        <a:t>Step 1 given below will ascertain whether the individual is resident or non-resident and step 2 will ascertain whether he is ordinarily resident or not ordinarily resident. Step 2 is to be performed only if the individual turns to be a resident.</a:t>
                      </a:r>
                      <a:endParaRPr lang="en-US" sz="2250" b="0" i="0" kern="1200" dirty="0">
                        <a:solidFill>
                          <a:srgbClr val="000000"/>
                        </a:solidFill>
                        <a:effectLst/>
                        <a:latin typeface="Perpetua" panose="02020502060401020303" pitchFamily="18" charset="0"/>
                        <a:ea typeface="+mn-ea"/>
                        <a:cs typeface="+mn-cs"/>
                      </a:endParaRPr>
                    </a:p>
                    <a:p>
                      <a:pPr algn="just">
                        <a:lnSpc>
                          <a:spcPct val="100000"/>
                        </a:lnSpc>
                        <a:spcBef>
                          <a:spcPts val="0"/>
                        </a:spcBef>
                        <a:spcAft>
                          <a:spcPts val="0"/>
                        </a:spcAft>
                      </a:pPr>
                      <a:r>
                        <a:rPr lang="en-GB" sz="2400" b="1" i="0" u="sng" kern="1200" dirty="0">
                          <a:solidFill>
                            <a:srgbClr val="000000"/>
                          </a:solidFill>
                          <a:effectLst/>
                          <a:latin typeface="Perpetua" panose="02020502060401020303" pitchFamily="18" charset="0"/>
                          <a:ea typeface="+mn-ea"/>
                          <a:cs typeface="+mn-cs"/>
                        </a:rPr>
                        <a:t>Step 1: Determining whether resident or non-resident</a:t>
                      </a:r>
                    </a:p>
                    <a:p>
                      <a:pPr algn="just">
                        <a:lnSpc>
                          <a:spcPct val="100000"/>
                        </a:lnSpc>
                        <a:spcBef>
                          <a:spcPts val="0"/>
                        </a:spcBef>
                        <a:spcAft>
                          <a:spcPts val="0"/>
                        </a:spcAft>
                      </a:pPr>
                      <a:r>
                        <a:rPr lang="en-GB" sz="2300" b="0" i="0" kern="1200" dirty="0">
                          <a:solidFill>
                            <a:srgbClr val="000000"/>
                          </a:solidFill>
                          <a:effectLst/>
                          <a:latin typeface="Perpetua" panose="02020502060401020303" pitchFamily="18" charset="0"/>
                          <a:ea typeface="+mn-ea"/>
                          <a:cs typeface="+mn-cs"/>
                        </a:rPr>
                        <a:t>Under the Income-tax Law, an individual will be treated as a resident in India for a year if he satisfies any of the following conditions (i.e. may satisfy any one or may satisfy both the conditions):</a:t>
                      </a:r>
                    </a:p>
                    <a:p>
                      <a:pPr marL="457200" indent="-457200" algn="just">
                        <a:lnSpc>
                          <a:spcPct val="100000"/>
                        </a:lnSpc>
                        <a:spcBef>
                          <a:spcPts val="0"/>
                        </a:spcBef>
                        <a:spcAft>
                          <a:spcPts val="0"/>
                        </a:spcAft>
                        <a:buFont typeface="+mj-lt"/>
                        <a:buAutoNum type="arabicPeriod"/>
                        <a:tabLst>
                          <a:tab pos="365125" algn="l"/>
                        </a:tabLst>
                      </a:pPr>
                      <a:r>
                        <a:rPr lang="en-GB" sz="2400" b="0" i="0" kern="1200" dirty="0">
                          <a:solidFill>
                            <a:srgbClr val="000000"/>
                          </a:solidFill>
                          <a:effectLst/>
                          <a:latin typeface="Perpetua" panose="02020502060401020303" pitchFamily="18" charset="0"/>
                          <a:ea typeface="+mn-ea"/>
                          <a:cs typeface="+mn-cs"/>
                        </a:rPr>
                        <a:t>He is </a:t>
                      </a:r>
                      <a:r>
                        <a:rPr lang="en-GB" sz="2400" b="1" i="0" u="sng" kern="1200" dirty="0">
                          <a:solidFill>
                            <a:srgbClr val="000000"/>
                          </a:solidFill>
                          <a:effectLst/>
                          <a:latin typeface="Perpetua" panose="02020502060401020303" pitchFamily="18" charset="0"/>
                          <a:ea typeface="+mn-ea"/>
                          <a:cs typeface="+mn-cs"/>
                        </a:rPr>
                        <a:t>in India for a period of 182 days or more </a:t>
                      </a:r>
                      <a:r>
                        <a:rPr lang="en-GB" sz="2400" b="0" i="0" kern="1200" dirty="0">
                          <a:solidFill>
                            <a:srgbClr val="000000"/>
                          </a:solidFill>
                          <a:effectLst/>
                          <a:latin typeface="Perpetua" panose="02020502060401020303" pitchFamily="18" charset="0"/>
                          <a:ea typeface="+mn-ea"/>
                          <a:cs typeface="+mn-cs"/>
                        </a:rPr>
                        <a:t>in that year; </a:t>
                      </a:r>
                      <a:r>
                        <a:rPr lang="en-GB" sz="2400" b="1" i="0" u="sng" kern="1200" dirty="0">
                          <a:solidFill>
                            <a:srgbClr val="000000"/>
                          </a:solidFill>
                          <a:effectLst/>
                          <a:latin typeface="Perpetua" panose="02020502060401020303" pitchFamily="18" charset="0"/>
                          <a:ea typeface="+mn-ea"/>
                          <a:cs typeface="+mn-cs"/>
                        </a:rPr>
                        <a:t>or</a:t>
                      </a:r>
                    </a:p>
                    <a:p>
                      <a:pPr marL="457200" indent="-457200" algn="just">
                        <a:lnSpc>
                          <a:spcPct val="100000"/>
                        </a:lnSpc>
                        <a:spcBef>
                          <a:spcPts val="0"/>
                        </a:spcBef>
                        <a:spcAft>
                          <a:spcPts val="0"/>
                        </a:spcAft>
                        <a:buFont typeface="+mj-lt"/>
                        <a:buAutoNum type="arabicPeriod"/>
                        <a:tabLst>
                          <a:tab pos="365125" algn="l"/>
                        </a:tabLst>
                      </a:pPr>
                      <a:r>
                        <a:rPr lang="en-GB" sz="2400" b="0" i="0" kern="1200" dirty="0">
                          <a:solidFill>
                            <a:srgbClr val="000000"/>
                          </a:solidFill>
                          <a:effectLst/>
                          <a:latin typeface="Perpetua" panose="02020502060401020303" pitchFamily="18" charset="0"/>
                          <a:ea typeface="+mn-ea"/>
                          <a:cs typeface="+mn-cs"/>
                        </a:rPr>
                        <a:t>He is </a:t>
                      </a:r>
                      <a:r>
                        <a:rPr lang="en-GB" sz="2400" b="1" i="0" u="sng" kern="1200" dirty="0">
                          <a:solidFill>
                            <a:srgbClr val="000000"/>
                          </a:solidFill>
                          <a:effectLst/>
                          <a:latin typeface="Perpetua" panose="02020502060401020303" pitchFamily="18" charset="0"/>
                          <a:ea typeface="+mn-ea"/>
                          <a:cs typeface="+mn-cs"/>
                        </a:rPr>
                        <a:t>in India for a period of 60 days or more</a:t>
                      </a:r>
                      <a:r>
                        <a:rPr lang="en-GB" sz="2400" b="0" i="0" kern="1200" dirty="0">
                          <a:solidFill>
                            <a:srgbClr val="000000"/>
                          </a:solidFill>
                          <a:effectLst/>
                          <a:latin typeface="Perpetua" panose="02020502060401020303" pitchFamily="18" charset="0"/>
                          <a:ea typeface="+mn-ea"/>
                          <a:cs typeface="+mn-cs"/>
                        </a:rPr>
                        <a:t> in the year </a:t>
                      </a:r>
                      <a:r>
                        <a:rPr lang="en-GB" sz="2400" b="1" i="0" u="sng" kern="1200" dirty="0">
                          <a:solidFill>
                            <a:srgbClr val="000000"/>
                          </a:solidFill>
                          <a:effectLst/>
                          <a:latin typeface="Perpetua" panose="02020502060401020303" pitchFamily="18" charset="0"/>
                          <a:ea typeface="+mn-ea"/>
                          <a:cs typeface="+mn-cs"/>
                        </a:rPr>
                        <a:t>and</a:t>
                      </a:r>
                      <a:r>
                        <a:rPr lang="en-GB" sz="2400" b="0" i="0" u="sng" kern="1200" dirty="0">
                          <a:solidFill>
                            <a:srgbClr val="000000"/>
                          </a:solidFill>
                          <a:effectLst/>
                          <a:latin typeface="Perpetua" panose="02020502060401020303" pitchFamily="18" charset="0"/>
                          <a:ea typeface="+mn-ea"/>
                          <a:cs typeface="+mn-cs"/>
                        </a:rPr>
                        <a:t> </a:t>
                      </a:r>
                      <a:r>
                        <a:rPr lang="en-GB" sz="2400" b="1" i="0" u="sng" kern="1200" dirty="0">
                          <a:solidFill>
                            <a:srgbClr val="000000"/>
                          </a:solidFill>
                          <a:effectLst/>
                          <a:latin typeface="Perpetua" panose="02020502060401020303" pitchFamily="18" charset="0"/>
                          <a:ea typeface="+mn-ea"/>
                          <a:cs typeface="+mn-cs"/>
                        </a:rPr>
                        <a:t>for a period of 365 days or more in 4 </a:t>
                      </a:r>
                      <a:r>
                        <a:rPr lang="en-GB" sz="2400" b="0" i="0" kern="1200" dirty="0">
                          <a:solidFill>
                            <a:srgbClr val="000000"/>
                          </a:solidFill>
                          <a:effectLst/>
                          <a:latin typeface="Perpetua" panose="02020502060401020303" pitchFamily="18" charset="0"/>
                          <a:ea typeface="+mn-ea"/>
                          <a:cs typeface="+mn-cs"/>
                        </a:rPr>
                        <a:t>years immediately preceding the relevant year.</a:t>
                      </a:r>
                    </a:p>
                    <a:p>
                      <a:pPr marL="0" marR="0" lvl="0" indent="0" algn="just" defTabSz="914400" rtl="0" eaLnBrk="1" fontAlgn="auto" latinLnBrk="0" hangingPunct="1">
                        <a:lnSpc>
                          <a:spcPct val="100000"/>
                        </a:lnSpc>
                        <a:spcBef>
                          <a:spcPts val="0"/>
                        </a:spcBef>
                        <a:spcAft>
                          <a:spcPts val="0"/>
                        </a:spcAft>
                        <a:buClrTx/>
                        <a:buSzTx/>
                        <a:buFont typeface="+mj-lt"/>
                        <a:buNone/>
                        <a:tabLst>
                          <a:tab pos="365125" algn="l"/>
                        </a:tabLst>
                        <a:defRPr/>
                      </a:pPr>
                      <a:r>
                        <a:rPr lang="en-GB" sz="2300" b="0" i="0" kern="1200" dirty="0">
                          <a:solidFill>
                            <a:srgbClr val="000000"/>
                          </a:solidFill>
                          <a:effectLst/>
                          <a:latin typeface="Perpetua" panose="02020502060401020303" pitchFamily="18" charset="0"/>
                          <a:ea typeface="+mn-ea"/>
                          <a:cs typeface="+mn-cs"/>
                        </a:rPr>
                        <a:t>If an individual </a:t>
                      </a:r>
                      <a:r>
                        <a:rPr lang="en-GB" sz="2300" b="0" i="0" u="sng" kern="1200" dirty="0">
                          <a:solidFill>
                            <a:srgbClr val="000000"/>
                          </a:solidFill>
                          <a:effectLst/>
                          <a:latin typeface="Perpetua" panose="02020502060401020303" pitchFamily="18" charset="0"/>
                          <a:ea typeface="+mn-ea"/>
                          <a:cs typeface="+mn-cs"/>
                        </a:rPr>
                        <a:t>satisfies any one of the conditions mentioned above, he will be treated as resident of India</a:t>
                      </a:r>
                      <a:r>
                        <a:rPr lang="en-GB" sz="2300" b="0" i="0" kern="1200" dirty="0">
                          <a:solidFill>
                            <a:srgbClr val="000000"/>
                          </a:solidFill>
                          <a:effectLst/>
                          <a:latin typeface="Perpetua" panose="02020502060401020303" pitchFamily="18" charset="0"/>
                          <a:ea typeface="+mn-ea"/>
                          <a:cs typeface="+mn-cs"/>
                        </a:rPr>
                        <a:t>.</a:t>
                      </a:r>
                    </a:p>
                    <a:p>
                      <a:pPr algn="just">
                        <a:lnSpc>
                          <a:spcPct val="100000"/>
                        </a:lnSpc>
                        <a:spcBef>
                          <a:spcPts val="0"/>
                        </a:spcBef>
                        <a:spcAft>
                          <a:spcPts val="0"/>
                        </a:spcAft>
                      </a:pPr>
                      <a:r>
                        <a:rPr lang="en-GB" sz="2300" b="0" i="0" kern="1200" dirty="0">
                          <a:solidFill>
                            <a:srgbClr val="000000"/>
                          </a:solidFill>
                          <a:effectLst/>
                          <a:latin typeface="Perpetua" panose="02020502060401020303" pitchFamily="18" charset="0"/>
                          <a:ea typeface="+mn-ea"/>
                          <a:cs typeface="+mn-cs"/>
                        </a:rPr>
                        <a:t>If an individual </a:t>
                      </a:r>
                      <a:r>
                        <a:rPr lang="en-GB" sz="2300" b="0" i="0" u="sng" kern="1200" dirty="0">
                          <a:solidFill>
                            <a:srgbClr val="000000"/>
                          </a:solidFill>
                          <a:effectLst/>
                          <a:latin typeface="Perpetua" panose="02020502060401020303" pitchFamily="18" charset="0"/>
                          <a:ea typeface="+mn-ea"/>
                          <a:cs typeface="+mn-cs"/>
                        </a:rPr>
                        <a:t>does not satisfy any of the above conditions he will be treated as non-resident in India</a:t>
                      </a:r>
                      <a:r>
                        <a:rPr lang="en-GB" sz="2300" b="0" i="0" kern="1200" dirty="0">
                          <a:solidFill>
                            <a:srgbClr val="000000"/>
                          </a:solidFill>
                          <a:effectLst/>
                          <a:latin typeface="Perpetua" panose="02020502060401020303" pitchFamily="18" charset="0"/>
                          <a:ea typeface="+mn-ea"/>
                          <a:cs typeface="+mn-cs"/>
                        </a:rPr>
                        <a: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112157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148</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457201"/>
          </a:xfrm>
          <a:solidFill>
            <a:schemeClr val="tx1"/>
          </a:solidFill>
        </p:spPr>
        <p:txBody>
          <a:bodyPr anchor="t"/>
          <a:lstStyle/>
          <a:p>
            <a:pPr algn="r">
              <a:lnSpc>
                <a:spcPct val="90000"/>
              </a:lnSpc>
              <a:spcAft>
                <a:spcPts val="0"/>
              </a:spcAft>
            </a:pPr>
            <a:r>
              <a:rPr lang="en-US" sz="2800" b="1" u="sng" kern="1200" dirty="0" err="1">
                <a:latin typeface="Perpetua" panose="02020502060401020303" pitchFamily="18" charset="0"/>
              </a:rPr>
              <a:t>Contd</a:t>
            </a:r>
            <a:r>
              <a:rPr lang="en-US" sz="2800" b="1" u="sng" kern="1200" dirty="0">
                <a:latin typeface="Perpetua" panose="02020502060401020303" pitchFamily="18" charset="0"/>
              </a:rPr>
              <a:t>….</a:t>
            </a: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3634946833"/>
              </p:ext>
            </p:extLst>
          </p:nvPr>
        </p:nvGraphicFramePr>
        <p:xfrm>
          <a:off x="0" y="381000"/>
          <a:ext cx="9144000" cy="664464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lnSpc>
                          <a:spcPct val="100000"/>
                        </a:lnSpc>
                        <a:spcBef>
                          <a:spcPts val="0"/>
                        </a:spcBef>
                        <a:spcAft>
                          <a:spcPts val="0"/>
                        </a:spcAft>
                      </a:pPr>
                      <a:r>
                        <a:rPr lang="en-GB" sz="2400" b="1" i="0" u="sng" kern="1200" dirty="0">
                          <a:solidFill>
                            <a:srgbClr val="000000"/>
                          </a:solidFill>
                          <a:effectLst/>
                          <a:latin typeface="Perpetua" panose="02020502060401020303" pitchFamily="18" charset="0"/>
                          <a:ea typeface="+mn-ea"/>
                          <a:cs typeface="+mn-cs"/>
                        </a:rPr>
                        <a:t>Residential Status for an Indian citizen living India as a member of the crew of an Indian ship or for purpose of employment of India</a:t>
                      </a:r>
                      <a:r>
                        <a:rPr lang="en-GB" sz="2400" b="0" i="0" u="none" kern="1200" dirty="0">
                          <a:solidFill>
                            <a:srgbClr val="000000"/>
                          </a:solidFill>
                          <a:effectLst/>
                          <a:latin typeface="Perpetua" panose="02020502060401020303" pitchFamily="18" charset="0"/>
                          <a:ea typeface="+mn-ea"/>
                          <a:cs typeface="+mn-cs"/>
                        </a:rPr>
                        <a:t>:-</a:t>
                      </a:r>
                    </a:p>
                    <a:p>
                      <a:pPr algn="just">
                        <a:lnSpc>
                          <a:spcPct val="100000"/>
                        </a:lnSpc>
                        <a:spcBef>
                          <a:spcPts val="0"/>
                        </a:spcBef>
                        <a:spcAft>
                          <a:spcPts val="0"/>
                        </a:spcAft>
                      </a:pPr>
                      <a:r>
                        <a:rPr lang="en-GB" sz="2400" b="0" i="0" kern="1200" dirty="0">
                          <a:solidFill>
                            <a:srgbClr val="000000"/>
                          </a:solidFill>
                          <a:effectLst/>
                          <a:latin typeface="Perpetua" panose="02020502060401020303" pitchFamily="18" charset="0"/>
                          <a:ea typeface="+mn-ea"/>
                          <a:cs typeface="+mn-cs"/>
                        </a:rPr>
                        <a:t>Under the Income-tax Law, above mentioned individual will be treated as a resident in India for a year if he satisfies any of the following conditions (i.e. may satisfy any one or may satisfy both the conditions):</a:t>
                      </a:r>
                    </a:p>
                    <a:p>
                      <a:pPr marL="457200" indent="-457200" algn="just">
                        <a:lnSpc>
                          <a:spcPct val="100000"/>
                        </a:lnSpc>
                        <a:spcBef>
                          <a:spcPts val="0"/>
                        </a:spcBef>
                        <a:spcAft>
                          <a:spcPts val="0"/>
                        </a:spcAft>
                        <a:buFont typeface="+mj-lt"/>
                        <a:buAutoNum type="arabicPeriod"/>
                        <a:tabLst>
                          <a:tab pos="365125" algn="l"/>
                        </a:tabLst>
                      </a:pPr>
                      <a:r>
                        <a:rPr lang="en-GB" sz="2400" b="0" i="0" kern="1200" dirty="0">
                          <a:solidFill>
                            <a:srgbClr val="000000"/>
                          </a:solidFill>
                          <a:effectLst/>
                          <a:latin typeface="Perpetua" panose="02020502060401020303" pitchFamily="18" charset="0"/>
                          <a:ea typeface="+mn-ea"/>
                          <a:cs typeface="+mn-cs"/>
                        </a:rPr>
                        <a:t>He is </a:t>
                      </a:r>
                      <a:r>
                        <a:rPr lang="en-GB" sz="2400" b="1" i="0" u="sng" kern="1200" dirty="0">
                          <a:solidFill>
                            <a:srgbClr val="000000"/>
                          </a:solidFill>
                          <a:effectLst/>
                          <a:latin typeface="Perpetua" panose="02020502060401020303" pitchFamily="18" charset="0"/>
                          <a:ea typeface="+mn-ea"/>
                          <a:cs typeface="+mn-cs"/>
                        </a:rPr>
                        <a:t>in India for a period of 182 days or more </a:t>
                      </a:r>
                      <a:r>
                        <a:rPr lang="en-GB" sz="2400" b="0" i="0" kern="1200" dirty="0">
                          <a:solidFill>
                            <a:srgbClr val="000000"/>
                          </a:solidFill>
                          <a:effectLst/>
                          <a:latin typeface="Perpetua" panose="02020502060401020303" pitchFamily="18" charset="0"/>
                          <a:ea typeface="+mn-ea"/>
                          <a:cs typeface="+mn-cs"/>
                        </a:rPr>
                        <a:t>in that year; </a:t>
                      </a:r>
                      <a:r>
                        <a:rPr lang="en-GB" sz="2400" b="1" i="0" u="sng" kern="1200" dirty="0">
                          <a:solidFill>
                            <a:srgbClr val="000000"/>
                          </a:solidFill>
                          <a:effectLst/>
                          <a:latin typeface="Perpetua" panose="02020502060401020303" pitchFamily="18" charset="0"/>
                          <a:ea typeface="+mn-ea"/>
                          <a:cs typeface="+mn-cs"/>
                        </a:rPr>
                        <a:t>or</a:t>
                      </a:r>
                    </a:p>
                    <a:p>
                      <a:pPr marL="457200" indent="-457200" algn="just">
                        <a:lnSpc>
                          <a:spcPct val="100000"/>
                        </a:lnSpc>
                        <a:spcBef>
                          <a:spcPts val="0"/>
                        </a:spcBef>
                        <a:spcAft>
                          <a:spcPts val="0"/>
                        </a:spcAft>
                        <a:buFont typeface="+mj-lt"/>
                        <a:buAutoNum type="arabicPeriod"/>
                        <a:tabLst>
                          <a:tab pos="365125" algn="l"/>
                        </a:tabLst>
                      </a:pPr>
                      <a:r>
                        <a:rPr lang="en-GB" sz="2400" b="0" i="0" kern="1200" dirty="0">
                          <a:solidFill>
                            <a:srgbClr val="000000"/>
                          </a:solidFill>
                          <a:effectLst/>
                          <a:latin typeface="Perpetua" panose="02020502060401020303" pitchFamily="18" charset="0"/>
                          <a:ea typeface="+mn-ea"/>
                          <a:cs typeface="+mn-cs"/>
                        </a:rPr>
                        <a:t>He is </a:t>
                      </a:r>
                      <a:r>
                        <a:rPr lang="en-GB" sz="2400" b="1" i="0" u="sng" kern="1200" dirty="0">
                          <a:solidFill>
                            <a:srgbClr val="000000"/>
                          </a:solidFill>
                          <a:effectLst/>
                          <a:latin typeface="Perpetua" panose="02020502060401020303" pitchFamily="18" charset="0"/>
                          <a:ea typeface="+mn-ea"/>
                          <a:cs typeface="+mn-cs"/>
                        </a:rPr>
                        <a:t>in India for a period of </a:t>
                      </a:r>
                      <a:r>
                        <a:rPr lang="en-GB" sz="2400" b="1" i="0" u="sng" strike="sngStrike" kern="1200" dirty="0">
                          <a:solidFill>
                            <a:srgbClr val="000000"/>
                          </a:solidFill>
                          <a:effectLst/>
                          <a:latin typeface="Perpetua" panose="02020502060401020303" pitchFamily="18" charset="0"/>
                          <a:ea typeface="+mn-ea"/>
                          <a:cs typeface="+mn-cs"/>
                        </a:rPr>
                        <a:t>60 days</a:t>
                      </a:r>
                      <a:r>
                        <a:rPr lang="en-GB" sz="2400" b="1" i="0" u="sng" strike="noStrike" kern="1200" dirty="0">
                          <a:solidFill>
                            <a:srgbClr val="000000"/>
                          </a:solidFill>
                          <a:effectLst/>
                          <a:latin typeface="Perpetua" panose="02020502060401020303" pitchFamily="18" charset="0"/>
                          <a:ea typeface="+mn-ea"/>
                          <a:cs typeface="+mn-cs"/>
                        </a:rPr>
                        <a:t> </a:t>
                      </a:r>
                      <a:r>
                        <a:rPr lang="en-GB" sz="2400" b="1" i="0" u="none" strike="noStrike" kern="1200" dirty="0">
                          <a:solidFill>
                            <a:srgbClr val="000000"/>
                          </a:solidFill>
                          <a:effectLst/>
                          <a:latin typeface="Perpetua" panose="02020502060401020303" pitchFamily="18" charset="0"/>
                          <a:ea typeface="+mn-ea"/>
                          <a:cs typeface="+mn-cs"/>
                        </a:rPr>
                        <a:t>182 days</a:t>
                      </a:r>
                      <a:r>
                        <a:rPr lang="en-GB" sz="2400" b="1" i="0" u="none" kern="1200" dirty="0">
                          <a:solidFill>
                            <a:srgbClr val="000000"/>
                          </a:solidFill>
                          <a:effectLst/>
                          <a:latin typeface="Perpetua" panose="02020502060401020303" pitchFamily="18" charset="0"/>
                          <a:ea typeface="+mn-ea"/>
                          <a:cs typeface="+mn-cs"/>
                        </a:rPr>
                        <a:t> or more [substituted by explanation (1)(a) of section 6(1)]</a:t>
                      </a:r>
                      <a:r>
                        <a:rPr lang="en-GB" sz="2400" b="0" i="0" u="none" kern="1200" dirty="0">
                          <a:solidFill>
                            <a:srgbClr val="000000"/>
                          </a:solidFill>
                          <a:effectLst/>
                          <a:latin typeface="Perpetua" panose="02020502060401020303" pitchFamily="18" charset="0"/>
                          <a:ea typeface="+mn-ea"/>
                          <a:cs typeface="+mn-cs"/>
                        </a:rPr>
                        <a:t> </a:t>
                      </a:r>
                      <a:r>
                        <a:rPr lang="en-GB" sz="2400" b="0" i="0" kern="1200" dirty="0">
                          <a:solidFill>
                            <a:srgbClr val="000000"/>
                          </a:solidFill>
                          <a:effectLst/>
                          <a:latin typeface="Perpetua" panose="02020502060401020303" pitchFamily="18" charset="0"/>
                          <a:ea typeface="+mn-ea"/>
                          <a:cs typeface="+mn-cs"/>
                        </a:rPr>
                        <a:t>in the year </a:t>
                      </a:r>
                      <a:r>
                        <a:rPr lang="en-GB" sz="2400" b="1" i="0" u="sng" kern="1200" dirty="0">
                          <a:solidFill>
                            <a:srgbClr val="000000"/>
                          </a:solidFill>
                          <a:effectLst/>
                          <a:latin typeface="Perpetua" panose="02020502060401020303" pitchFamily="18" charset="0"/>
                          <a:ea typeface="+mn-ea"/>
                          <a:cs typeface="+mn-cs"/>
                        </a:rPr>
                        <a:t>and</a:t>
                      </a:r>
                      <a:r>
                        <a:rPr lang="en-GB" sz="2400" b="0" i="0" u="sng" kern="1200" dirty="0">
                          <a:solidFill>
                            <a:srgbClr val="000000"/>
                          </a:solidFill>
                          <a:effectLst/>
                          <a:latin typeface="Perpetua" panose="02020502060401020303" pitchFamily="18" charset="0"/>
                          <a:ea typeface="+mn-ea"/>
                          <a:cs typeface="+mn-cs"/>
                        </a:rPr>
                        <a:t> </a:t>
                      </a:r>
                      <a:r>
                        <a:rPr lang="en-GB" sz="2400" b="1" i="0" u="sng" kern="1200" dirty="0">
                          <a:solidFill>
                            <a:srgbClr val="000000"/>
                          </a:solidFill>
                          <a:effectLst/>
                          <a:latin typeface="Perpetua" panose="02020502060401020303" pitchFamily="18" charset="0"/>
                          <a:ea typeface="+mn-ea"/>
                          <a:cs typeface="+mn-cs"/>
                        </a:rPr>
                        <a:t>for a period of 365 days or more in 4 </a:t>
                      </a:r>
                      <a:r>
                        <a:rPr lang="en-GB" sz="2400" b="0" i="0" kern="1200" dirty="0">
                          <a:solidFill>
                            <a:srgbClr val="000000"/>
                          </a:solidFill>
                          <a:effectLst/>
                          <a:latin typeface="Perpetua" panose="02020502060401020303" pitchFamily="18" charset="0"/>
                          <a:ea typeface="+mn-ea"/>
                          <a:cs typeface="+mn-cs"/>
                        </a:rPr>
                        <a:t>years immediately preceding the relevant year.</a:t>
                      </a:r>
                    </a:p>
                    <a:p>
                      <a:pPr marL="457200" indent="-457200" algn="just">
                        <a:lnSpc>
                          <a:spcPct val="100000"/>
                        </a:lnSpc>
                        <a:spcBef>
                          <a:spcPts val="0"/>
                        </a:spcBef>
                        <a:spcAft>
                          <a:spcPts val="0"/>
                        </a:spcAft>
                        <a:buFont typeface="+mj-lt"/>
                        <a:buAutoNum type="arabicPeriod"/>
                        <a:tabLst>
                          <a:tab pos="365125" algn="l"/>
                        </a:tabLst>
                      </a:pPr>
                      <a:endParaRPr lang="en-GB" sz="1200" b="0" i="0" kern="1200" dirty="0">
                        <a:solidFill>
                          <a:srgbClr val="000000"/>
                        </a:solidFill>
                        <a:effectLst/>
                        <a:latin typeface="Perpetua" panose="02020502060401020303" pitchFamily="18" charset="0"/>
                        <a:ea typeface="+mn-ea"/>
                        <a:cs typeface="+mn-cs"/>
                      </a:endParaRPr>
                    </a:p>
                    <a:p>
                      <a:pPr algn="just">
                        <a:lnSpc>
                          <a:spcPct val="100000"/>
                        </a:lnSpc>
                        <a:spcBef>
                          <a:spcPts val="0"/>
                        </a:spcBef>
                        <a:spcAft>
                          <a:spcPts val="0"/>
                        </a:spcAft>
                      </a:pPr>
                      <a:r>
                        <a:rPr lang="en-GB" sz="2600" b="0" i="0" u="none" kern="1200" dirty="0">
                          <a:solidFill>
                            <a:srgbClr val="000000"/>
                          </a:solidFill>
                          <a:effectLst/>
                          <a:latin typeface="Perpetua" panose="02020502060401020303" pitchFamily="18" charset="0"/>
                          <a:ea typeface="+mn-ea"/>
                          <a:cs typeface="+mn-cs"/>
                        </a:rPr>
                        <a:t>Due to clause (a) of explanation 1 of section 6(1), condition 2 shall be read as if the words “60 days” has been substituted by “182 days”, which makes said condition irrelevant for determining the residential status of an individual referred above. If any person is in India for more then 182 days then he will become resident of India by virtue of condition laid down in point (1). In other words if such person were in India for 365 days or more during the 4 preceding years and 60 days or more in the relevant previous year, he will not be treated as resident.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133439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149</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457201"/>
          </a:xfrm>
          <a:solidFill>
            <a:schemeClr val="tx1"/>
          </a:solidFill>
        </p:spPr>
        <p:txBody>
          <a:bodyPr anchor="t"/>
          <a:lstStyle/>
          <a:p>
            <a:pPr algn="r">
              <a:lnSpc>
                <a:spcPct val="90000"/>
              </a:lnSpc>
              <a:spcAft>
                <a:spcPts val="0"/>
              </a:spcAft>
            </a:pPr>
            <a:r>
              <a:rPr lang="en-US" sz="2800" b="1" u="sng" kern="1200" dirty="0" err="1">
                <a:latin typeface="Perpetua" panose="02020502060401020303" pitchFamily="18" charset="0"/>
              </a:rPr>
              <a:t>Contd</a:t>
            </a:r>
            <a:r>
              <a:rPr lang="en-US" sz="2800" b="1" u="sng" kern="1200" dirty="0">
                <a:latin typeface="Perpetua" panose="02020502060401020303" pitchFamily="18" charset="0"/>
              </a:rPr>
              <a:t>….</a:t>
            </a: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2908037914"/>
              </p:ext>
            </p:extLst>
          </p:nvPr>
        </p:nvGraphicFramePr>
        <p:xfrm>
          <a:off x="0" y="3810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lnSpc>
                          <a:spcPct val="100000"/>
                        </a:lnSpc>
                        <a:spcBef>
                          <a:spcPts val="0"/>
                        </a:spcBef>
                        <a:spcAft>
                          <a:spcPts val="0"/>
                        </a:spcAft>
                      </a:pPr>
                      <a:r>
                        <a:rPr lang="en-GB" sz="2400" b="1" i="0" u="sng" kern="1200" dirty="0">
                          <a:solidFill>
                            <a:srgbClr val="000000"/>
                          </a:solidFill>
                          <a:effectLst/>
                          <a:latin typeface="Perpetua" panose="02020502060401020303" pitchFamily="18" charset="0"/>
                          <a:ea typeface="+mn-ea"/>
                          <a:cs typeface="+mn-cs"/>
                        </a:rPr>
                        <a:t>Residential Status for an Indian citizen or person of Indian origin</a:t>
                      </a:r>
                      <a:r>
                        <a:rPr lang="en-GB" sz="2400" b="1" i="0" u="none" kern="1200" dirty="0">
                          <a:solidFill>
                            <a:srgbClr val="FF0000"/>
                          </a:solidFill>
                          <a:effectLst/>
                          <a:latin typeface="Perpetua" panose="02020502060401020303" pitchFamily="18" charset="0"/>
                          <a:ea typeface="+mn-ea"/>
                          <a:cs typeface="+mn-cs"/>
                        </a:rPr>
                        <a:t>*</a:t>
                      </a:r>
                      <a:r>
                        <a:rPr lang="en-GB" sz="2400" b="1" i="0" u="sng" kern="1200" dirty="0">
                          <a:solidFill>
                            <a:srgbClr val="000000"/>
                          </a:solidFill>
                          <a:effectLst/>
                          <a:latin typeface="Perpetua" panose="02020502060401020303" pitchFamily="18" charset="0"/>
                          <a:ea typeface="+mn-ea"/>
                          <a:cs typeface="+mn-cs"/>
                        </a:rPr>
                        <a:t> u/s 115C comes on a visit to India </a:t>
                      </a:r>
                      <a:r>
                        <a:rPr lang="en-GB" sz="2400" b="0" i="0" u="none" kern="1200" dirty="0">
                          <a:solidFill>
                            <a:srgbClr val="000000"/>
                          </a:solidFill>
                          <a:effectLst/>
                          <a:latin typeface="Perpetua" panose="02020502060401020303" pitchFamily="18" charset="0"/>
                          <a:ea typeface="+mn-ea"/>
                          <a:cs typeface="+mn-cs"/>
                        </a:rPr>
                        <a:t>:-</a:t>
                      </a:r>
                    </a:p>
                    <a:p>
                      <a:pPr algn="just">
                        <a:lnSpc>
                          <a:spcPct val="100000"/>
                        </a:lnSpc>
                        <a:spcBef>
                          <a:spcPts val="0"/>
                        </a:spcBef>
                        <a:spcAft>
                          <a:spcPts val="0"/>
                        </a:spcAft>
                      </a:pPr>
                      <a:r>
                        <a:rPr lang="en-GB" sz="2300" b="0" i="0" kern="1200" dirty="0">
                          <a:solidFill>
                            <a:srgbClr val="000000"/>
                          </a:solidFill>
                          <a:effectLst/>
                          <a:latin typeface="Perpetua" panose="02020502060401020303" pitchFamily="18" charset="0"/>
                          <a:ea typeface="+mn-ea"/>
                          <a:cs typeface="+mn-cs"/>
                        </a:rPr>
                        <a:t>Under the Income-tax Law, above mentioned individual will be treated as a resident in India for a year if he satisfies any of the following conditions (i.e. may satisfy any one or may satisfy both the conditions):</a:t>
                      </a:r>
                    </a:p>
                    <a:p>
                      <a:pPr marL="457200" indent="-457200" algn="just">
                        <a:lnSpc>
                          <a:spcPct val="100000"/>
                        </a:lnSpc>
                        <a:spcBef>
                          <a:spcPts val="0"/>
                        </a:spcBef>
                        <a:spcAft>
                          <a:spcPts val="0"/>
                        </a:spcAft>
                        <a:buFont typeface="+mj-lt"/>
                        <a:buAutoNum type="arabicPeriod"/>
                        <a:tabLst>
                          <a:tab pos="365125" algn="l"/>
                        </a:tabLst>
                      </a:pPr>
                      <a:r>
                        <a:rPr lang="en-GB" sz="2300" b="0" i="0" kern="1200" dirty="0">
                          <a:solidFill>
                            <a:srgbClr val="000000"/>
                          </a:solidFill>
                          <a:effectLst/>
                          <a:latin typeface="Perpetua" panose="02020502060401020303" pitchFamily="18" charset="0"/>
                          <a:ea typeface="+mn-ea"/>
                          <a:cs typeface="+mn-cs"/>
                        </a:rPr>
                        <a:t>He is </a:t>
                      </a:r>
                      <a:r>
                        <a:rPr lang="en-GB" sz="2300" b="1" i="0" u="sng" kern="1200" dirty="0">
                          <a:solidFill>
                            <a:srgbClr val="000000"/>
                          </a:solidFill>
                          <a:effectLst/>
                          <a:latin typeface="Perpetua" panose="02020502060401020303" pitchFamily="18" charset="0"/>
                          <a:ea typeface="+mn-ea"/>
                          <a:cs typeface="+mn-cs"/>
                        </a:rPr>
                        <a:t>in India for a period of 182 days or more </a:t>
                      </a:r>
                      <a:r>
                        <a:rPr lang="en-GB" sz="2300" b="0" i="0" kern="1200" dirty="0">
                          <a:solidFill>
                            <a:srgbClr val="000000"/>
                          </a:solidFill>
                          <a:effectLst/>
                          <a:latin typeface="Perpetua" panose="02020502060401020303" pitchFamily="18" charset="0"/>
                          <a:ea typeface="+mn-ea"/>
                          <a:cs typeface="+mn-cs"/>
                        </a:rPr>
                        <a:t>in that year; </a:t>
                      </a:r>
                      <a:r>
                        <a:rPr lang="en-GB" sz="2300" b="1" i="0" u="sng" kern="1200" dirty="0">
                          <a:solidFill>
                            <a:srgbClr val="000000"/>
                          </a:solidFill>
                          <a:effectLst/>
                          <a:latin typeface="Perpetua" panose="02020502060401020303" pitchFamily="18" charset="0"/>
                          <a:ea typeface="+mn-ea"/>
                          <a:cs typeface="+mn-cs"/>
                        </a:rPr>
                        <a:t>or</a:t>
                      </a:r>
                    </a:p>
                    <a:p>
                      <a:pPr marL="457200" indent="-457200" algn="just">
                        <a:lnSpc>
                          <a:spcPct val="100000"/>
                        </a:lnSpc>
                        <a:spcBef>
                          <a:spcPts val="0"/>
                        </a:spcBef>
                        <a:spcAft>
                          <a:spcPts val="0"/>
                        </a:spcAft>
                        <a:buFont typeface="+mj-lt"/>
                        <a:buAutoNum type="arabicPeriod"/>
                        <a:tabLst>
                          <a:tab pos="365125" algn="l"/>
                        </a:tabLst>
                      </a:pPr>
                      <a:r>
                        <a:rPr lang="en-GB" sz="2300" b="0" i="0" kern="1200" dirty="0">
                          <a:solidFill>
                            <a:srgbClr val="000000"/>
                          </a:solidFill>
                          <a:effectLst/>
                          <a:latin typeface="Perpetua" panose="02020502060401020303" pitchFamily="18" charset="0"/>
                          <a:ea typeface="+mn-ea"/>
                          <a:cs typeface="+mn-cs"/>
                        </a:rPr>
                        <a:t>He is </a:t>
                      </a:r>
                      <a:r>
                        <a:rPr lang="en-GB" sz="2300" b="1" i="0" u="sng" kern="1200" dirty="0">
                          <a:solidFill>
                            <a:srgbClr val="000000"/>
                          </a:solidFill>
                          <a:effectLst/>
                          <a:latin typeface="Perpetua" panose="02020502060401020303" pitchFamily="18" charset="0"/>
                          <a:ea typeface="+mn-ea"/>
                          <a:cs typeface="+mn-cs"/>
                        </a:rPr>
                        <a:t>in India for a period of </a:t>
                      </a:r>
                      <a:r>
                        <a:rPr lang="en-GB" sz="2300" b="1" i="0" u="sng" strike="sngStrike" kern="1200" dirty="0">
                          <a:solidFill>
                            <a:srgbClr val="000000"/>
                          </a:solidFill>
                          <a:effectLst/>
                          <a:latin typeface="Perpetua" panose="02020502060401020303" pitchFamily="18" charset="0"/>
                          <a:ea typeface="+mn-ea"/>
                          <a:cs typeface="+mn-cs"/>
                        </a:rPr>
                        <a:t>60 days</a:t>
                      </a:r>
                      <a:r>
                        <a:rPr lang="en-GB" sz="2300" b="1" i="0" u="sng" strike="noStrike" kern="1200" dirty="0">
                          <a:solidFill>
                            <a:srgbClr val="000000"/>
                          </a:solidFill>
                          <a:effectLst/>
                          <a:latin typeface="Perpetua" panose="02020502060401020303" pitchFamily="18" charset="0"/>
                          <a:ea typeface="+mn-ea"/>
                          <a:cs typeface="+mn-cs"/>
                        </a:rPr>
                        <a:t> </a:t>
                      </a:r>
                      <a:r>
                        <a:rPr lang="en-GB" sz="2300" b="1" i="0" u="none" strike="noStrike" kern="1200" dirty="0">
                          <a:solidFill>
                            <a:srgbClr val="000000"/>
                          </a:solidFill>
                          <a:effectLst/>
                          <a:latin typeface="Perpetua" panose="02020502060401020303" pitchFamily="18" charset="0"/>
                          <a:ea typeface="+mn-ea"/>
                          <a:cs typeface="+mn-cs"/>
                        </a:rPr>
                        <a:t>120 days</a:t>
                      </a:r>
                      <a:r>
                        <a:rPr lang="en-GB" sz="2300" b="1" i="0" u="none" kern="1200" dirty="0">
                          <a:solidFill>
                            <a:srgbClr val="FF0000"/>
                          </a:solidFill>
                          <a:effectLst/>
                          <a:latin typeface="Perpetua" panose="02020502060401020303" pitchFamily="18" charset="0"/>
                          <a:ea typeface="+mn-ea"/>
                          <a:cs typeface="+mn-cs"/>
                        </a:rPr>
                        <a:t>**</a:t>
                      </a:r>
                      <a:r>
                        <a:rPr lang="en-GB" sz="2300" b="1" i="0" u="none" kern="1200" dirty="0">
                          <a:solidFill>
                            <a:srgbClr val="000000"/>
                          </a:solidFill>
                          <a:effectLst/>
                          <a:latin typeface="Perpetua" panose="02020502060401020303" pitchFamily="18" charset="0"/>
                          <a:ea typeface="+mn-ea"/>
                          <a:cs typeface="+mn-cs"/>
                        </a:rPr>
                        <a:t>  or more</a:t>
                      </a:r>
                      <a:r>
                        <a:rPr lang="en-GB" sz="2300" b="1" i="0" u="none" kern="1200" dirty="0">
                          <a:solidFill>
                            <a:srgbClr val="FF0000"/>
                          </a:solidFill>
                          <a:effectLst/>
                          <a:latin typeface="Perpetua" panose="02020502060401020303" pitchFamily="18" charset="0"/>
                          <a:ea typeface="+mn-ea"/>
                          <a:cs typeface="+mn-cs"/>
                        </a:rPr>
                        <a:t> </a:t>
                      </a:r>
                      <a:r>
                        <a:rPr lang="en-GB" sz="2300" b="1" i="0" u="none" kern="1200" dirty="0">
                          <a:solidFill>
                            <a:srgbClr val="000000"/>
                          </a:solidFill>
                          <a:effectLst/>
                          <a:latin typeface="Perpetua" panose="02020502060401020303" pitchFamily="18" charset="0"/>
                          <a:ea typeface="+mn-ea"/>
                          <a:cs typeface="+mn-cs"/>
                        </a:rPr>
                        <a:t>[substituted by explanation (1)(a) of section 6(1) as amended by Finance Bill, 2020]</a:t>
                      </a:r>
                      <a:r>
                        <a:rPr lang="en-GB" sz="2300" b="0" i="0" u="none" kern="1200" dirty="0">
                          <a:solidFill>
                            <a:srgbClr val="000000"/>
                          </a:solidFill>
                          <a:effectLst/>
                          <a:latin typeface="Perpetua" panose="02020502060401020303" pitchFamily="18" charset="0"/>
                          <a:ea typeface="+mn-ea"/>
                          <a:cs typeface="+mn-cs"/>
                        </a:rPr>
                        <a:t> </a:t>
                      </a:r>
                      <a:r>
                        <a:rPr lang="en-GB" sz="2300" b="0" i="0" kern="1200" dirty="0">
                          <a:solidFill>
                            <a:srgbClr val="000000"/>
                          </a:solidFill>
                          <a:effectLst/>
                          <a:latin typeface="Perpetua" panose="02020502060401020303" pitchFamily="18" charset="0"/>
                          <a:ea typeface="+mn-ea"/>
                          <a:cs typeface="+mn-cs"/>
                        </a:rPr>
                        <a:t>in the year </a:t>
                      </a:r>
                      <a:r>
                        <a:rPr lang="en-GB" sz="2300" b="1" i="0" u="sng" kern="1200" dirty="0">
                          <a:solidFill>
                            <a:srgbClr val="000000"/>
                          </a:solidFill>
                          <a:effectLst/>
                          <a:latin typeface="Perpetua" panose="02020502060401020303" pitchFamily="18" charset="0"/>
                          <a:ea typeface="+mn-ea"/>
                          <a:cs typeface="+mn-cs"/>
                        </a:rPr>
                        <a:t>and</a:t>
                      </a:r>
                      <a:r>
                        <a:rPr lang="en-GB" sz="2300" b="0" i="0" u="sng" kern="1200" dirty="0">
                          <a:solidFill>
                            <a:srgbClr val="000000"/>
                          </a:solidFill>
                          <a:effectLst/>
                          <a:latin typeface="Perpetua" panose="02020502060401020303" pitchFamily="18" charset="0"/>
                          <a:ea typeface="+mn-ea"/>
                          <a:cs typeface="+mn-cs"/>
                        </a:rPr>
                        <a:t> </a:t>
                      </a:r>
                      <a:r>
                        <a:rPr lang="en-GB" sz="2300" b="1" i="0" u="sng" kern="1200" dirty="0">
                          <a:solidFill>
                            <a:srgbClr val="000000"/>
                          </a:solidFill>
                          <a:effectLst/>
                          <a:latin typeface="Perpetua" panose="02020502060401020303" pitchFamily="18" charset="0"/>
                          <a:ea typeface="+mn-ea"/>
                          <a:cs typeface="+mn-cs"/>
                        </a:rPr>
                        <a:t>for a period of 365 days or more in 4 </a:t>
                      </a:r>
                      <a:r>
                        <a:rPr lang="en-GB" sz="2300" b="0" i="0" kern="1200" dirty="0">
                          <a:solidFill>
                            <a:srgbClr val="000000"/>
                          </a:solidFill>
                          <a:effectLst/>
                          <a:latin typeface="Perpetua" panose="02020502060401020303" pitchFamily="18" charset="0"/>
                          <a:ea typeface="+mn-ea"/>
                          <a:cs typeface="+mn-cs"/>
                        </a:rPr>
                        <a:t>years immediately preceding the relevant year.</a:t>
                      </a:r>
                    </a:p>
                    <a:p>
                      <a:pPr marL="0" marR="0" lvl="0" indent="0" algn="just" defTabSz="914400" rtl="0" eaLnBrk="1" fontAlgn="auto" latinLnBrk="0" hangingPunct="1">
                        <a:lnSpc>
                          <a:spcPct val="100000"/>
                        </a:lnSpc>
                        <a:spcBef>
                          <a:spcPts val="0"/>
                        </a:spcBef>
                        <a:spcAft>
                          <a:spcPts val="0"/>
                        </a:spcAft>
                        <a:buClrTx/>
                        <a:buSzTx/>
                        <a:buFont typeface="+mj-lt"/>
                        <a:buNone/>
                        <a:tabLst>
                          <a:tab pos="365125" algn="l"/>
                        </a:tabLst>
                        <a:defRPr/>
                      </a:pPr>
                      <a:r>
                        <a:rPr lang="en-GB" sz="2300" b="0" i="0" kern="1200" dirty="0">
                          <a:solidFill>
                            <a:srgbClr val="000000"/>
                          </a:solidFill>
                          <a:effectLst/>
                          <a:latin typeface="Perpetua" panose="02020502060401020303" pitchFamily="18" charset="0"/>
                          <a:ea typeface="+mn-ea"/>
                          <a:cs typeface="+mn-cs"/>
                        </a:rPr>
                        <a:t>If an individual </a:t>
                      </a:r>
                      <a:r>
                        <a:rPr lang="en-GB" sz="2300" b="0" i="0" u="sng" kern="1200" dirty="0">
                          <a:solidFill>
                            <a:srgbClr val="000000"/>
                          </a:solidFill>
                          <a:effectLst/>
                          <a:latin typeface="Perpetua" panose="02020502060401020303" pitchFamily="18" charset="0"/>
                          <a:ea typeface="+mn-ea"/>
                          <a:cs typeface="+mn-cs"/>
                        </a:rPr>
                        <a:t>satisfies any one of the conditions mentioned above, he will be treated as resident of India</a:t>
                      </a:r>
                      <a:r>
                        <a:rPr lang="en-GB" sz="2300" b="0" i="0" kern="1200" dirty="0">
                          <a:solidFill>
                            <a:srgbClr val="000000"/>
                          </a:solidFill>
                          <a:effectLst/>
                          <a:latin typeface="Perpetua" panose="02020502060401020303" pitchFamily="18" charset="0"/>
                          <a:ea typeface="+mn-ea"/>
                          <a:cs typeface="+mn-cs"/>
                        </a:rPr>
                        <a:t>.</a:t>
                      </a:r>
                    </a:p>
                    <a:p>
                      <a:pPr algn="just">
                        <a:lnSpc>
                          <a:spcPct val="100000"/>
                        </a:lnSpc>
                        <a:spcBef>
                          <a:spcPts val="0"/>
                        </a:spcBef>
                        <a:spcAft>
                          <a:spcPts val="0"/>
                        </a:spcAft>
                      </a:pPr>
                      <a:r>
                        <a:rPr lang="en-GB" sz="2300" b="0" i="0" kern="1200" dirty="0">
                          <a:solidFill>
                            <a:srgbClr val="000000"/>
                          </a:solidFill>
                          <a:effectLst/>
                          <a:latin typeface="Perpetua" panose="02020502060401020303" pitchFamily="18" charset="0"/>
                          <a:ea typeface="+mn-ea"/>
                          <a:cs typeface="+mn-cs"/>
                        </a:rPr>
                        <a:t>If an individual </a:t>
                      </a:r>
                      <a:r>
                        <a:rPr lang="en-GB" sz="2300" b="0" i="0" u="sng" kern="1200" dirty="0">
                          <a:solidFill>
                            <a:srgbClr val="000000"/>
                          </a:solidFill>
                          <a:effectLst/>
                          <a:latin typeface="Perpetua" panose="02020502060401020303" pitchFamily="18" charset="0"/>
                          <a:ea typeface="+mn-ea"/>
                          <a:cs typeface="+mn-cs"/>
                        </a:rPr>
                        <a:t>does not satisfy any of the above conditions he will be treated as non-resident in India</a:t>
                      </a:r>
                      <a:r>
                        <a:rPr lang="en-GB" sz="2300" b="0" i="0" kern="1200" dirty="0">
                          <a:solidFill>
                            <a:srgbClr val="000000"/>
                          </a:solidFill>
                          <a:effectLst/>
                          <a:latin typeface="Perpetua" panose="02020502060401020303" pitchFamily="18" charset="0"/>
                          <a:ea typeface="+mn-ea"/>
                          <a:cs typeface="+mn-cs"/>
                        </a:rPr>
                        <a:t>.</a:t>
                      </a:r>
                    </a:p>
                    <a:p>
                      <a:pPr algn="just">
                        <a:lnSpc>
                          <a:spcPct val="100000"/>
                        </a:lnSpc>
                        <a:spcBef>
                          <a:spcPts val="0"/>
                        </a:spcBef>
                        <a:spcAft>
                          <a:spcPts val="0"/>
                        </a:spcAft>
                      </a:pPr>
                      <a:r>
                        <a:rPr lang="en-GB" sz="2400" b="1" i="0" u="none" kern="1200" dirty="0">
                          <a:solidFill>
                            <a:srgbClr val="FF0000"/>
                          </a:solidFill>
                          <a:effectLst/>
                          <a:latin typeface="Perpetua" panose="02020502060401020303" pitchFamily="18" charset="0"/>
                          <a:ea typeface="+mn-ea"/>
                          <a:cs typeface="+mn-cs"/>
                        </a:rPr>
                        <a:t>* </a:t>
                      </a:r>
                      <a:r>
                        <a:rPr lang="en-GB" sz="2300" b="0" i="0" kern="1200" dirty="0">
                          <a:solidFill>
                            <a:srgbClr val="000000"/>
                          </a:solidFill>
                          <a:effectLst/>
                          <a:latin typeface="Perpetua" panose="02020502060401020303" pitchFamily="18" charset="0"/>
                          <a:ea typeface="+mn-ea"/>
                          <a:cs typeface="+mn-cs"/>
                        </a:rPr>
                        <a:t>A person is said to be of Indian origin if he or either of his parents or either of his grandparents were born in undivided India.</a:t>
                      </a:r>
                    </a:p>
                    <a:p>
                      <a:pPr algn="just">
                        <a:lnSpc>
                          <a:spcPct val="100000"/>
                        </a:lnSpc>
                        <a:spcBef>
                          <a:spcPts val="0"/>
                        </a:spcBef>
                        <a:spcAft>
                          <a:spcPts val="0"/>
                        </a:spcAft>
                      </a:pPr>
                      <a:r>
                        <a:rPr lang="en-GB" sz="2000" b="1" i="0" u="none" kern="1200" dirty="0">
                          <a:solidFill>
                            <a:srgbClr val="FF0000"/>
                          </a:solidFill>
                          <a:effectLst/>
                          <a:latin typeface="Perpetua" panose="02020502060401020303" pitchFamily="18" charset="0"/>
                          <a:ea typeface="+mn-ea"/>
                          <a:cs typeface="+mn-cs"/>
                        </a:rPr>
                        <a:t>** </a:t>
                      </a:r>
                      <a:r>
                        <a:rPr lang="en-GB" sz="2300" b="0" i="0" kern="1200" dirty="0">
                          <a:solidFill>
                            <a:srgbClr val="000000"/>
                          </a:solidFill>
                          <a:effectLst/>
                          <a:latin typeface="Perpetua" panose="02020502060401020303" pitchFamily="18" charset="0"/>
                          <a:ea typeface="+mn-ea"/>
                          <a:cs typeface="+mn-cs"/>
                        </a:rPr>
                        <a:t>Prior to amendment introduced via Finance Bill, 2020, period of 120 days was 182 days.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10486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15</a:t>
            </a:fld>
            <a:endParaRPr lang="en-US" noProof="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5549"/>
            <a:ext cx="9144000" cy="94365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473785"/>
            <a:ext cx="8229600" cy="4854081"/>
          </a:xfrm>
          <a:prstGeom prst="rect">
            <a:avLst/>
          </a:prstGeom>
        </p:spPr>
      </p:pic>
    </p:spTree>
    <p:extLst>
      <p:ext uri="{BB962C8B-B14F-4D97-AF65-F5344CB8AC3E}">
        <p14:creationId xmlns:p14="http://schemas.microsoft.com/office/powerpoint/2010/main" val="248968005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150</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457201"/>
          </a:xfrm>
          <a:solidFill>
            <a:schemeClr val="tx1"/>
          </a:solidFill>
        </p:spPr>
        <p:txBody>
          <a:bodyPr anchor="t"/>
          <a:lstStyle/>
          <a:p>
            <a:pPr algn="r">
              <a:lnSpc>
                <a:spcPct val="90000"/>
              </a:lnSpc>
              <a:spcAft>
                <a:spcPts val="0"/>
              </a:spcAft>
            </a:pPr>
            <a:r>
              <a:rPr lang="en-US" sz="2800" b="1" u="sng" kern="1200" dirty="0" err="1">
                <a:latin typeface="Perpetua" panose="02020502060401020303" pitchFamily="18" charset="0"/>
              </a:rPr>
              <a:t>Contd</a:t>
            </a:r>
            <a:r>
              <a:rPr lang="en-US" sz="2800" b="1" u="sng" kern="1200" dirty="0">
                <a:latin typeface="Perpetua" panose="02020502060401020303" pitchFamily="18" charset="0"/>
              </a:rPr>
              <a:t>….</a:t>
            </a: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992841997"/>
              </p:ext>
            </p:extLst>
          </p:nvPr>
        </p:nvGraphicFramePr>
        <p:xfrm>
          <a:off x="0" y="3810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lnSpc>
                          <a:spcPct val="100000"/>
                        </a:lnSpc>
                        <a:spcBef>
                          <a:spcPts val="0"/>
                        </a:spcBef>
                        <a:spcAft>
                          <a:spcPts val="0"/>
                        </a:spcAft>
                      </a:pPr>
                      <a:r>
                        <a:rPr lang="en-GB" sz="2200" b="0" i="0" u="sng" kern="1200" dirty="0">
                          <a:solidFill>
                            <a:srgbClr val="000000"/>
                          </a:solidFill>
                          <a:effectLst/>
                          <a:latin typeface="Perpetua" panose="02020502060401020303" pitchFamily="18" charset="0"/>
                          <a:ea typeface="+mn-ea"/>
                          <a:cs typeface="+mn-cs"/>
                        </a:rPr>
                        <a:t>Note</a:t>
                      </a:r>
                      <a:r>
                        <a:rPr lang="en-GB" sz="2200" b="0" i="0" u="none" kern="1200" dirty="0">
                          <a:solidFill>
                            <a:srgbClr val="000000"/>
                          </a:solidFill>
                          <a:effectLst/>
                          <a:latin typeface="Perpetua" panose="02020502060401020303" pitchFamily="18" charset="0"/>
                          <a:ea typeface="+mn-ea"/>
                          <a:cs typeface="+mn-cs"/>
                        </a:rPr>
                        <a:t>: An Indian citizen who is </a:t>
                      </a:r>
                      <a:r>
                        <a:rPr lang="en-GB" sz="2200" b="1" i="0" u="sng" kern="1200" dirty="0">
                          <a:solidFill>
                            <a:srgbClr val="000000"/>
                          </a:solidFill>
                          <a:effectLst/>
                          <a:latin typeface="Perpetua" panose="02020502060401020303" pitchFamily="18" charset="0"/>
                          <a:ea typeface="+mn-ea"/>
                          <a:cs typeface="+mn-cs"/>
                        </a:rPr>
                        <a:t>not liable to tax in any other country or territory shall be deemed to be resident in India</a:t>
                      </a:r>
                      <a:r>
                        <a:rPr lang="en-GB" sz="2200" b="0" i="0" u="none" kern="1200" dirty="0">
                          <a:solidFill>
                            <a:srgbClr val="000000"/>
                          </a:solidFill>
                          <a:effectLst/>
                          <a:latin typeface="Perpetua" panose="02020502060401020303" pitchFamily="18" charset="0"/>
                          <a:ea typeface="+mn-ea"/>
                          <a:cs typeface="+mn-cs"/>
                        </a:rPr>
                        <a:t> regardless of  the fact that such individual fulfil the condition of section 6 of the Act or not. [Section 6(1A) inserted by finance Bill, 2020] </a:t>
                      </a:r>
                    </a:p>
                    <a:p>
                      <a:pPr algn="just">
                        <a:lnSpc>
                          <a:spcPct val="100000"/>
                        </a:lnSpc>
                        <a:spcBef>
                          <a:spcPts val="0"/>
                        </a:spcBef>
                        <a:spcAft>
                          <a:spcPts val="0"/>
                        </a:spcAft>
                      </a:pPr>
                      <a:endParaRPr lang="en-GB" sz="2400" b="0" i="0" kern="1200" dirty="0">
                        <a:solidFill>
                          <a:srgbClr val="000000"/>
                        </a:solidFill>
                        <a:effectLst/>
                        <a:latin typeface="Perpetua" panose="02020502060401020303" pitchFamily="18" charset="0"/>
                        <a:ea typeface="+mn-ea"/>
                        <a:cs typeface="+mn-cs"/>
                      </a:endParaRPr>
                    </a:p>
                    <a:p>
                      <a:pPr marL="0" indent="0" algn="just">
                        <a:buNone/>
                      </a:pPr>
                      <a:r>
                        <a:rPr lang="en-GB" sz="2400" b="1" i="0" u="sng" kern="1200" dirty="0">
                          <a:solidFill>
                            <a:srgbClr val="000000"/>
                          </a:solidFill>
                          <a:effectLst/>
                          <a:latin typeface="Perpetua" panose="02020502060401020303" pitchFamily="18" charset="0"/>
                          <a:ea typeface="+mn-ea"/>
                          <a:cs typeface="+mn-cs"/>
                        </a:rPr>
                        <a:t>Step 2: Determining whether resident and ordinarily resident or resident but not ordinarily resident</a:t>
                      </a:r>
                    </a:p>
                    <a:p>
                      <a:pPr algn="just"/>
                      <a:r>
                        <a:rPr lang="en-GB" sz="2400" kern="1200" dirty="0">
                          <a:solidFill>
                            <a:srgbClr val="000000"/>
                          </a:solidFill>
                          <a:latin typeface="Perpetua" panose="02020502060401020303" pitchFamily="18" charset="0"/>
                        </a:rPr>
                        <a:t>A resident individual will be treated as resident and ordinarily resident in India during the year if he satisfies following conditions:</a:t>
                      </a:r>
                    </a:p>
                    <a:p>
                      <a:pPr marL="457200" indent="-457200" algn="just">
                        <a:buFont typeface="+mj-lt"/>
                        <a:buAutoNum type="arabicPeriod"/>
                      </a:pPr>
                      <a:r>
                        <a:rPr lang="en-GB" sz="2400" kern="1200" dirty="0">
                          <a:solidFill>
                            <a:srgbClr val="000000"/>
                          </a:solidFill>
                          <a:latin typeface="Perpetua" panose="02020502060401020303" pitchFamily="18" charset="0"/>
                        </a:rPr>
                        <a:t>He is resident in India for at least 4 years out of 10 years immediately preceding the relevant year.</a:t>
                      </a: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en-GB" sz="2400" kern="1200" dirty="0">
                          <a:solidFill>
                            <a:srgbClr val="000000"/>
                          </a:solidFill>
                          <a:latin typeface="Perpetua" panose="02020502060401020303" pitchFamily="18" charset="0"/>
                        </a:rPr>
                        <a:t>A resident individual who does not satisfy the aforesaid conditions will be treated as resident but not ordinarily resident.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6367961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CE1E6C-BA32-435F-A37B-DACF4A6F7007}"/>
              </a:ext>
            </a:extLst>
          </p:cNvPr>
          <p:cNvSpPr>
            <a:spLocks noGrp="1"/>
          </p:cNvSpPr>
          <p:nvPr>
            <p:ph idx="1"/>
          </p:nvPr>
        </p:nvSpPr>
        <p:spPr>
          <a:xfrm>
            <a:off x="0" y="381000"/>
            <a:ext cx="9144000" cy="6477000"/>
          </a:xfrm>
        </p:spPr>
        <p:txBody>
          <a:bodyPr/>
          <a:lstStyle/>
          <a:p>
            <a:endParaRPr lang="en-IN" dirty="0"/>
          </a:p>
        </p:txBody>
      </p:sp>
      <p:sp>
        <p:nvSpPr>
          <p:cNvPr id="4" name="Slide Number Placeholder 3">
            <a:extLst>
              <a:ext uri="{FF2B5EF4-FFF2-40B4-BE49-F238E27FC236}">
                <a16:creationId xmlns:a16="http://schemas.microsoft.com/office/drawing/2014/main" id="{B84474AA-BD95-4A0C-9DA1-CE33ED07B07A}"/>
              </a:ext>
            </a:extLst>
          </p:cNvPr>
          <p:cNvSpPr>
            <a:spLocks noGrp="1"/>
          </p:cNvSpPr>
          <p:nvPr>
            <p:ph type="sldNum" sz="quarter" idx="12"/>
          </p:nvPr>
        </p:nvSpPr>
        <p:spPr/>
        <p:txBody>
          <a:bodyPr/>
          <a:lstStyle/>
          <a:p>
            <a:fld id="{1E20AE4F-6262-4C8B-8D39-3FC41EDB5BB9}" type="slidenum">
              <a:rPr lang="en-US" smtClean="0"/>
              <a:pPr/>
              <a:t>151</a:t>
            </a:fld>
            <a:endParaRPr lang="en-US"/>
          </a:p>
        </p:txBody>
      </p:sp>
      <p:sp>
        <p:nvSpPr>
          <p:cNvPr id="5" name="Title 1">
            <a:extLst>
              <a:ext uri="{FF2B5EF4-FFF2-40B4-BE49-F238E27FC236}">
                <a16:creationId xmlns:a16="http://schemas.microsoft.com/office/drawing/2014/main" id="{5ECA2416-E1A5-4523-9E13-8330F5B98F6F}"/>
              </a:ext>
            </a:extLst>
          </p:cNvPr>
          <p:cNvSpPr>
            <a:spLocks noGrp="1"/>
          </p:cNvSpPr>
          <p:nvPr>
            <p:ph type="title"/>
          </p:nvPr>
        </p:nvSpPr>
        <p:spPr>
          <a:xfrm>
            <a:off x="0" y="-1"/>
            <a:ext cx="9144000" cy="457201"/>
          </a:xfrm>
          <a:solidFill>
            <a:schemeClr val="tx1"/>
          </a:solidFill>
        </p:spPr>
        <p:txBody>
          <a:bodyPr anchor="t"/>
          <a:lstStyle/>
          <a:p>
            <a:pPr algn="r">
              <a:lnSpc>
                <a:spcPct val="90000"/>
              </a:lnSpc>
              <a:spcAft>
                <a:spcPts val="0"/>
              </a:spcAft>
            </a:pPr>
            <a:r>
              <a:rPr lang="en-US" sz="2800" b="1" kern="1200" dirty="0" err="1">
                <a:latin typeface="Perpetua" panose="02020502060401020303" pitchFamily="18" charset="0"/>
              </a:rPr>
              <a:t>Contd</a:t>
            </a:r>
            <a:r>
              <a:rPr lang="en-US" sz="2800" b="1" kern="1200" dirty="0">
                <a:latin typeface="Perpetua" panose="02020502060401020303" pitchFamily="18" charset="0"/>
              </a:rPr>
              <a:t>….</a:t>
            </a:r>
          </a:p>
        </p:txBody>
      </p:sp>
      <p:graphicFrame>
        <p:nvGraphicFramePr>
          <p:cNvPr id="6" name="Table 5">
            <a:extLst>
              <a:ext uri="{FF2B5EF4-FFF2-40B4-BE49-F238E27FC236}">
                <a16:creationId xmlns:a16="http://schemas.microsoft.com/office/drawing/2014/main" id="{D0B49074-7DCE-4DBC-907C-46E36FF4B08E}"/>
              </a:ext>
            </a:extLst>
          </p:cNvPr>
          <p:cNvGraphicFramePr>
            <a:graphicFrameLocks noGrp="1"/>
          </p:cNvGraphicFramePr>
          <p:nvPr>
            <p:extLst>
              <p:ext uri="{D42A27DB-BD31-4B8C-83A1-F6EECF244321}">
                <p14:modId xmlns:p14="http://schemas.microsoft.com/office/powerpoint/2010/main" val="3214291030"/>
              </p:ext>
            </p:extLst>
          </p:nvPr>
        </p:nvGraphicFramePr>
        <p:xfrm>
          <a:off x="0" y="3810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algn="just"/>
                      <a:r>
                        <a:rPr lang="en-GB" sz="2800" u="sng" kern="1200" dirty="0">
                          <a:solidFill>
                            <a:srgbClr val="000000"/>
                          </a:solidFill>
                          <a:latin typeface="Perpetua" panose="02020502060401020303" pitchFamily="18" charset="0"/>
                        </a:rPr>
                        <a:t>In short, following test will determine the residential status of an individual</a:t>
                      </a:r>
                      <a:r>
                        <a:rPr lang="en-GB" sz="2800" u="none" kern="1200" dirty="0">
                          <a:solidFill>
                            <a:srgbClr val="000000"/>
                          </a:solidFill>
                          <a:latin typeface="Perpetua" panose="02020502060401020303" pitchFamily="18" charset="0"/>
                        </a:rPr>
                        <a:t>:</a:t>
                      </a:r>
                    </a:p>
                    <a:p>
                      <a:pPr marL="514350" indent="-514350" algn="just">
                        <a:buFont typeface="+mj-lt"/>
                        <a:buAutoNum type="arabicPeriod"/>
                      </a:pPr>
                      <a:r>
                        <a:rPr lang="en-GB" sz="2800" kern="1200" dirty="0">
                          <a:solidFill>
                            <a:srgbClr val="000000"/>
                          </a:solidFill>
                          <a:latin typeface="Perpetua" panose="02020502060401020303" pitchFamily="18" charset="0"/>
                        </a:rPr>
                        <a:t>If the individual satisfy any one or both the conditions specified at step 1 and satisfies the conditions specified at step 2, then he will become </a:t>
                      </a:r>
                      <a:r>
                        <a:rPr lang="en-GB" sz="2800" b="1" u="sng" kern="1200" dirty="0">
                          <a:solidFill>
                            <a:srgbClr val="000000"/>
                          </a:solidFill>
                          <a:latin typeface="Perpetua" panose="02020502060401020303" pitchFamily="18" charset="0"/>
                        </a:rPr>
                        <a:t>resident and ordinarily resident</a:t>
                      </a:r>
                      <a:r>
                        <a:rPr lang="en-GB" sz="2800" kern="1200" dirty="0">
                          <a:solidFill>
                            <a:srgbClr val="000000"/>
                          </a:solidFill>
                          <a:latin typeface="Perpetua" panose="02020502060401020303" pitchFamily="18" charset="0"/>
                        </a:rPr>
                        <a:t> in India.</a:t>
                      </a:r>
                    </a:p>
                    <a:p>
                      <a:pPr marL="514350" indent="-514350" algn="just">
                        <a:buFont typeface="+mj-lt"/>
                        <a:buAutoNum type="arabicPeriod"/>
                      </a:pPr>
                      <a:r>
                        <a:rPr lang="en-GB" sz="2800" kern="1200" dirty="0">
                          <a:solidFill>
                            <a:srgbClr val="000000"/>
                          </a:solidFill>
                          <a:latin typeface="Perpetua" panose="02020502060401020303" pitchFamily="18" charset="0"/>
                        </a:rPr>
                        <a:t>If the individual satisfy any one or both the conditions specified at step 1 and  does not satisfies the condition specified at step 2, then he will become </a:t>
                      </a:r>
                      <a:r>
                        <a:rPr lang="en-GB" sz="2800" b="1" u="sng" kern="1200" dirty="0">
                          <a:solidFill>
                            <a:srgbClr val="000000"/>
                          </a:solidFill>
                          <a:latin typeface="Perpetua" panose="02020502060401020303" pitchFamily="18" charset="0"/>
                        </a:rPr>
                        <a:t>resident but not ordinarily resident</a:t>
                      </a:r>
                      <a:r>
                        <a:rPr lang="en-GB" sz="2800" kern="1200" dirty="0">
                          <a:solidFill>
                            <a:srgbClr val="000000"/>
                          </a:solidFill>
                          <a:latin typeface="Perpetua" panose="02020502060401020303" pitchFamily="18" charset="0"/>
                        </a:rPr>
                        <a:t> in India.</a:t>
                      </a:r>
                    </a:p>
                    <a:p>
                      <a:pPr marL="514350" indent="-514350" algn="just">
                        <a:buFont typeface="+mj-lt"/>
                        <a:buAutoNum type="arabicPeriod"/>
                      </a:pPr>
                      <a:r>
                        <a:rPr lang="en-GB" sz="2800" kern="1200" dirty="0">
                          <a:solidFill>
                            <a:srgbClr val="000000"/>
                          </a:solidFill>
                          <a:latin typeface="Perpetua" panose="02020502060401020303" pitchFamily="18" charset="0"/>
                        </a:rPr>
                        <a:t>If the individual satisfy no conditions satisfied at step 1, then he will become </a:t>
                      </a:r>
                      <a:r>
                        <a:rPr lang="en-GB" sz="2800" b="1" u="sng" kern="1200" dirty="0">
                          <a:solidFill>
                            <a:srgbClr val="000000"/>
                          </a:solidFill>
                          <a:latin typeface="Perpetua" panose="02020502060401020303" pitchFamily="18" charset="0"/>
                        </a:rPr>
                        <a:t>non-resident</a:t>
                      </a:r>
                      <a:r>
                        <a:rPr lang="en-GB" sz="2800" kern="1200" dirty="0">
                          <a:solidFill>
                            <a:srgbClr val="000000"/>
                          </a:solidFill>
                          <a:latin typeface="Perpetua" panose="02020502060401020303" pitchFamily="18" charset="0"/>
                        </a:rPr>
                        <a: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837949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a:solidFill>
            <a:schemeClr val="tx1"/>
          </a:solidFill>
        </p:spPr>
        <p:txBody>
          <a:bodyPr anchor="t"/>
          <a:lstStyle/>
          <a:p>
            <a:pPr marL="541338" indent="-541338"/>
            <a:r>
              <a:rPr lang="en-IN" sz="3200" b="1" kern="1200" dirty="0">
                <a:latin typeface="High Tower Text" panose="02040502050506030303" pitchFamily="18" charset="0"/>
              </a:rPr>
              <a:t>2. </a:t>
            </a:r>
            <a:r>
              <a:rPr lang="en-US" sz="3200" b="1" kern="1200" dirty="0">
                <a:latin typeface="High Tower Text" panose="02040502050506030303" pitchFamily="18" charset="0"/>
              </a:rPr>
              <a:t>Amending definition of ‘work’ in section 194C of the Act                                                </a:t>
            </a:r>
            <a:r>
              <a:rPr lang="en-US" sz="3400" b="1" kern="1200" dirty="0">
                <a:latin typeface="High Tower Text" panose="02040502050506030303" pitchFamily="18" charset="0"/>
              </a:rPr>
              <a:t>[Clause 76]</a:t>
            </a:r>
          </a:p>
        </p:txBody>
      </p:sp>
      <p:sp>
        <p:nvSpPr>
          <p:cNvPr id="3" name="Content Placeholder 2"/>
          <p:cNvSpPr>
            <a:spLocks noGrp="1"/>
          </p:cNvSpPr>
          <p:nvPr>
            <p:ph idx="1"/>
          </p:nvPr>
        </p:nvSpPr>
        <p:spPr>
          <a:xfrm>
            <a:off x="76200" y="1447800"/>
            <a:ext cx="8915400" cy="5410200"/>
          </a:xfrm>
        </p:spPr>
        <p:txBody>
          <a:bodyPr/>
          <a:lstStyle/>
          <a:p>
            <a:pPr marL="0" indent="0" algn="just">
              <a:buNone/>
            </a:pPr>
            <a:r>
              <a:rPr lang="en-US" sz="2200" dirty="0">
                <a:solidFill>
                  <a:schemeClr val="tx2"/>
                </a:solidFill>
                <a:latin typeface="Perpetua" panose="02020502060401020303" pitchFamily="18" charset="0"/>
              </a:rPr>
              <a:t>In section 194C of the Income-tax Act, in the </a:t>
            </a:r>
            <a:r>
              <a:rPr lang="en-US" sz="2200" i="1" dirty="0">
                <a:solidFill>
                  <a:schemeClr val="tx2"/>
                </a:solidFill>
                <a:latin typeface="Perpetua" panose="02020502060401020303" pitchFamily="18" charset="0"/>
              </a:rPr>
              <a:t>Explanation</a:t>
            </a:r>
            <a:r>
              <a:rPr lang="en-US" sz="2200" dirty="0">
                <a:solidFill>
                  <a:schemeClr val="tx2"/>
                </a:solidFill>
                <a:latin typeface="Perpetua" panose="02020502060401020303" pitchFamily="18" charset="0"/>
              </a:rPr>
              <a:t>,–</a:t>
            </a:r>
          </a:p>
          <a:p>
            <a:pPr marL="0" lvl="0" indent="0" algn="just">
              <a:buNone/>
            </a:pPr>
            <a:r>
              <a:rPr lang="en-US" sz="2200" dirty="0">
                <a:solidFill>
                  <a:schemeClr val="tx2"/>
                </a:solidFill>
                <a:latin typeface="Perpetua" panose="02020502060401020303" pitchFamily="18" charset="0"/>
              </a:rPr>
              <a:t>V) in clause </a:t>
            </a: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a:t>
            </a:r>
            <a:r>
              <a:rPr lang="en-US" sz="2200" dirty="0">
                <a:solidFill>
                  <a:schemeClr val="tx2"/>
                </a:solidFill>
                <a:latin typeface="Perpetua" panose="02020502060401020303" pitchFamily="18" charset="0"/>
              </a:rPr>
              <a:t>), in sub-clause </a:t>
            </a:r>
            <a:r>
              <a:rPr lang="en-US" sz="2200" i="1" dirty="0">
                <a:solidFill>
                  <a:schemeClr val="tx2"/>
                </a:solidFill>
                <a:latin typeface="Perpetua" panose="02020502060401020303" pitchFamily="18" charset="0"/>
              </a:rPr>
              <a:t>(l</a:t>
            </a:r>
            <a:r>
              <a:rPr lang="en-US" sz="2200" dirty="0">
                <a:solidFill>
                  <a:schemeClr val="tx2"/>
                </a:solidFill>
                <a:latin typeface="Perpetua" panose="02020502060401020303" pitchFamily="18" charset="0"/>
              </a:rPr>
              <a:t>), in item </a:t>
            </a:r>
            <a:r>
              <a:rPr lang="en-US" sz="2200" i="1" dirty="0">
                <a:solidFill>
                  <a:schemeClr val="tx2"/>
                </a:solidFill>
                <a:latin typeface="Perpetua" panose="02020502060401020303" pitchFamily="18" charset="0"/>
              </a:rPr>
              <a:t>(B</a:t>
            </a:r>
            <a:r>
              <a:rPr lang="en-US" sz="2200" dirty="0">
                <a:solidFill>
                  <a:schemeClr val="tx2"/>
                </a:solidFill>
                <a:latin typeface="Perpetua" panose="02020502060401020303" pitchFamily="18" charset="0"/>
              </a:rPr>
              <a:t>), for the words, brackets, letters and figures “is liable to audit of accounts under clause </a:t>
            </a:r>
            <a:r>
              <a:rPr lang="en-US" sz="2200" i="1" dirty="0">
                <a:solidFill>
                  <a:schemeClr val="tx2"/>
                </a:solidFill>
                <a:latin typeface="Perpetua" panose="02020502060401020303" pitchFamily="18" charset="0"/>
              </a:rPr>
              <a:t>(a</a:t>
            </a:r>
            <a:r>
              <a:rPr lang="en-US" sz="2200" dirty="0">
                <a:solidFill>
                  <a:schemeClr val="tx2"/>
                </a:solidFill>
                <a:latin typeface="Perpetua" panose="02020502060401020303" pitchFamily="18" charset="0"/>
              </a:rPr>
              <a:t>) or clause </a:t>
            </a:r>
            <a:r>
              <a:rPr lang="en-US" sz="2200" i="1" dirty="0">
                <a:solidFill>
                  <a:schemeClr val="tx2"/>
                </a:solidFill>
                <a:latin typeface="Perpetua" panose="02020502060401020303" pitchFamily="18" charset="0"/>
              </a:rPr>
              <a:t>(b</a:t>
            </a:r>
            <a:r>
              <a:rPr lang="en-US" sz="2200" dirty="0">
                <a:solidFill>
                  <a:schemeClr val="tx2"/>
                </a:solidFill>
                <a:latin typeface="Perpetua" panose="02020502060401020303" pitchFamily="18" charset="0"/>
              </a:rPr>
              <a:t>) of section 44AB”, </a:t>
            </a:r>
            <a:r>
              <a:rPr lang="en-US" sz="2200" b="1" dirty="0">
                <a:solidFill>
                  <a:schemeClr val="tx2"/>
                </a:solidFill>
                <a:latin typeface="Perpetua" panose="02020502060401020303" pitchFamily="18" charset="0"/>
              </a:rPr>
              <a:t>the words “has total sales, gross receipts or turnover from business or profession carried on by him exceeding one crore rupees in case of business or fifty lakh rupees in case of profession” shall be substituted;</a:t>
            </a:r>
          </a:p>
          <a:p>
            <a:pPr marL="0" lvl="0" indent="0" algn="just">
              <a:buNone/>
            </a:pPr>
            <a:r>
              <a:rPr lang="en-US" sz="2200" dirty="0">
                <a:solidFill>
                  <a:schemeClr val="tx2"/>
                </a:solidFill>
                <a:latin typeface="Perpetua" panose="02020502060401020303" pitchFamily="18" charset="0"/>
              </a:rPr>
              <a:t>VI) in clause </a:t>
            </a:r>
            <a:r>
              <a:rPr lang="en-US" sz="2200" i="1" dirty="0">
                <a:solidFill>
                  <a:schemeClr val="tx2"/>
                </a:solidFill>
                <a:latin typeface="Perpetua" panose="02020502060401020303" pitchFamily="18" charset="0"/>
              </a:rPr>
              <a:t>(iv</a:t>
            </a:r>
            <a:r>
              <a:rPr lang="en-US" sz="2200" dirty="0">
                <a:solidFill>
                  <a:schemeClr val="tx2"/>
                </a:solidFill>
                <a:latin typeface="Perpetua" panose="02020502060401020303" pitchFamily="18" charset="0"/>
              </a:rPr>
              <a:t>),–– </a:t>
            </a: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a:t>
            </a:r>
            <a:r>
              <a:rPr lang="en-US" sz="2200" dirty="0">
                <a:solidFill>
                  <a:schemeClr val="tx2"/>
                </a:solidFill>
                <a:latin typeface="Perpetua" panose="02020502060401020303" pitchFamily="18" charset="0"/>
              </a:rPr>
              <a:t>) for sub-clause </a:t>
            </a:r>
            <a:r>
              <a:rPr lang="en-US" sz="2200" i="1" dirty="0">
                <a:solidFill>
                  <a:schemeClr val="tx2"/>
                </a:solidFill>
                <a:latin typeface="Perpetua" panose="02020502060401020303" pitchFamily="18" charset="0"/>
              </a:rPr>
              <a:t>(e</a:t>
            </a:r>
            <a:r>
              <a:rPr lang="en-US" sz="2200" dirty="0">
                <a:solidFill>
                  <a:schemeClr val="tx2"/>
                </a:solidFill>
                <a:latin typeface="Perpetua" panose="02020502060401020303" pitchFamily="18" charset="0"/>
              </a:rPr>
              <a:t>), </a:t>
            </a:r>
            <a:r>
              <a:rPr lang="en-US" sz="2200" b="1" dirty="0">
                <a:solidFill>
                  <a:schemeClr val="tx2"/>
                </a:solidFill>
                <a:latin typeface="Perpetua" panose="02020502060401020303" pitchFamily="18" charset="0"/>
              </a:rPr>
              <a:t>the following sub-clause shall be substituted, namely:––</a:t>
            </a:r>
          </a:p>
          <a:p>
            <a:pPr marL="0" indent="0" algn="just">
              <a:buNone/>
            </a:pPr>
            <a:r>
              <a:rPr lang="en-US" sz="2200" b="1" i="1" dirty="0">
                <a:solidFill>
                  <a:schemeClr val="tx2"/>
                </a:solidFill>
                <a:latin typeface="Perpetua" panose="02020502060401020303" pitchFamily="18" charset="0"/>
              </a:rPr>
              <a:t> “(e</a:t>
            </a:r>
            <a:r>
              <a:rPr lang="en-US" sz="2200" b="1" dirty="0">
                <a:solidFill>
                  <a:schemeClr val="tx2"/>
                </a:solidFill>
                <a:latin typeface="Perpetua" panose="02020502060401020303" pitchFamily="18" charset="0"/>
              </a:rPr>
              <a:t>) manufacturing or supplying a product according to the requirement or specification of a customer by using material purchased from such customer or its associate, being a person placed similarly in relation to such customer as is the person placed in relation to the assessee under the provisions contained in clause </a:t>
            </a:r>
            <a:r>
              <a:rPr lang="en-US" sz="2200" b="1" i="1" dirty="0">
                <a:solidFill>
                  <a:schemeClr val="tx2"/>
                </a:solidFill>
                <a:latin typeface="Perpetua" panose="02020502060401020303" pitchFamily="18" charset="0"/>
              </a:rPr>
              <a:t>(b</a:t>
            </a:r>
            <a:r>
              <a:rPr lang="en-US" sz="2200" b="1" dirty="0">
                <a:solidFill>
                  <a:schemeClr val="tx2"/>
                </a:solidFill>
                <a:latin typeface="Perpetua" panose="02020502060401020303" pitchFamily="18" charset="0"/>
              </a:rPr>
              <a:t>) of sub-section </a:t>
            </a:r>
            <a:r>
              <a:rPr lang="en-US" sz="2200" b="1" i="1" dirty="0">
                <a:solidFill>
                  <a:schemeClr val="tx2"/>
                </a:solidFill>
                <a:latin typeface="Perpetua" panose="02020502060401020303" pitchFamily="18" charset="0"/>
              </a:rPr>
              <a:t>(2</a:t>
            </a:r>
            <a:r>
              <a:rPr lang="en-US" sz="2200" b="1" dirty="0">
                <a:solidFill>
                  <a:schemeClr val="tx2"/>
                </a:solidFill>
                <a:latin typeface="Perpetua" panose="02020502060401020303" pitchFamily="18" charset="0"/>
              </a:rPr>
              <a:t>) of section 40A,”;</a:t>
            </a:r>
          </a:p>
          <a:p>
            <a:pPr marL="0" indent="0" algn="just">
              <a:buNone/>
            </a:pPr>
            <a:r>
              <a:rPr lang="en-US" sz="2200" i="1" dirty="0">
                <a:solidFill>
                  <a:schemeClr val="tx2"/>
                </a:solidFill>
                <a:latin typeface="Perpetua" panose="02020502060401020303" pitchFamily="18" charset="0"/>
              </a:rPr>
              <a:t>(ii</a:t>
            </a:r>
            <a:r>
              <a:rPr lang="en-US" sz="2200" dirty="0">
                <a:solidFill>
                  <a:schemeClr val="tx2"/>
                </a:solidFill>
                <a:latin typeface="Perpetua" panose="02020502060401020303" pitchFamily="18" charset="0"/>
              </a:rPr>
              <a:t>) in the long line, after the words “other than such customer”, </a:t>
            </a:r>
            <a:r>
              <a:rPr lang="en-US" sz="2200" b="1" dirty="0">
                <a:solidFill>
                  <a:schemeClr val="tx2"/>
                </a:solidFill>
                <a:latin typeface="Perpetua" panose="02020502060401020303" pitchFamily="18" charset="0"/>
              </a:rPr>
              <a:t>the words “or associate of such customer” shall be inserted.	</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152</a:t>
            </a:fld>
            <a:endParaRPr lang="en-US" dirty="0"/>
          </a:p>
        </p:txBody>
      </p:sp>
    </p:spTree>
    <p:extLst>
      <p:ext uri="{BB962C8B-B14F-4D97-AF65-F5344CB8AC3E}">
        <p14:creationId xmlns:p14="http://schemas.microsoft.com/office/powerpoint/2010/main" val="373135086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153</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1219200"/>
          </a:xfrm>
          <a:solidFill>
            <a:schemeClr val="tx1"/>
          </a:solidFill>
        </p:spPr>
        <p:txBody>
          <a:bodyPr anchor="t"/>
          <a:lstStyle/>
          <a:p>
            <a:pPr marL="541338" indent="-541338" algn="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6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extLst>
              <p:ext uri="{D42A27DB-BD31-4B8C-83A1-F6EECF244321}">
                <p14:modId xmlns:p14="http://schemas.microsoft.com/office/powerpoint/2010/main" val="2648342358"/>
              </p:ext>
            </p:extLst>
          </p:nvPr>
        </p:nvGraphicFramePr>
        <p:xfrm>
          <a:off x="0" y="747776"/>
          <a:ext cx="9144000" cy="6034024"/>
        </p:xfrm>
        <a:graphic>
          <a:graphicData uri="http://schemas.openxmlformats.org/drawingml/2006/table">
            <a:tbl>
              <a:tblPr/>
              <a:tblGrid>
                <a:gridCol w="9144000">
                  <a:extLst>
                    <a:ext uri="{9D8B030D-6E8A-4147-A177-3AD203B41FA5}">
                      <a16:colId xmlns:a16="http://schemas.microsoft.com/office/drawing/2014/main" val="20000"/>
                    </a:ext>
                  </a:extLst>
                </a:gridCol>
              </a:tblGrid>
              <a:tr h="5257800">
                <a:tc>
                  <a:txBody>
                    <a:bodyPr/>
                    <a:lstStyle/>
                    <a:p>
                      <a:pPr algn="just">
                        <a:lnSpc>
                          <a:spcPct val="115000"/>
                        </a:lnSpc>
                        <a:spcAft>
                          <a:spcPts val="100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r>
                        <a:rPr lang="en-US" sz="2400" kern="1200" dirty="0">
                          <a:solidFill>
                            <a:schemeClr val="tx2"/>
                          </a:solidFill>
                          <a:effectLst/>
                          <a:latin typeface="Perpetua" panose="02020502060401020303" pitchFamily="18" charset="0"/>
                          <a:ea typeface="+mn-ea"/>
                          <a:cs typeface="+mn-cs"/>
                        </a:rPr>
                        <a:t>It has been noted that some assessees are using the escape clause of Section 194C (deduction of tax on payments made to contractors) by getting the contract manufacturer to procure the raw material supplied through its related parties. As a result, a substantial amount of income escapes the tax net.</a:t>
                      </a: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kern="1200" dirty="0">
                          <a:solidFill>
                            <a:schemeClr val="tx2"/>
                          </a:solidFill>
                          <a:effectLst/>
                          <a:latin typeface="Perpetua" panose="02020502060401020303" pitchFamily="18" charset="0"/>
                          <a:ea typeface="+mn-ea"/>
                          <a:cs typeface="+mn-cs"/>
                        </a:rPr>
                        <a:t>Therefore, to bring clarity in the section and plug the leakage, </a:t>
                      </a:r>
                      <a:r>
                        <a:rPr lang="en-US" sz="2400" b="1" kern="1200" dirty="0">
                          <a:solidFill>
                            <a:schemeClr val="tx2"/>
                          </a:solidFill>
                          <a:effectLst/>
                          <a:latin typeface="Perpetua" panose="02020502060401020303" pitchFamily="18" charset="0"/>
                          <a:ea typeface="+mn-ea"/>
                          <a:cs typeface="+mn-cs"/>
                        </a:rPr>
                        <a:t>it is proposed to amend the definition of “work” under section 194C to provide that in a contract manufacturing, the raw material provided by the assessee or its associate shall fall within the purview of the ‘work’ under section 194C. Associate is proposed to be defined to mean a person who is placed similarly in relation to the customer as is the person placed in relation to the assessee under the provisions contained in clause (b) of sub-section (2) of section 40A of the Act.</a:t>
                      </a: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kern="1200" dirty="0">
                          <a:solidFill>
                            <a:schemeClr val="tx2"/>
                          </a:solidFill>
                          <a:effectLst/>
                          <a:latin typeface="Perpetua" panose="02020502060401020303" pitchFamily="18" charset="0"/>
                          <a:ea typeface="+mn-ea"/>
                          <a:cs typeface="+mn-cs"/>
                        </a:rPr>
                        <a:t>This amendment will take effect from 1st April, 2020.</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292501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
          </a:xfrm>
          <a:solidFill>
            <a:schemeClr val="tx1"/>
          </a:solidFill>
        </p:spPr>
        <p:txBody>
          <a:bodyPr anchor="t"/>
          <a:lstStyle/>
          <a:p>
            <a:pPr marL="541338" indent="-541338"/>
            <a:r>
              <a:rPr lang="en-IN" sz="3200" b="1" kern="1200" dirty="0">
                <a:latin typeface="High Tower Text" panose="02040502050506030303" pitchFamily="18" charset="0"/>
              </a:rPr>
              <a:t> 3. </a:t>
            </a:r>
            <a:r>
              <a:rPr lang="en-US" b="1" kern="1200" dirty="0">
                <a:latin typeface="High Tower Text" panose="02040502050506030303" pitchFamily="18" charset="0"/>
              </a:rPr>
              <a:t>Penalty for fake invoice</a:t>
            </a:r>
            <a:r>
              <a:rPr lang="en-US" sz="3200" b="1" dirty="0">
                <a:latin typeface="High Tower Text" panose="02040502050506030303" pitchFamily="18" charset="0"/>
              </a:rPr>
              <a:t>          </a:t>
            </a:r>
            <a:r>
              <a:rPr lang="en-US" sz="3400" b="1" kern="1200" dirty="0">
                <a:latin typeface="High Tower Text" panose="02040502050506030303" pitchFamily="18" charset="0"/>
              </a:rPr>
              <a:t>[Clause 98]</a:t>
            </a:r>
          </a:p>
        </p:txBody>
      </p:sp>
      <p:sp>
        <p:nvSpPr>
          <p:cNvPr id="3" name="Content Placeholder 2"/>
          <p:cNvSpPr>
            <a:spLocks noGrp="1"/>
          </p:cNvSpPr>
          <p:nvPr>
            <p:ph idx="1"/>
          </p:nvPr>
        </p:nvSpPr>
        <p:spPr>
          <a:xfrm>
            <a:off x="0" y="685800"/>
            <a:ext cx="9144000" cy="6172200"/>
          </a:xfrm>
        </p:spPr>
        <p:txBody>
          <a:bodyPr/>
          <a:lstStyle/>
          <a:p>
            <a:pPr marL="0" indent="0" algn="just">
              <a:buNone/>
            </a:pPr>
            <a:r>
              <a:rPr lang="en-US" sz="2600" b="1" u="sng" dirty="0">
                <a:solidFill>
                  <a:schemeClr val="tx2"/>
                </a:solidFill>
                <a:latin typeface="Perpetua" panose="02020502060401020303" pitchFamily="18" charset="0"/>
              </a:rPr>
              <a:t>New Section 271AAD [w.e.f. 1</a:t>
            </a:r>
            <a:r>
              <a:rPr lang="en-US" sz="2600" b="1" u="sng" baseline="30000" dirty="0">
                <a:solidFill>
                  <a:schemeClr val="tx2"/>
                </a:solidFill>
                <a:latin typeface="Perpetua" panose="02020502060401020303" pitchFamily="18" charset="0"/>
              </a:rPr>
              <a:t>st</a:t>
            </a:r>
            <a:r>
              <a:rPr lang="en-US" sz="2600" b="1" u="sng" dirty="0">
                <a:solidFill>
                  <a:schemeClr val="tx2"/>
                </a:solidFill>
                <a:latin typeface="Perpetua" panose="02020502060401020303" pitchFamily="18" charset="0"/>
              </a:rPr>
              <a:t> April 2020]</a:t>
            </a:r>
          </a:p>
          <a:p>
            <a:pPr marL="514350" indent="-514350" algn="just">
              <a:buFont typeface="+mj-lt"/>
              <a:buAutoNum type="arabicPeriod"/>
            </a:pPr>
            <a:r>
              <a:rPr lang="en-US" sz="2600" i="1" dirty="0">
                <a:solidFill>
                  <a:schemeClr val="tx2"/>
                </a:solidFill>
                <a:latin typeface="Perpetua" panose="02020502060401020303" pitchFamily="18" charset="0"/>
              </a:rPr>
              <a:t>Without prejudice to any other provisions of this Act, if during any proceeding under this Act, it is found that in the books of account maintained by any person there is—</a:t>
            </a:r>
          </a:p>
          <a:p>
            <a:pPr marL="801688" lvl="0" indent="-266700" algn="just">
              <a:buFont typeface="+mj-lt"/>
              <a:buAutoNum type="romanLcPeriod"/>
            </a:pPr>
            <a:r>
              <a:rPr lang="en-US" sz="2600" i="1" dirty="0">
                <a:solidFill>
                  <a:schemeClr val="tx2"/>
                </a:solidFill>
                <a:latin typeface="Perpetua" panose="02020502060401020303" pitchFamily="18" charset="0"/>
              </a:rPr>
              <a:t>a false entry; or</a:t>
            </a:r>
          </a:p>
          <a:p>
            <a:pPr marL="801688" lvl="0" indent="-266700" algn="just">
              <a:buFont typeface="+mj-lt"/>
              <a:buAutoNum type="romanLcPeriod"/>
            </a:pPr>
            <a:r>
              <a:rPr lang="en-US" sz="2600" i="1" dirty="0">
                <a:solidFill>
                  <a:schemeClr val="tx2"/>
                </a:solidFill>
                <a:latin typeface="Perpetua" panose="02020502060401020303" pitchFamily="18" charset="0"/>
              </a:rPr>
              <a:t>an omission of any entry which is relevant for computation of total income of such person, to evade tax liability,</a:t>
            </a:r>
          </a:p>
          <a:p>
            <a:pPr marL="534988" indent="0" algn="just">
              <a:buNone/>
            </a:pPr>
            <a:r>
              <a:rPr lang="en-US" sz="2600" i="1" dirty="0">
                <a:solidFill>
                  <a:schemeClr val="tx2"/>
                </a:solidFill>
                <a:latin typeface="Perpetua" panose="02020502060401020303" pitchFamily="18" charset="0"/>
              </a:rPr>
              <a:t>the Assessing Officer may direct that such person shall pay by way of penalty a sum equal to the aggregate amount of such false or omitted entry.</a:t>
            </a:r>
          </a:p>
          <a:p>
            <a:pPr marL="514350" indent="-514350" algn="just">
              <a:buFont typeface="+mj-lt"/>
              <a:buAutoNum type="arabicPeriod" startAt="2"/>
            </a:pPr>
            <a:r>
              <a:rPr lang="en-US" sz="2600" i="1" dirty="0">
                <a:solidFill>
                  <a:schemeClr val="tx2"/>
                </a:solidFill>
                <a:latin typeface="Perpetua" panose="02020502060401020303" pitchFamily="18" charset="0"/>
              </a:rPr>
              <a:t>Without prejudice to the provisions of sub-section (1), the Assessing Officer may direct that any other person, who causes the person referred to in sub-section (1) in any manner to make a false entry or omits or causes to omit any entry referred to in that sub-section, shall pay by way of penalty a sum equal to the aggregate amount of such false or omitted entry.</a:t>
            </a:r>
          </a:p>
          <a:p>
            <a:pPr marL="534988" indent="0" algn="just">
              <a:buNone/>
            </a:pPr>
            <a:endParaRPr lang="en-US" sz="2600" i="1" dirty="0">
              <a:solidFill>
                <a:schemeClr val="tx2"/>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154</a:t>
            </a:fld>
            <a:endParaRPr lang="en-US" dirty="0"/>
          </a:p>
        </p:txBody>
      </p:sp>
    </p:spTree>
    <p:extLst>
      <p:ext uri="{BB962C8B-B14F-4D97-AF65-F5344CB8AC3E}">
        <p14:creationId xmlns:p14="http://schemas.microsoft.com/office/powerpoint/2010/main" val="3935286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8199"/>
            <a:ext cx="9144000" cy="5943601"/>
          </a:xfrm>
          <a:solidFill>
            <a:schemeClr val="bg1"/>
          </a:solidFill>
        </p:spPr>
        <p:txBody>
          <a:bodyPr/>
          <a:lstStyle/>
          <a:p>
            <a:pPr marL="0" indent="0" algn="just">
              <a:buNone/>
            </a:pPr>
            <a:r>
              <a:rPr lang="en-US" sz="2600" i="1" dirty="0">
                <a:solidFill>
                  <a:schemeClr val="tx2"/>
                </a:solidFill>
                <a:latin typeface="Perpetua" panose="02020502060401020303" pitchFamily="18" charset="0"/>
              </a:rPr>
              <a:t>Explanation.––For the purposes of this section, “false entry” includes use or intention to use––</a:t>
            </a:r>
          </a:p>
          <a:p>
            <a:pPr marL="450850" indent="-366713" algn="just">
              <a:buFont typeface="+mj-lt"/>
              <a:buAutoNum type="alphaLcParenR"/>
            </a:pPr>
            <a:r>
              <a:rPr lang="en-US" sz="2600" i="1" dirty="0">
                <a:solidFill>
                  <a:schemeClr val="tx2"/>
                </a:solidFill>
                <a:latin typeface="Perpetua" panose="02020502060401020303" pitchFamily="18" charset="0"/>
              </a:rPr>
              <a:t>forged or falsified documents such as a false invoice or, in general, a false piece of documentary evidence; or</a:t>
            </a:r>
          </a:p>
          <a:p>
            <a:pPr marL="450850" indent="-366713" algn="just">
              <a:buFont typeface="+mj-lt"/>
              <a:buAutoNum type="alphaLcParenR"/>
            </a:pPr>
            <a:r>
              <a:rPr lang="en-US" sz="2600" i="1" dirty="0">
                <a:solidFill>
                  <a:schemeClr val="tx2"/>
                </a:solidFill>
                <a:latin typeface="Perpetua" panose="02020502060401020303" pitchFamily="18" charset="0"/>
              </a:rPr>
              <a:t>invoice in respect of supply or receipt of goods or services or both issued by the person or any other person without actual supply or receipt of such goods or services or both; or</a:t>
            </a:r>
          </a:p>
          <a:p>
            <a:pPr marL="450850" indent="-366713" algn="just">
              <a:buFont typeface="+mj-lt"/>
              <a:buAutoNum type="alphaLcParenR"/>
            </a:pPr>
            <a:r>
              <a:rPr lang="en-US" sz="2600" i="1" dirty="0">
                <a:solidFill>
                  <a:schemeClr val="tx2"/>
                </a:solidFill>
                <a:latin typeface="Perpetua" panose="02020502060401020303" pitchFamily="18" charset="0"/>
              </a:rPr>
              <a:t>invoice in respect of supply or receipt of goods or services or both to or from a person who does not exist.</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155</a:t>
            </a:fld>
            <a:endParaRPr lang="en-US" dirty="0"/>
          </a:p>
        </p:txBody>
      </p:sp>
      <p:sp>
        <p:nvSpPr>
          <p:cNvPr id="5" name="Title 1">
            <a:extLst>
              <a:ext uri="{FF2B5EF4-FFF2-40B4-BE49-F238E27FC236}">
                <a16:creationId xmlns:a16="http://schemas.microsoft.com/office/drawing/2014/main" id="{8EDD96C2-3303-4806-82ED-DCB8F242AD8B}"/>
              </a:ext>
            </a:extLst>
          </p:cNvPr>
          <p:cNvSpPr txBox="1">
            <a:spLocks/>
          </p:cNvSpPr>
          <p:nvPr/>
        </p:nvSpPr>
        <p:spPr bwMode="gray">
          <a:xfrm>
            <a:off x="0" y="23018"/>
            <a:ext cx="9144000" cy="815181"/>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400" b="1" kern="1200" dirty="0">
                <a:latin typeface="High Tower Text" panose="02040502050506030303" pitchFamily="18" charset="0"/>
              </a:rPr>
              <a:t>[</a:t>
            </a:r>
            <a:r>
              <a:rPr lang="en-US" sz="3400" b="1" kern="1200" dirty="0" err="1">
                <a:latin typeface="High Tower Text" panose="02040502050506030303" pitchFamily="18" charset="0"/>
              </a:rPr>
              <a:t>Contd</a:t>
            </a:r>
            <a:r>
              <a:rPr lang="en-US" sz="3400" b="1" kern="1200" dirty="0">
                <a:latin typeface="High Tower Text" panose="02040502050506030303" pitchFamily="18" charset="0"/>
              </a:rPr>
              <a:t>…]</a:t>
            </a:r>
          </a:p>
        </p:txBody>
      </p:sp>
    </p:spTree>
    <p:extLst>
      <p:ext uri="{BB962C8B-B14F-4D97-AF65-F5344CB8AC3E}">
        <p14:creationId xmlns:p14="http://schemas.microsoft.com/office/powerpoint/2010/main" val="161750716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156</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1"/>
            <a:ext cx="9144000" cy="304799"/>
          </a:xfrm>
          <a:solidFill>
            <a:schemeClr val="tx1"/>
          </a:solidFill>
        </p:spPr>
        <p:txBody>
          <a:bodyPr anchor="t"/>
          <a:lstStyle/>
          <a:p>
            <a:pPr marL="541338" indent="-541338" algn="r">
              <a:lnSpc>
                <a:spcPct val="80000"/>
              </a:lnSpc>
            </a:pP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endParaRPr lang="en-US" sz="2400"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304800"/>
          <a:ext cx="9144000" cy="6553200"/>
        </p:xfrm>
        <a:graphic>
          <a:graphicData uri="http://schemas.openxmlformats.org/drawingml/2006/table">
            <a:tbl>
              <a:tblPr/>
              <a:tblGrid>
                <a:gridCol w="9144000">
                  <a:extLst>
                    <a:ext uri="{9D8B030D-6E8A-4147-A177-3AD203B41FA5}">
                      <a16:colId xmlns:a16="http://schemas.microsoft.com/office/drawing/2014/main" val="20000"/>
                    </a:ext>
                  </a:extLst>
                </a:gridCol>
              </a:tblGrid>
              <a:tr h="6553200">
                <a:tc>
                  <a:txBody>
                    <a:bodyPr/>
                    <a:lstStyle/>
                    <a:p>
                      <a:pPr algn="just">
                        <a:lnSpc>
                          <a:spcPct val="115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indent="0" algn="just" fontAlgn="base">
                        <a:lnSpc>
                          <a:spcPct val="90000"/>
                        </a:lnSpc>
                        <a:spcAft>
                          <a:spcPts val="0"/>
                        </a:spcAft>
                        <a:buFont typeface="Arial" panose="020B0604020202020204" pitchFamily="34" charset="0"/>
                        <a:buNone/>
                      </a:pPr>
                      <a:r>
                        <a:rPr lang="en-US" sz="2200" kern="1200" dirty="0">
                          <a:solidFill>
                            <a:schemeClr val="tx2"/>
                          </a:solidFill>
                          <a:effectLst/>
                          <a:latin typeface="Perpetua" panose="02020502060401020303" pitchFamily="18" charset="0"/>
                          <a:ea typeface="+mn-ea"/>
                          <a:cs typeface="+mn-cs"/>
                        </a:rPr>
                        <a:t>In the recent past after the launch of (GST), </a:t>
                      </a:r>
                      <a:r>
                        <a:rPr lang="en-US" sz="2200" b="1" kern="1200" dirty="0">
                          <a:solidFill>
                            <a:schemeClr val="tx2"/>
                          </a:solidFill>
                          <a:effectLst/>
                          <a:latin typeface="Perpetua" panose="02020502060401020303" pitchFamily="18" charset="0"/>
                          <a:ea typeface="+mn-ea"/>
                          <a:cs typeface="+mn-cs"/>
                        </a:rPr>
                        <a:t>several cases of fraudulent ITC claim have been caught by the GST authorities. In these cases, fake invoices are obtained by suppliers registered under GST to fraudulently claim ITC and reduce their GST liability. The GST shown to have been charged on such invoices is neither paid nor is intended to be paid. Such fraudulent arrangements deserve to be dealt with harsher provisions under the Act. </a:t>
                      </a:r>
                      <a:r>
                        <a:rPr lang="en-US" sz="2200" b="0" kern="1200" dirty="0">
                          <a:solidFill>
                            <a:schemeClr val="tx2"/>
                          </a:solidFill>
                          <a:effectLst/>
                          <a:latin typeface="Perpetua" panose="02020502060401020303" pitchFamily="18" charset="0"/>
                          <a:ea typeface="+mn-ea"/>
                          <a:cs typeface="+mn-cs"/>
                        </a:rPr>
                        <a:t>Therefore, it is proposed to introduce a new provision in the Act to provide for a levy of penalty.</a:t>
                      </a:r>
                    </a:p>
                    <a:p>
                      <a:pPr marL="0" indent="0" algn="just" fontAlgn="base">
                        <a:lnSpc>
                          <a:spcPct val="90000"/>
                        </a:lnSpc>
                        <a:spcAft>
                          <a:spcPts val="0"/>
                        </a:spcAft>
                        <a:buFont typeface="Arial" panose="020B0604020202020204" pitchFamily="34" charset="0"/>
                        <a:buNone/>
                      </a:pPr>
                      <a:endParaRPr lang="en-US" sz="1400" b="0" kern="1200" dirty="0">
                        <a:solidFill>
                          <a:schemeClr val="tx2"/>
                        </a:solidFill>
                        <a:effectLst/>
                        <a:latin typeface="Perpetua" panose="02020502060401020303" pitchFamily="18" charset="0"/>
                        <a:ea typeface="+mn-ea"/>
                        <a:cs typeface="+mn-cs"/>
                      </a:endParaRPr>
                    </a:p>
                    <a:p>
                      <a:pPr marL="0" indent="0" algn="just" fontAlgn="base">
                        <a:lnSpc>
                          <a:spcPct val="90000"/>
                        </a:lnSpc>
                        <a:spcAft>
                          <a:spcPts val="0"/>
                        </a:spcAft>
                        <a:buFont typeface="Arial" panose="020B0604020202020204" pitchFamily="34" charset="0"/>
                        <a:buNone/>
                      </a:pPr>
                      <a:r>
                        <a:rPr lang="en-US" sz="2000" b="1" i="0" u="sng" kern="1200" dirty="0">
                          <a:solidFill>
                            <a:schemeClr val="tx2"/>
                          </a:solidFill>
                          <a:effectLst/>
                          <a:latin typeface="Perpetua" panose="02020502060401020303" pitchFamily="18" charset="0"/>
                          <a:ea typeface="+mn-ea"/>
                          <a:cs typeface="+mn-cs"/>
                        </a:rPr>
                        <a:t>Provision of section 271AAD</a:t>
                      </a:r>
                    </a:p>
                    <a:p>
                      <a:pPr marL="0" indent="0" algn="just" fontAlgn="base">
                        <a:spcAft>
                          <a:spcPts val="0"/>
                        </a:spcAft>
                        <a:buFont typeface="Arial" panose="020B0604020202020204" pitchFamily="34" charset="0"/>
                        <a:buNone/>
                      </a:pPr>
                      <a:r>
                        <a:rPr lang="en-IN" sz="2200" b="0" u="none" kern="1200" dirty="0">
                          <a:solidFill>
                            <a:schemeClr val="tx2"/>
                          </a:solidFill>
                          <a:effectLst/>
                          <a:latin typeface="Perpetua" panose="02020502060401020303" pitchFamily="18" charset="0"/>
                          <a:ea typeface="+mn-ea"/>
                          <a:cs typeface="Times New Roman" panose="02020603050405020304" pitchFamily="18" charset="0"/>
                        </a:rPr>
                        <a:t>If it is found </a:t>
                      </a:r>
                      <a:r>
                        <a:rPr lang="en-GB" sz="2200" b="0" u="none" kern="1200" dirty="0">
                          <a:solidFill>
                            <a:schemeClr val="tx2"/>
                          </a:solidFill>
                          <a:effectLst/>
                          <a:latin typeface="Perpetua" panose="02020502060401020303" pitchFamily="18" charset="0"/>
                          <a:ea typeface="+mn-ea"/>
                          <a:cs typeface="Times New Roman" panose="02020603050405020304" pitchFamily="18" charset="0"/>
                        </a:rPr>
                        <a:t>during any proceeding under the Act that in the books of accounts maintained by assessee there is a –</a:t>
                      </a:r>
                    </a:p>
                    <a:p>
                      <a:pPr marL="365125" indent="-365125" algn="just" fontAlgn="base">
                        <a:spcAft>
                          <a:spcPts val="0"/>
                        </a:spcAft>
                        <a:buFont typeface="+mj-lt"/>
                        <a:buAutoNum type="romanLcPeriod"/>
                      </a:pPr>
                      <a:r>
                        <a:rPr lang="en-GB" sz="2200" b="1" u="none" kern="1200" dirty="0">
                          <a:solidFill>
                            <a:schemeClr val="tx2"/>
                          </a:solidFill>
                          <a:effectLst/>
                          <a:latin typeface="Perpetua" panose="02020502060401020303" pitchFamily="18" charset="0"/>
                          <a:ea typeface="+mn-ea"/>
                          <a:cs typeface="Times New Roman" panose="02020603050405020304" pitchFamily="18" charset="0"/>
                        </a:rPr>
                        <a:t>False entry or </a:t>
                      </a:r>
                    </a:p>
                    <a:p>
                      <a:pPr marL="365125" indent="-365125" algn="just" fontAlgn="base">
                        <a:spcAft>
                          <a:spcPts val="0"/>
                        </a:spcAft>
                        <a:buFont typeface="+mj-lt"/>
                        <a:buAutoNum type="romanLcPeriod"/>
                      </a:pPr>
                      <a:r>
                        <a:rPr lang="en-GB" sz="2200" b="1" u="none" kern="1200" dirty="0">
                          <a:solidFill>
                            <a:schemeClr val="tx2"/>
                          </a:solidFill>
                          <a:effectLst/>
                          <a:latin typeface="Perpetua" panose="02020502060401020303" pitchFamily="18" charset="0"/>
                          <a:ea typeface="+mn-ea"/>
                          <a:cs typeface="Times New Roman" panose="02020603050405020304" pitchFamily="18" charset="0"/>
                        </a:rPr>
                        <a:t>Any entry relevant for computation of total income of such person has been omitted to evade tax liability</a:t>
                      </a:r>
                    </a:p>
                    <a:p>
                      <a:pPr algn="just">
                        <a:lnSpc>
                          <a:spcPct val="95000"/>
                        </a:lnSpc>
                      </a:pPr>
                      <a:r>
                        <a:rPr lang="en-GB" sz="2200" b="0" u="none" kern="1200" dirty="0">
                          <a:solidFill>
                            <a:schemeClr val="tx2"/>
                          </a:solidFill>
                          <a:effectLst/>
                          <a:latin typeface="Perpetua" panose="02020502060401020303" pitchFamily="18" charset="0"/>
                          <a:ea typeface="+mn-ea"/>
                          <a:cs typeface="Times New Roman" panose="02020603050405020304" pitchFamily="18" charset="0"/>
                        </a:rPr>
                        <a:t>Then such person shall be liable to pay penalty of amount equal to the aggregate amount of false entry or omitted entry. Further </a:t>
                      </a:r>
                      <a:r>
                        <a:rPr lang="en-IN" sz="2200" b="0" u="none" kern="1200" dirty="0">
                          <a:solidFill>
                            <a:schemeClr val="tx2"/>
                          </a:solidFill>
                          <a:effectLst/>
                          <a:latin typeface="Perpetua" panose="02020502060401020303" pitchFamily="18" charset="0"/>
                          <a:ea typeface="+mn-ea"/>
                          <a:cs typeface="Times New Roman" panose="02020603050405020304" pitchFamily="18" charset="0"/>
                        </a:rPr>
                        <a:t>provide that any other </a:t>
                      </a:r>
                      <a:r>
                        <a:rPr lang="en-GB" sz="2200" b="0" u="none" kern="1200" dirty="0">
                          <a:solidFill>
                            <a:schemeClr val="tx2"/>
                          </a:solidFill>
                          <a:effectLst/>
                          <a:latin typeface="Perpetua" panose="02020502060401020303" pitchFamily="18" charset="0"/>
                          <a:ea typeface="+mn-ea"/>
                          <a:cs typeface="Times New Roman" panose="02020603050405020304" pitchFamily="18" charset="0"/>
                        </a:rPr>
                        <a:t>person, who causes in any manner a person to make or cause to make a false entry or omits entry, shall liable to pay an amount equal to the aggregate amounts of such false entries or omitted entry by way of penalty.</a:t>
                      </a:r>
                      <a:endParaRPr lang="en-US" sz="2200" b="0" u="none" kern="1200" dirty="0">
                        <a:solidFill>
                          <a:schemeClr val="tx2"/>
                        </a:solidFill>
                        <a:effectLst/>
                        <a:latin typeface="Perpetua" panose="02020502060401020303" pitchFamily="18" charset="0"/>
                        <a:ea typeface="+mn-ea"/>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4545928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I. </a:t>
            </a:r>
            <a:r>
              <a:rPr lang="en-IN" sz="3600" b="1" u="sng" dirty="0">
                <a:latin typeface="High Tower Text" pitchFamily="18" charset="0"/>
              </a:rPr>
              <a:t>RATIONALISATION OF PROVISIONS OF THE ACT</a:t>
            </a:r>
            <a:endParaRPr lang="en-US" sz="3600" b="1" u="sng" dirty="0">
              <a:latin typeface="High Tower Text" pitchFamily="18" charset="0"/>
            </a:endParaRPr>
          </a:p>
        </p:txBody>
      </p:sp>
      <p:sp>
        <p:nvSpPr>
          <p:cNvPr id="6" name="Slide Number Placeholder 5"/>
          <p:cNvSpPr>
            <a:spLocks noGrp="1"/>
          </p:cNvSpPr>
          <p:nvPr>
            <p:ph type="sldNum" sz="quarter" idx="12"/>
          </p:nvPr>
        </p:nvSpPr>
        <p:spPr/>
        <p:txBody>
          <a:bodyPr/>
          <a:lstStyle/>
          <a:p>
            <a:fld id="{30E6179D-5383-456B-B231-50ACACB8F698}" type="slidenum">
              <a:rPr lang="en-US" smtClean="0"/>
              <a:pPr/>
              <a:t>157</a:t>
            </a:fld>
            <a:endParaRPr lang="en-US" dirty="0"/>
          </a:p>
        </p:txBody>
      </p:sp>
    </p:spTree>
    <p:extLst>
      <p:ext uri="{BB962C8B-B14F-4D97-AF65-F5344CB8AC3E}">
        <p14:creationId xmlns:p14="http://schemas.microsoft.com/office/powerpoint/2010/main" val="12392571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79679"/>
          </a:xfrm>
          <a:solidFill>
            <a:schemeClr val="tx1"/>
          </a:solidFill>
        </p:spPr>
        <p:txBody>
          <a:bodyPr/>
          <a:lstStyle/>
          <a:p>
            <a:pPr algn="ctr"/>
            <a:r>
              <a:rPr lang="en-US" sz="2800" b="1" dirty="0">
                <a:latin typeface="High Tower Text" pitchFamily="18" charset="0"/>
              </a:rPr>
              <a:t>I. RATIONALISATION OF PROVISIONS</a:t>
            </a:r>
          </a:p>
        </p:txBody>
      </p:sp>
      <p:graphicFrame>
        <p:nvGraphicFramePr>
          <p:cNvPr id="5" name="Table 4"/>
          <p:cNvGraphicFramePr>
            <a:graphicFrameLocks noGrp="1"/>
          </p:cNvGraphicFramePr>
          <p:nvPr/>
        </p:nvGraphicFramePr>
        <p:xfrm>
          <a:off x="98474" y="1371600"/>
          <a:ext cx="8969327" cy="4789264"/>
        </p:xfrm>
        <a:graphic>
          <a:graphicData uri="http://schemas.openxmlformats.org/drawingml/2006/table">
            <a:tbl>
              <a:tblPr firstRow="1" bandRow="1">
                <a:tableStyleId>{5C22544A-7EE6-4342-B048-85BDC9FD1C3A}</a:tableStyleId>
              </a:tblPr>
              <a:tblGrid>
                <a:gridCol w="634999">
                  <a:extLst>
                    <a:ext uri="{9D8B030D-6E8A-4147-A177-3AD203B41FA5}">
                      <a16:colId xmlns:a16="http://schemas.microsoft.com/office/drawing/2014/main" val="20000"/>
                    </a:ext>
                  </a:extLst>
                </a:gridCol>
                <a:gridCol w="4654604">
                  <a:extLst>
                    <a:ext uri="{9D8B030D-6E8A-4147-A177-3AD203B41FA5}">
                      <a16:colId xmlns:a16="http://schemas.microsoft.com/office/drawing/2014/main" val="20001"/>
                    </a:ext>
                  </a:extLst>
                </a:gridCol>
                <a:gridCol w="1073253">
                  <a:extLst>
                    <a:ext uri="{9D8B030D-6E8A-4147-A177-3AD203B41FA5}">
                      <a16:colId xmlns:a16="http://schemas.microsoft.com/office/drawing/2014/main" val="20002"/>
                    </a:ext>
                  </a:extLst>
                </a:gridCol>
                <a:gridCol w="1149913">
                  <a:extLst>
                    <a:ext uri="{9D8B030D-6E8A-4147-A177-3AD203B41FA5}">
                      <a16:colId xmlns:a16="http://schemas.microsoft.com/office/drawing/2014/main" val="20003"/>
                    </a:ext>
                  </a:extLst>
                </a:gridCol>
                <a:gridCol w="1456558">
                  <a:extLst>
                    <a:ext uri="{9D8B030D-6E8A-4147-A177-3AD203B41FA5}">
                      <a16:colId xmlns:a16="http://schemas.microsoft.com/office/drawing/2014/main" val="20004"/>
                    </a:ext>
                  </a:extLst>
                </a:gridCol>
              </a:tblGrid>
              <a:tr h="1190356">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a:t>
                      </a:r>
                      <a:r>
                        <a:rPr lang="en-US" sz="2200" b="1" dirty="0" err="1">
                          <a:latin typeface="Perpetua" panose="02020502060401020303" pitchFamily="18" charset="0"/>
                        </a:rPr>
                        <a:t>w.e.f</a:t>
                      </a:r>
                      <a:r>
                        <a:rPr lang="en-US" sz="2200" b="1" dirty="0">
                          <a:latin typeface="Perpetua" panose="02020502060401020303" pitchFamily="18" charset="0"/>
                        </a:rPr>
                        <a:t>.]</a:t>
                      </a:r>
                    </a:p>
                  </a:txBody>
                  <a:tcPr anchor="ctr"/>
                </a:tc>
                <a:extLst>
                  <a:ext uri="{0D108BD9-81ED-4DB2-BD59-A6C34878D82A}">
                    <a16:rowId xmlns:a16="http://schemas.microsoft.com/office/drawing/2014/main" val="10000"/>
                  </a:ext>
                </a:extLst>
              </a:tr>
              <a:tr h="1267188">
                <a:tc>
                  <a:txBody>
                    <a:bodyPr/>
                    <a:lstStyle/>
                    <a:p>
                      <a:pPr algn="ctr"/>
                      <a:r>
                        <a:rPr lang="en-US" sz="2200" b="0" dirty="0">
                          <a:solidFill>
                            <a:schemeClr val="tx2"/>
                          </a:solidFill>
                          <a:latin typeface="Perpetua" panose="02020502060401020303" pitchFamily="18" charset="0"/>
                        </a:rPr>
                        <a:t>1.</a:t>
                      </a:r>
                    </a:p>
                  </a:txBody>
                  <a:tcPr anchor="ctr"/>
                </a:tc>
                <a:tc>
                  <a:txBody>
                    <a:bodyPr/>
                    <a:lstStyle/>
                    <a:p>
                      <a:pPr algn="just"/>
                      <a:r>
                        <a:rPr lang="en-US" sz="2100" b="0" u="none" kern="1200" dirty="0">
                          <a:solidFill>
                            <a:schemeClr val="tx2"/>
                          </a:solidFill>
                          <a:latin typeface="Perpetua" panose="02020502060401020303" pitchFamily="18" charset="0"/>
                          <a:ea typeface="+mn-ea"/>
                          <a:cs typeface="+mn-cs"/>
                        </a:rPr>
                        <a:t>Aligning purpose of entering into Double Taxation Avoidance Agreements (DTAA) with Multilateral Instrument (MLI)</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90 &amp; 90A</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41 &amp; 42</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10001"/>
                  </a:ext>
                </a:extLst>
              </a:tr>
              <a:tr h="1084926">
                <a:tc>
                  <a:txBody>
                    <a:bodyPr/>
                    <a:lstStyle/>
                    <a:p>
                      <a:pPr algn="ctr"/>
                      <a:r>
                        <a:rPr lang="en-US" sz="2200" b="0" dirty="0">
                          <a:solidFill>
                            <a:schemeClr val="tx2"/>
                          </a:solidFill>
                          <a:latin typeface="Perpetua" panose="02020502060401020303" pitchFamily="18" charset="0"/>
                        </a:rPr>
                        <a:t>2.</a:t>
                      </a:r>
                    </a:p>
                  </a:txBody>
                  <a:tcPr anchor="ctr"/>
                </a:tc>
                <a:tc>
                  <a:txBody>
                    <a:bodyPr/>
                    <a:lstStyle/>
                    <a:p>
                      <a:pPr marL="0" algn="just" defTabSz="914400" rtl="0" eaLnBrk="1" latinLnBrk="0" hangingPunct="1"/>
                      <a:r>
                        <a:rPr lang="en-US" sz="2100" b="0" u="none" kern="1200" dirty="0">
                          <a:solidFill>
                            <a:schemeClr val="tx2"/>
                          </a:solidFill>
                          <a:latin typeface="Perpetua" panose="02020502060401020303" pitchFamily="18" charset="0"/>
                          <a:ea typeface="+mn-ea"/>
                          <a:cs typeface="+mn-cs"/>
                        </a:rPr>
                        <a:t>Deferring Significant Economic Presence (SEP) proposal, Extending source rule, Aligning exemption from taxability of Foreign Portfolio Investors (FPIs), on account of indirect transfer of assets, with amended scheme of SEBI, and </a:t>
                      </a:r>
                      <a:r>
                        <a:rPr lang="en-US" sz="2100" b="0" u="none" kern="1200" dirty="0" err="1">
                          <a:solidFill>
                            <a:schemeClr val="tx2"/>
                          </a:solidFill>
                          <a:latin typeface="Perpetua" panose="02020502060401020303" pitchFamily="18" charset="0"/>
                          <a:ea typeface="+mn-ea"/>
                          <a:cs typeface="+mn-cs"/>
                        </a:rPr>
                        <a:t>rationalising</a:t>
                      </a:r>
                      <a:r>
                        <a:rPr lang="en-US" sz="2100" b="0" u="none" kern="1200" dirty="0">
                          <a:solidFill>
                            <a:schemeClr val="tx2"/>
                          </a:solidFill>
                          <a:latin typeface="Perpetua" panose="02020502060401020303" pitchFamily="18" charset="0"/>
                          <a:ea typeface="+mn-ea"/>
                          <a:cs typeface="+mn-cs"/>
                        </a:rPr>
                        <a:t> the definition of royalty</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9 &amp; 295</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5, 103</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01-04-2020, 01-04-2021, 01-04-2022</a:t>
                      </a:r>
                    </a:p>
                  </a:txBody>
                  <a:tcPr anchor="ctr"/>
                </a:tc>
                <a:extLst>
                  <a:ext uri="{0D108BD9-81ED-4DB2-BD59-A6C34878D82A}">
                    <a16:rowId xmlns:a16="http://schemas.microsoft.com/office/drawing/2014/main" val="2265892107"/>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158</a:t>
            </a:fld>
            <a:endParaRPr lang="en-US"/>
          </a:p>
        </p:txBody>
      </p:sp>
    </p:spTree>
    <p:extLst>
      <p:ext uri="{BB962C8B-B14F-4D97-AF65-F5344CB8AC3E}">
        <p14:creationId xmlns:p14="http://schemas.microsoft.com/office/powerpoint/2010/main" val="334208058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79679"/>
          </a:xfrm>
          <a:solidFill>
            <a:schemeClr val="tx1"/>
          </a:solidFill>
        </p:spPr>
        <p:txBody>
          <a:bodyPr/>
          <a:lstStyle/>
          <a:p>
            <a:pPr algn="ctr"/>
            <a:r>
              <a:rPr lang="en-US" sz="2800" b="1" dirty="0">
                <a:latin typeface="High Tower Text" pitchFamily="18" charset="0"/>
              </a:rPr>
              <a:t>I. RATIONALISATION OF PROVISIONS</a:t>
            </a:r>
          </a:p>
        </p:txBody>
      </p:sp>
      <p:graphicFrame>
        <p:nvGraphicFramePr>
          <p:cNvPr id="5" name="Table 4"/>
          <p:cNvGraphicFramePr>
            <a:graphicFrameLocks noGrp="1"/>
          </p:cNvGraphicFramePr>
          <p:nvPr/>
        </p:nvGraphicFramePr>
        <p:xfrm>
          <a:off x="0" y="851804"/>
          <a:ext cx="9143999" cy="5777596"/>
        </p:xfrm>
        <a:graphic>
          <a:graphicData uri="http://schemas.openxmlformats.org/drawingml/2006/table">
            <a:tbl>
              <a:tblPr firstRow="1" bandRow="1">
                <a:tableStyleId>{5C22544A-7EE6-4342-B048-85BDC9FD1C3A}</a:tableStyleId>
              </a:tblPr>
              <a:tblGrid>
                <a:gridCol w="647365">
                  <a:extLst>
                    <a:ext uri="{9D8B030D-6E8A-4147-A177-3AD203B41FA5}">
                      <a16:colId xmlns:a16="http://schemas.microsoft.com/office/drawing/2014/main" val="20000"/>
                    </a:ext>
                  </a:extLst>
                </a:gridCol>
                <a:gridCol w="3314516">
                  <a:extLst>
                    <a:ext uri="{9D8B030D-6E8A-4147-A177-3AD203B41FA5}">
                      <a16:colId xmlns:a16="http://schemas.microsoft.com/office/drawing/2014/main" val="20001"/>
                    </a:ext>
                  </a:extLst>
                </a:gridCol>
                <a:gridCol w="2057919">
                  <a:extLst>
                    <a:ext uri="{9D8B030D-6E8A-4147-A177-3AD203B41FA5}">
                      <a16:colId xmlns:a16="http://schemas.microsoft.com/office/drawing/2014/main" val="20002"/>
                    </a:ext>
                  </a:extLst>
                </a:gridCol>
                <a:gridCol w="1639275">
                  <a:extLst>
                    <a:ext uri="{9D8B030D-6E8A-4147-A177-3AD203B41FA5}">
                      <a16:colId xmlns:a16="http://schemas.microsoft.com/office/drawing/2014/main" val="20003"/>
                    </a:ext>
                  </a:extLst>
                </a:gridCol>
                <a:gridCol w="1484924">
                  <a:extLst>
                    <a:ext uri="{9D8B030D-6E8A-4147-A177-3AD203B41FA5}">
                      <a16:colId xmlns:a16="http://schemas.microsoft.com/office/drawing/2014/main" val="20004"/>
                    </a:ext>
                  </a:extLst>
                </a:gridCol>
              </a:tblGrid>
              <a:tr h="1190356">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a:t>
                      </a:r>
                      <a:r>
                        <a:rPr lang="en-US" sz="2200" b="1" dirty="0" err="1">
                          <a:latin typeface="Perpetua" panose="02020502060401020303" pitchFamily="18" charset="0"/>
                        </a:rPr>
                        <a:t>w.e.f</a:t>
                      </a:r>
                      <a:r>
                        <a:rPr lang="en-US" sz="2200" b="1" dirty="0">
                          <a:latin typeface="Perpetua" panose="02020502060401020303" pitchFamily="18" charset="0"/>
                        </a:rPr>
                        <a:t>.]</a:t>
                      </a:r>
                    </a:p>
                  </a:txBody>
                  <a:tcPr anchor="ctr"/>
                </a:tc>
                <a:extLst>
                  <a:ext uri="{0D108BD9-81ED-4DB2-BD59-A6C34878D82A}">
                    <a16:rowId xmlns:a16="http://schemas.microsoft.com/office/drawing/2014/main" val="10000"/>
                  </a:ext>
                </a:extLst>
              </a:tr>
              <a:tr h="751915">
                <a:tc>
                  <a:txBody>
                    <a:bodyPr/>
                    <a:lstStyle/>
                    <a:p>
                      <a:pPr algn="ctr"/>
                      <a:r>
                        <a:rPr lang="en-US" sz="2100" b="0" u="none" kern="1200" dirty="0">
                          <a:solidFill>
                            <a:schemeClr val="tx2"/>
                          </a:solidFill>
                          <a:latin typeface="Perpetua" panose="02020502060401020303" pitchFamily="18" charset="0"/>
                          <a:ea typeface="+mn-ea"/>
                          <a:cs typeface="+mn-cs"/>
                        </a:rPr>
                        <a:t>3. </a:t>
                      </a:r>
                    </a:p>
                  </a:txBody>
                  <a:tcPr anchor="ctr"/>
                </a:tc>
                <a:tc>
                  <a:txBody>
                    <a:bodyPr/>
                    <a:lstStyle/>
                    <a:p>
                      <a:pPr algn="just"/>
                      <a:r>
                        <a:rPr lang="en-US" sz="2100" b="0" u="none" kern="1200" dirty="0">
                          <a:solidFill>
                            <a:schemeClr val="tx2"/>
                          </a:solidFill>
                          <a:latin typeface="Perpetua" panose="02020502060401020303" pitchFamily="18" charset="0"/>
                          <a:ea typeface="+mn-ea"/>
                          <a:cs typeface="+mn-cs"/>
                        </a:rPr>
                        <a:t>Removing dividend distribution tax (DDT) and moving to classical system of taxing dividend in the hands of </a:t>
                      </a:r>
                      <a:r>
                        <a:rPr lang="en-GB" sz="2100" b="0" u="none" kern="1200" dirty="0">
                          <a:solidFill>
                            <a:schemeClr val="tx2"/>
                          </a:solidFill>
                          <a:latin typeface="Perpetua" panose="02020502060401020303" pitchFamily="18" charset="0"/>
                          <a:ea typeface="+mn-ea"/>
                          <a:cs typeface="+mn-cs"/>
                        </a:rPr>
                        <a:t>shareholders/unit holders.</a:t>
                      </a:r>
                      <a:endParaRPr lang="en-US" sz="2100" b="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10, 115-O, 115-R, 115-UA, 80M, 57, 115BBDA, 194, 194LBA, 194K, 195, 196A, 196C, 196D </a:t>
                      </a:r>
                    </a:p>
                  </a:txBody>
                  <a:tcPr anchor="ctr"/>
                </a:tc>
                <a:tc>
                  <a:txBody>
                    <a:bodyPr/>
                    <a:lstStyle/>
                    <a:p>
                      <a:pPr algn="ctr"/>
                      <a:r>
                        <a:rPr lang="en-GB" sz="2200" b="0" u="none" kern="1200" dirty="0">
                          <a:solidFill>
                            <a:schemeClr val="tx2"/>
                          </a:solidFill>
                          <a:latin typeface="Perpetua" panose="02020502060401020303" pitchFamily="18" charset="0"/>
                          <a:ea typeface="+mn-ea"/>
                          <a:cs typeface="+mn-cs"/>
                        </a:rPr>
                        <a:t>7,30,40,47,48,49,50,54,55,59,60,62,74,80,81,85,86,87 &amp; 88</a:t>
                      </a:r>
                      <a:endParaRPr lang="en-US" sz="2200" b="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01-04-2020, 01-04-2021 </a:t>
                      </a:r>
                    </a:p>
                  </a:txBody>
                  <a:tcPr anchor="ctr"/>
                </a:tc>
                <a:extLst>
                  <a:ext uri="{0D108BD9-81ED-4DB2-BD59-A6C34878D82A}">
                    <a16:rowId xmlns:a16="http://schemas.microsoft.com/office/drawing/2014/main" val="968376344"/>
                  </a:ext>
                </a:extLst>
              </a:tr>
              <a:tr h="751915">
                <a:tc>
                  <a:txBody>
                    <a:bodyPr/>
                    <a:lstStyle/>
                    <a:p>
                      <a:pPr algn="ctr"/>
                      <a:r>
                        <a:rPr lang="en-US" sz="2100" b="0" u="none" kern="1200" dirty="0">
                          <a:solidFill>
                            <a:schemeClr val="tx2"/>
                          </a:solidFill>
                          <a:latin typeface="Perpetua" panose="02020502060401020303" pitchFamily="18" charset="0"/>
                          <a:ea typeface="+mn-ea"/>
                          <a:cs typeface="+mn-cs"/>
                        </a:rPr>
                        <a:t>4</a:t>
                      </a:r>
                    </a:p>
                  </a:txBody>
                  <a:tcPr anchor="ctr"/>
                </a:tc>
                <a:tc>
                  <a:txBody>
                    <a:bodyPr/>
                    <a:lstStyle/>
                    <a:p>
                      <a:pPr algn="just"/>
                      <a:r>
                        <a:rPr lang="en-US" sz="2100" b="0" u="none" kern="1200" dirty="0">
                          <a:solidFill>
                            <a:schemeClr val="tx2"/>
                          </a:solidFill>
                          <a:latin typeface="Perpetua" panose="02020502060401020303" pitchFamily="18" charset="0"/>
                          <a:ea typeface="+mn-ea"/>
                          <a:cs typeface="+mn-cs"/>
                        </a:rPr>
                        <a:t>Rationalization of provisions of section 55 of the Act to compute cost of acquisition</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55</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28</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3469817445"/>
                  </a:ext>
                </a:extLst>
              </a:tr>
              <a:tr h="751915">
                <a:tc>
                  <a:txBody>
                    <a:bodyPr/>
                    <a:lstStyle/>
                    <a:p>
                      <a:pPr algn="ctr"/>
                      <a:r>
                        <a:rPr lang="en-US" sz="2100" b="0" u="none" kern="1200" dirty="0">
                          <a:solidFill>
                            <a:schemeClr val="tx2"/>
                          </a:solidFill>
                          <a:latin typeface="Perpetua" panose="02020502060401020303" pitchFamily="18" charset="0"/>
                          <a:ea typeface="+mn-ea"/>
                          <a:cs typeface="+mn-cs"/>
                        </a:rPr>
                        <a:t>5</a:t>
                      </a:r>
                    </a:p>
                  </a:txBody>
                  <a:tcPr anchor="ctr"/>
                </a:tc>
                <a:tc>
                  <a:txBody>
                    <a:bodyPr/>
                    <a:lstStyle/>
                    <a:p>
                      <a:pPr algn="just"/>
                      <a:r>
                        <a:rPr lang="en-US" sz="2100" b="0" u="none" kern="1200" dirty="0" err="1">
                          <a:solidFill>
                            <a:schemeClr val="tx2"/>
                          </a:solidFill>
                          <a:latin typeface="Perpetua" panose="02020502060401020303" pitchFamily="18" charset="0"/>
                          <a:ea typeface="+mn-ea"/>
                          <a:cs typeface="+mn-cs"/>
                        </a:rPr>
                        <a:t>Rationalisation</a:t>
                      </a:r>
                      <a:r>
                        <a:rPr lang="en-US" sz="2100" b="0" u="none" kern="1200" dirty="0">
                          <a:solidFill>
                            <a:schemeClr val="tx2"/>
                          </a:solidFill>
                          <a:latin typeface="Perpetua" panose="02020502060401020303" pitchFamily="18" charset="0"/>
                          <a:ea typeface="+mn-ea"/>
                          <a:cs typeface="+mn-cs"/>
                        </a:rPr>
                        <a:t> of provisions relating to trust, institution and funds</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10, 11, 12A, 12AA, 12AB, 80G, 80GGA, 234G, 271K</a:t>
                      </a:r>
                    </a:p>
                  </a:txBody>
                  <a:tcPr anchor="ctr"/>
                </a:tc>
                <a:tc>
                  <a:txBody>
                    <a:bodyPr/>
                    <a:lstStyle/>
                    <a:p>
                      <a:pPr algn="ctr"/>
                      <a:r>
                        <a:rPr lang="en-GB" sz="2200" b="0" u="none" kern="1200" dirty="0">
                          <a:solidFill>
                            <a:schemeClr val="tx2"/>
                          </a:solidFill>
                          <a:latin typeface="Perpetua" panose="02020502060401020303" pitchFamily="18" charset="0"/>
                          <a:ea typeface="+mn-ea"/>
                          <a:cs typeface="+mn-cs"/>
                        </a:rPr>
                        <a:t>7,9,11,12,17,33,34,61,94,96 &amp; 99</a:t>
                      </a:r>
                      <a:endParaRPr lang="en-US" sz="2200" b="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01-06-2020</a:t>
                      </a:r>
                    </a:p>
                  </a:txBody>
                  <a:tcPr anchor="ctr"/>
                </a:tc>
                <a:extLst>
                  <a:ext uri="{0D108BD9-81ED-4DB2-BD59-A6C34878D82A}">
                    <a16:rowId xmlns:a16="http://schemas.microsoft.com/office/drawing/2014/main" val="3474334096"/>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159</a:t>
            </a:fld>
            <a:endParaRPr lang="en-US"/>
          </a:p>
        </p:txBody>
      </p:sp>
    </p:spTree>
    <p:extLst>
      <p:ext uri="{BB962C8B-B14F-4D97-AF65-F5344CB8AC3E}">
        <p14:creationId xmlns:p14="http://schemas.microsoft.com/office/powerpoint/2010/main" val="41226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16</a:t>
            </a:fld>
            <a:endParaRPr lang="en-US" noProof="0" dirty="0"/>
          </a:p>
        </p:txBody>
      </p:sp>
      <p:sp>
        <p:nvSpPr>
          <p:cNvPr id="4" name="TextBox 3">
            <a:extLst>
              <a:ext uri="{FF2B5EF4-FFF2-40B4-BE49-F238E27FC236}">
                <a16:creationId xmlns:a16="http://schemas.microsoft.com/office/drawing/2014/main" id="{44514BD5-8FCA-41B5-959C-C04196522E64}"/>
              </a:ext>
            </a:extLst>
          </p:cNvPr>
          <p:cNvSpPr txBox="1"/>
          <p:nvPr/>
        </p:nvSpPr>
        <p:spPr>
          <a:xfrm>
            <a:off x="7613374" y="51463"/>
            <a:ext cx="1103244" cy="830997"/>
          </a:xfrm>
          <a:prstGeom prst="rect">
            <a:avLst/>
          </a:prstGeom>
          <a:noFill/>
        </p:spPr>
        <p:txBody>
          <a:bodyPr wrap="square" rtlCol="0">
            <a:spAutoFit/>
          </a:bodyPr>
          <a:lstStyle/>
          <a:p>
            <a:endParaRPr lang="en-US" sz="2400" b="1" dirty="0">
              <a:solidFill>
                <a:schemeClr val="accent2"/>
              </a:solidFill>
              <a:latin typeface="+mj-lt"/>
              <a:ea typeface="+mj-ea"/>
              <a:cs typeface="+mj-cs"/>
            </a:endParaRPr>
          </a:p>
          <a:p>
            <a:endParaRPr lang="en-IN" sz="2400" b="1" dirty="0">
              <a:solidFill>
                <a:schemeClr val="accent2"/>
              </a:solidFill>
              <a:latin typeface="+mj-lt"/>
              <a:ea typeface="+mj-ea"/>
              <a:cs typeface="+mj-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06537"/>
          </a:xfrm>
          <a:prstGeom prst="rect">
            <a:avLst/>
          </a:prstGeom>
        </p:spPr>
      </p:pic>
    </p:spTree>
    <p:extLst>
      <p:ext uri="{BB962C8B-B14F-4D97-AF65-F5344CB8AC3E}">
        <p14:creationId xmlns:p14="http://schemas.microsoft.com/office/powerpoint/2010/main" val="414112843"/>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79679"/>
          </a:xfrm>
          <a:solidFill>
            <a:schemeClr val="tx1"/>
          </a:solidFill>
        </p:spPr>
        <p:txBody>
          <a:bodyPr/>
          <a:lstStyle/>
          <a:p>
            <a:pPr algn="ctr"/>
            <a:r>
              <a:rPr lang="en-US" sz="2800" b="1" dirty="0">
                <a:latin typeface="High Tower Text" pitchFamily="18" charset="0"/>
              </a:rPr>
              <a:t>I. RATIONALISATION OF PROVISIONS</a:t>
            </a:r>
          </a:p>
        </p:txBody>
      </p:sp>
      <p:graphicFrame>
        <p:nvGraphicFramePr>
          <p:cNvPr id="5" name="Table 4"/>
          <p:cNvGraphicFramePr>
            <a:graphicFrameLocks noGrp="1"/>
          </p:cNvGraphicFramePr>
          <p:nvPr/>
        </p:nvGraphicFramePr>
        <p:xfrm>
          <a:off x="0" y="867044"/>
          <a:ext cx="9143999" cy="5990956"/>
        </p:xfrm>
        <a:graphic>
          <a:graphicData uri="http://schemas.openxmlformats.org/drawingml/2006/table">
            <a:tbl>
              <a:tblPr firstRow="1" bandRow="1">
                <a:tableStyleId>{5C22544A-7EE6-4342-B048-85BDC9FD1C3A}</a:tableStyleId>
              </a:tblPr>
              <a:tblGrid>
                <a:gridCol w="647365">
                  <a:extLst>
                    <a:ext uri="{9D8B030D-6E8A-4147-A177-3AD203B41FA5}">
                      <a16:colId xmlns:a16="http://schemas.microsoft.com/office/drawing/2014/main" val="20000"/>
                    </a:ext>
                  </a:extLst>
                </a:gridCol>
                <a:gridCol w="3315035">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1258275">
                  <a:extLst>
                    <a:ext uri="{9D8B030D-6E8A-4147-A177-3AD203B41FA5}">
                      <a16:colId xmlns:a16="http://schemas.microsoft.com/office/drawing/2014/main" val="20003"/>
                    </a:ext>
                  </a:extLst>
                </a:gridCol>
                <a:gridCol w="1484924">
                  <a:extLst>
                    <a:ext uri="{9D8B030D-6E8A-4147-A177-3AD203B41FA5}">
                      <a16:colId xmlns:a16="http://schemas.microsoft.com/office/drawing/2014/main" val="20004"/>
                    </a:ext>
                  </a:extLst>
                </a:gridCol>
              </a:tblGrid>
              <a:tr h="1190356">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a:t>
                      </a:r>
                      <a:r>
                        <a:rPr lang="en-US" sz="2200" b="1" dirty="0" err="1">
                          <a:latin typeface="Perpetua" panose="02020502060401020303" pitchFamily="18" charset="0"/>
                        </a:rPr>
                        <a:t>w.e.f</a:t>
                      </a:r>
                      <a:r>
                        <a:rPr lang="en-US" sz="2200" b="1" dirty="0">
                          <a:latin typeface="Perpetua" panose="02020502060401020303" pitchFamily="18" charset="0"/>
                        </a:rPr>
                        <a:t>.]</a:t>
                      </a:r>
                    </a:p>
                  </a:txBody>
                  <a:tcPr anchor="ctr"/>
                </a:tc>
                <a:extLst>
                  <a:ext uri="{0D108BD9-81ED-4DB2-BD59-A6C34878D82A}">
                    <a16:rowId xmlns:a16="http://schemas.microsoft.com/office/drawing/2014/main" val="10000"/>
                  </a:ext>
                </a:extLst>
              </a:tr>
              <a:tr h="846241">
                <a:tc>
                  <a:txBody>
                    <a:bodyPr/>
                    <a:lstStyle/>
                    <a:p>
                      <a:pPr algn="ctr"/>
                      <a:r>
                        <a:rPr lang="en-US" sz="2200" b="0" dirty="0">
                          <a:solidFill>
                            <a:schemeClr val="tx2"/>
                          </a:solidFill>
                          <a:latin typeface="Perpetua" panose="02020502060401020303" pitchFamily="18" charset="0"/>
                        </a:rPr>
                        <a:t>6.</a:t>
                      </a:r>
                    </a:p>
                  </a:txBody>
                  <a:tcPr anchor="ctr"/>
                </a:tc>
                <a:tc>
                  <a:txBody>
                    <a:bodyPr/>
                    <a:lstStyle/>
                    <a:p>
                      <a:pPr algn="just"/>
                      <a:r>
                        <a:rPr lang="en-US" sz="2100" b="0" u="none" kern="1200" dirty="0">
                          <a:solidFill>
                            <a:schemeClr val="tx2"/>
                          </a:solidFill>
                          <a:latin typeface="Perpetua" panose="02020502060401020303" pitchFamily="18" charset="0"/>
                          <a:ea typeface="+mn-ea"/>
                          <a:cs typeface="+mn-cs"/>
                        </a:rPr>
                        <a:t>Expanding the eligibility criteria for appointment of member of Adjudicating Authority under the Prohibition of Benami Property Transaction Act, 1988</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9</a:t>
                      </a:r>
                    </a:p>
                  </a:txBody>
                  <a:tcPr anchor="ctr"/>
                </a:tc>
                <a:tc>
                  <a:txBody>
                    <a:bodyPr/>
                    <a:lstStyle/>
                    <a:p>
                      <a:pPr marL="0" algn="l" defTabSz="914400" rtl="0" eaLnBrk="1" latinLnBrk="0" hangingPunct="1"/>
                      <a:r>
                        <a:rPr lang="en-US" sz="2100" b="0" u="none" kern="1200" dirty="0">
                          <a:solidFill>
                            <a:schemeClr val="tx2"/>
                          </a:solidFill>
                          <a:latin typeface="Perpetua" panose="02020502060401020303" pitchFamily="18" charset="0"/>
                          <a:ea typeface="+mn-ea"/>
                          <a:cs typeface="+mn-cs"/>
                        </a:rPr>
                        <a:t>143</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1"/>
                  </a:ext>
                </a:extLst>
              </a:tr>
              <a:tr h="1084926">
                <a:tc>
                  <a:txBody>
                    <a:bodyPr/>
                    <a:lstStyle/>
                    <a:p>
                      <a:pPr algn="ctr"/>
                      <a:r>
                        <a:rPr lang="en-US" sz="2200" b="0" dirty="0">
                          <a:solidFill>
                            <a:schemeClr val="tx2"/>
                          </a:solidFill>
                          <a:latin typeface="Perpetua" panose="02020502060401020303" pitchFamily="18" charset="0"/>
                        </a:rPr>
                        <a:t>7.</a:t>
                      </a:r>
                    </a:p>
                  </a:txBody>
                  <a:tcPr anchor="ctr"/>
                </a:tc>
                <a:tc>
                  <a:txBody>
                    <a:bodyPr/>
                    <a:lstStyle/>
                    <a:p>
                      <a:pPr algn="just"/>
                      <a:r>
                        <a:rPr lang="en-US" sz="2100" b="0" u="none" kern="1200" dirty="0" err="1">
                          <a:solidFill>
                            <a:schemeClr val="tx2"/>
                          </a:solidFill>
                          <a:latin typeface="Perpetua" panose="02020502060401020303" pitchFamily="18" charset="0"/>
                          <a:ea typeface="+mn-ea"/>
                          <a:cs typeface="+mn-cs"/>
                        </a:rPr>
                        <a:t>Rationalisation</a:t>
                      </a:r>
                      <a:r>
                        <a:rPr lang="en-US" sz="2100" b="0" u="none" kern="1200" dirty="0">
                          <a:solidFill>
                            <a:schemeClr val="tx2"/>
                          </a:solidFill>
                          <a:latin typeface="Perpetua" panose="02020502060401020303" pitchFamily="18" charset="0"/>
                          <a:ea typeface="+mn-ea"/>
                          <a:cs typeface="+mn-cs"/>
                        </a:rPr>
                        <a:t> of provisions relating to tax audit in certain cases</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10, 10A, 12AA, 32AB, 32ABA, 44AB, 33AB, 44DA, 50B, 80-IA, 80-IB, 80JJAA, 115JB, 115JC, 115VW, 35D, 35E, 92F, 139, 194A, 194C, 194H, 194I, 194J, 206C</a:t>
                      </a:r>
                    </a:p>
                  </a:txBody>
                  <a:tcPr anchor="ctr"/>
                </a:tc>
                <a:tc>
                  <a:txBody>
                    <a:bodyPr/>
                    <a:lstStyle/>
                    <a:p>
                      <a:pPr marL="0" algn="just" defTabSz="914400" rtl="0" eaLnBrk="1" latinLnBrk="0" hangingPunct="1"/>
                      <a:r>
                        <a:rPr lang="en-GB" sz="2100" b="0" u="none" kern="1200" dirty="0">
                          <a:solidFill>
                            <a:schemeClr val="tx2"/>
                          </a:solidFill>
                          <a:latin typeface="Perpetua" panose="02020502060401020303" pitchFamily="18" charset="0"/>
                          <a:ea typeface="+mn-ea"/>
                          <a:cs typeface="+mn-cs"/>
                        </a:rPr>
                        <a:t>7,8,10,14,15,16,19,20,23,24,26,35,37,39,45,56,57,63 &amp; 66, 75, 76, 77,78,79 &amp; 93</a:t>
                      </a:r>
                      <a:endParaRPr lang="en-US" sz="2100" b="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01-09-2020</a:t>
                      </a:r>
                    </a:p>
                  </a:txBody>
                  <a:tcPr anchor="ctr"/>
                </a:tc>
                <a:extLst>
                  <a:ext uri="{0D108BD9-81ED-4DB2-BD59-A6C34878D82A}">
                    <a16:rowId xmlns:a16="http://schemas.microsoft.com/office/drawing/2014/main" val="2265892107"/>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160</a:t>
            </a:fld>
            <a:endParaRPr lang="en-US"/>
          </a:p>
        </p:txBody>
      </p:sp>
    </p:spTree>
    <p:extLst>
      <p:ext uri="{BB962C8B-B14F-4D97-AF65-F5344CB8AC3E}">
        <p14:creationId xmlns:p14="http://schemas.microsoft.com/office/powerpoint/2010/main" val="98405752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79679"/>
          </a:xfrm>
          <a:solidFill>
            <a:schemeClr val="tx1"/>
          </a:solidFill>
        </p:spPr>
        <p:txBody>
          <a:bodyPr/>
          <a:lstStyle/>
          <a:p>
            <a:pPr algn="ctr"/>
            <a:r>
              <a:rPr lang="en-US" sz="2800" b="1" dirty="0">
                <a:latin typeface="High Tower Text" pitchFamily="18" charset="0"/>
              </a:rPr>
              <a:t>I. RATIONALISATION OF PROVISIONS</a:t>
            </a:r>
          </a:p>
        </p:txBody>
      </p:sp>
      <p:graphicFrame>
        <p:nvGraphicFramePr>
          <p:cNvPr id="5" name="Table 4"/>
          <p:cNvGraphicFramePr>
            <a:graphicFrameLocks noGrp="1"/>
          </p:cNvGraphicFramePr>
          <p:nvPr/>
        </p:nvGraphicFramePr>
        <p:xfrm>
          <a:off x="98474" y="1316203"/>
          <a:ext cx="8969327" cy="4779797"/>
        </p:xfrm>
        <a:graphic>
          <a:graphicData uri="http://schemas.openxmlformats.org/drawingml/2006/table">
            <a:tbl>
              <a:tblPr firstRow="1" bandRow="1">
                <a:tableStyleId>{5C22544A-7EE6-4342-B048-85BDC9FD1C3A}</a:tableStyleId>
              </a:tblPr>
              <a:tblGrid>
                <a:gridCol w="634999">
                  <a:extLst>
                    <a:ext uri="{9D8B030D-6E8A-4147-A177-3AD203B41FA5}">
                      <a16:colId xmlns:a16="http://schemas.microsoft.com/office/drawing/2014/main" val="20000"/>
                    </a:ext>
                  </a:extLst>
                </a:gridCol>
                <a:gridCol w="3686127">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896243">
                  <a:extLst>
                    <a:ext uri="{9D8B030D-6E8A-4147-A177-3AD203B41FA5}">
                      <a16:colId xmlns:a16="http://schemas.microsoft.com/office/drawing/2014/main" val="20003"/>
                    </a:ext>
                  </a:extLst>
                </a:gridCol>
                <a:gridCol w="1456558">
                  <a:extLst>
                    <a:ext uri="{9D8B030D-6E8A-4147-A177-3AD203B41FA5}">
                      <a16:colId xmlns:a16="http://schemas.microsoft.com/office/drawing/2014/main" val="20004"/>
                    </a:ext>
                  </a:extLst>
                </a:gridCol>
              </a:tblGrid>
              <a:tr h="1190356">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a:t>
                      </a:r>
                      <a:r>
                        <a:rPr lang="en-US" sz="2200" b="1" dirty="0" err="1">
                          <a:latin typeface="Perpetua" panose="02020502060401020303" pitchFamily="18" charset="0"/>
                        </a:rPr>
                        <a:t>w.e.f</a:t>
                      </a:r>
                      <a:r>
                        <a:rPr lang="en-US" sz="2200" b="1" dirty="0">
                          <a:latin typeface="Perpetua" panose="02020502060401020303" pitchFamily="18" charset="0"/>
                        </a:rPr>
                        <a:t>.]</a:t>
                      </a:r>
                    </a:p>
                  </a:txBody>
                  <a:tcPr anchor="ctr"/>
                </a:tc>
                <a:extLst>
                  <a:ext uri="{0D108BD9-81ED-4DB2-BD59-A6C34878D82A}">
                    <a16:rowId xmlns:a16="http://schemas.microsoft.com/office/drawing/2014/main" val="10000"/>
                  </a:ext>
                </a:extLst>
              </a:tr>
              <a:tr h="846241">
                <a:tc>
                  <a:txBody>
                    <a:bodyPr/>
                    <a:lstStyle/>
                    <a:p>
                      <a:pPr algn="ctr"/>
                      <a:r>
                        <a:rPr lang="en-US" sz="2200" b="0" dirty="0">
                          <a:solidFill>
                            <a:schemeClr val="tx2"/>
                          </a:solidFill>
                          <a:latin typeface="Perpetua" panose="02020502060401020303" pitchFamily="18" charset="0"/>
                        </a:rPr>
                        <a:t>8.</a:t>
                      </a:r>
                    </a:p>
                  </a:txBody>
                  <a:tcPr anchor="ctr"/>
                </a:tc>
                <a:tc>
                  <a:txBody>
                    <a:bodyPr/>
                    <a:lstStyle/>
                    <a:p>
                      <a:pPr algn="l"/>
                      <a:r>
                        <a:rPr lang="en-US" sz="2100" b="0" u="none" kern="1200" dirty="0" err="1">
                          <a:solidFill>
                            <a:schemeClr val="tx2"/>
                          </a:solidFill>
                          <a:latin typeface="Perpetua" panose="02020502060401020303" pitchFamily="18" charset="0"/>
                          <a:ea typeface="+mn-ea"/>
                          <a:cs typeface="+mn-cs"/>
                        </a:rPr>
                        <a:t>Rationalisation</a:t>
                      </a:r>
                      <a:r>
                        <a:rPr lang="en-US" sz="2100" b="0" u="none" kern="1200" dirty="0">
                          <a:solidFill>
                            <a:schemeClr val="tx2"/>
                          </a:solidFill>
                          <a:latin typeface="Perpetua" panose="02020502060401020303" pitchFamily="18" charset="0"/>
                          <a:ea typeface="+mn-ea"/>
                          <a:cs typeface="+mn-cs"/>
                        </a:rPr>
                        <a:t> of provision relating to Form 26AS</a:t>
                      </a: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203AA, 285BB</a:t>
                      </a:r>
                    </a:p>
                  </a:txBody>
                  <a:tcPr anchor="ctr"/>
                </a:tc>
                <a:tc>
                  <a:txBody>
                    <a:bodyPr/>
                    <a:lstStyle/>
                    <a:p>
                      <a:pPr marL="0" algn="ctr" defTabSz="914400" rtl="0" eaLnBrk="1" latinLnBrk="0" hangingPunct="1"/>
                      <a:r>
                        <a:rPr lang="en-US" sz="2100" b="0" u="none" kern="1200" dirty="0">
                          <a:solidFill>
                            <a:schemeClr val="tx2"/>
                          </a:solidFill>
                          <a:latin typeface="Perpetua" panose="02020502060401020303" pitchFamily="18" charset="0"/>
                          <a:ea typeface="+mn-ea"/>
                          <a:cs typeface="+mn-cs"/>
                        </a:rPr>
                        <a:t>90</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01.06.2020</a:t>
                      </a:r>
                    </a:p>
                  </a:txBody>
                  <a:tcPr anchor="ctr"/>
                </a:tc>
                <a:extLst>
                  <a:ext uri="{0D108BD9-81ED-4DB2-BD59-A6C34878D82A}">
                    <a16:rowId xmlns:a16="http://schemas.microsoft.com/office/drawing/2014/main" val="3218055272"/>
                  </a:ext>
                </a:extLst>
              </a:tr>
              <a:tr h="846241">
                <a:tc>
                  <a:txBody>
                    <a:bodyPr/>
                    <a:lstStyle/>
                    <a:p>
                      <a:pPr algn="ctr"/>
                      <a:r>
                        <a:rPr lang="en-US" sz="2200" b="0" dirty="0">
                          <a:solidFill>
                            <a:schemeClr val="tx2"/>
                          </a:solidFill>
                          <a:latin typeface="Perpetua" panose="02020502060401020303" pitchFamily="18" charset="0"/>
                        </a:rPr>
                        <a:t>9.</a:t>
                      </a:r>
                    </a:p>
                  </a:txBody>
                  <a:tcPr anchor="ctr"/>
                </a:tc>
                <a:tc>
                  <a:txBody>
                    <a:bodyPr/>
                    <a:lstStyle/>
                    <a:p>
                      <a:pPr algn="just"/>
                      <a:r>
                        <a:rPr lang="en-US" sz="2100" b="0" u="none" kern="1200" dirty="0" err="1">
                          <a:solidFill>
                            <a:schemeClr val="tx2"/>
                          </a:solidFill>
                          <a:latin typeface="Perpetua" panose="02020502060401020303" pitchFamily="18" charset="0"/>
                          <a:ea typeface="+mn-ea"/>
                          <a:cs typeface="+mn-cs"/>
                        </a:rPr>
                        <a:t>Rationalisation</a:t>
                      </a:r>
                      <a:r>
                        <a:rPr lang="en-US" sz="2100" b="0" u="none" kern="1200" dirty="0">
                          <a:solidFill>
                            <a:schemeClr val="tx2"/>
                          </a:solidFill>
                          <a:latin typeface="Perpetua" panose="02020502060401020303" pitchFamily="18" charset="0"/>
                          <a:ea typeface="+mn-ea"/>
                          <a:cs typeface="+mn-cs"/>
                        </a:rPr>
                        <a:t> of the provisions of section 49 and clause (42A) of section 2 of the Act in respect of segregated </a:t>
                      </a:r>
                      <a:r>
                        <a:rPr lang="en-GB" sz="2100" b="0" u="none" kern="1200" dirty="0">
                          <a:solidFill>
                            <a:schemeClr val="tx2"/>
                          </a:solidFill>
                          <a:latin typeface="Perpetua" panose="02020502060401020303" pitchFamily="18" charset="0"/>
                          <a:ea typeface="+mn-ea"/>
                          <a:cs typeface="+mn-cs"/>
                        </a:rPr>
                        <a:t>Portfolios</a:t>
                      </a:r>
                      <a:endParaRPr lang="en-US" sz="2100" b="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49, 2(42A)</a:t>
                      </a:r>
                    </a:p>
                  </a:txBody>
                  <a:tcPr anchor="ctr"/>
                </a:tc>
                <a:tc>
                  <a:txBody>
                    <a:bodyPr/>
                    <a:lstStyle/>
                    <a:p>
                      <a:pPr marL="0" algn="ctr" defTabSz="914400" rtl="0" eaLnBrk="1" latinLnBrk="0" hangingPunct="1"/>
                      <a:r>
                        <a:rPr lang="en-US" sz="2100" b="0" u="none" kern="1200" dirty="0">
                          <a:solidFill>
                            <a:schemeClr val="tx2"/>
                          </a:solidFill>
                          <a:latin typeface="Perpetua" panose="02020502060401020303" pitchFamily="18" charset="0"/>
                          <a:ea typeface="+mn-ea"/>
                          <a:cs typeface="+mn-cs"/>
                        </a:rPr>
                        <a:t>3, 25</a:t>
                      </a: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1"/>
                  </a:ext>
                </a:extLst>
              </a:tr>
              <a:tr h="1084926">
                <a:tc>
                  <a:txBody>
                    <a:bodyPr/>
                    <a:lstStyle/>
                    <a:p>
                      <a:pPr algn="ctr"/>
                      <a:r>
                        <a:rPr lang="en-US" sz="2200" b="0" dirty="0">
                          <a:solidFill>
                            <a:schemeClr val="tx2"/>
                          </a:solidFill>
                          <a:latin typeface="Perpetua" panose="02020502060401020303" pitchFamily="18" charset="0"/>
                        </a:rPr>
                        <a:t>10.</a:t>
                      </a:r>
                    </a:p>
                  </a:txBody>
                  <a:tcPr anchor="ctr"/>
                </a:tc>
                <a:tc>
                  <a:txBody>
                    <a:bodyPr/>
                    <a:lstStyle/>
                    <a:p>
                      <a:pPr algn="just"/>
                      <a:r>
                        <a:rPr lang="en-US" sz="2100" b="0" u="none" kern="1200" dirty="0">
                          <a:solidFill>
                            <a:schemeClr val="tx2"/>
                          </a:solidFill>
                          <a:latin typeface="Perpetua" panose="02020502060401020303" pitchFamily="18" charset="0"/>
                          <a:ea typeface="+mn-ea"/>
                          <a:cs typeface="+mn-cs"/>
                        </a:rPr>
                        <a:t>Amendment in the provisions of Act relating to verification of the return of income and appearance of authorized </a:t>
                      </a:r>
                      <a:r>
                        <a:rPr lang="en-GB" sz="2100" b="0" u="none" kern="1200" dirty="0">
                          <a:solidFill>
                            <a:schemeClr val="tx2"/>
                          </a:solidFill>
                          <a:latin typeface="Perpetua" panose="02020502060401020303" pitchFamily="18" charset="0"/>
                          <a:ea typeface="+mn-ea"/>
                          <a:cs typeface="+mn-cs"/>
                        </a:rPr>
                        <a:t>Representative</a:t>
                      </a:r>
                      <a:endParaRPr lang="en-US" sz="2100" b="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200" b="0" u="none" kern="1200" dirty="0">
                          <a:solidFill>
                            <a:schemeClr val="tx2"/>
                          </a:solidFill>
                          <a:latin typeface="Perpetua" panose="02020502060401020303" pitchFamily="18" charset="0"/>
                          <a:ea typeface="+mn-ea"/>
                          <a:cs typeface="+mn-cs"/>
                        </a:rPr>
                        <a:t>140, 288</a:t>
                      </a:r>
                    </a:p>
                  </a:txBody>
                  <a:tcPr anchor="ctr"/>
                </a:tc>
                <a:tc>
                  <a:txBody>
                    <a:bodyPr/>
                    <a:lstStyle/>
                    <a:p>
                      <a:pPr marL="0" algn="ctr" defTabSz="914400" rtl="0" eaLnBrk="1" latinLnBrk="0" hangingPunct="1"/>
                      <a:r>
                        <a:rPr lang="en-GB" sz="2100" b="0" u="none" kern="1200" dirty="0">
                          <a:solidFill>
                            <a:schemeClr val="tx2"/>
                          </a:solidFill>
                          <a:latin typeface="Perpetua" panose="02020502060401020303" pitchFamily="18" charset="0"/>
                          <a:ea typeface="+mn-ea"/>
                          <a:cs typeface="+mn-cs"/>
                        </a:rPr>
                        <a:t>67, 102</a:t>
                      </a:r>
                      <a:endParaRPr lang="en-US" sz="2100" b="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2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2265892107"/>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161</a:t>
            </a:fld>
            <a:endParaRPr lang="en-US"/>
          </a:p>
        </p:txBody>
      </p:sp>
    </p:spTree>
    <p:extLst>
      <p:ext uri="{BB962C8B-B14F-4D97-AF65-F5344CB8AC3E}">
        <p14:creationId xmlns:p14="http://schemas.microsoft.com/office/powerpoint/2010/main" val="280538223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a:solidFill>
            <a:schemeClr val="tx1"/>
          </a:solidFill>
        </p:spPr>
        <p:txBody>
          <a:bodyPr anchor="t"/>
          <a:lstStyle/>
          <a:p>
            <a:pPr algn="just"/>
            <a:r>
              <a:rPr lang="en-IN" sz="2800" b="1" kern="1200" dirty="0">
                <a:latin typeface="High Tower Text" panose="02040502050506030303" pitchFamily="18" charset="0"/>
              </a:rPr>
              <a:t>1. </a:t>
            </a:r>
            <a:r>
              <a:rPr lang="en-US" sz="2800" b="1" dirty="0">
                <a:latin typeface="High Tower Text" panose="02040502050506030303" pitchFamily="18" charset="0"/>
              </a:rPr>
              <a:t>Aligning purpose of entering into Double Taxation Avoidance Agreements (DTAA) with Multilateral Instrument (MLI)                                   </a:t>
            </a:r>
            <a:r>
              <a:rPr lang="en-US" sz="2800" b="1" i="1" dirty="0">
                <a:latin typeface="High Tower Text" panose="02040502050506030303" pitchFamily="18" charset="0"/>
              </a:rPr>
              <a:t>[Clause 41 &amp; 42]</a:t>
            </a:r>
          </a:p>
        </p:txBody>
      </p:sp>
      <p:sp>
        <p:nvSpPr>
          <p:cNvPr id="3" name="Content Placeholder 2"/>
          <p:cNvSpPr>
            <a:spLocks noGrp="1"/>
          </p:cNvSpPr>
          <p:nvPr>
            <p:ph idx="1"/>
          </p:nvPr>
        </p:nvSpPr>
        <p:spPr>
          <a:xfrm>
            <a:off x="76200" y="1600200"/>
            <a:ext cx="8915400" cy="5257800"/>
          </a:xfrm>
        </p:spPr>
        <p:txBody>
          <a:bodyPr/>
          <a:lstStyle/>
          <a:p>
            <a:pPr marL="0" indent="0" algn="just">
              <a:spcBef>
                <a:spcPts val="0"/>
              </a:spcBef>
              <a:buNone/>
            </a:pPr>
            <a:r>
              <a:rPr lang="en-US" sz="2100" b="1" u="sng" dirty="0">
                <a:solidFill>
                  <a:schemeClr val="tx2"/>
                </a:solidFill>
                <a:latin typeface="Perpetua" panose="02020502060401020303" pitchFamily="18" charset="0"/>
              </a:rPr>
              <a:t>Amendment of Section 90 w.e.f. 1</a:t>
            </a:r>
            <a:r>
              <a:rPr lang="en-US" sz="2100" b="1" u="sng" baseline="30000" dirty="0">
                <a:solidFill>
                  <a:schemeClr val="tx2"/>
                </a:solidFill>
                <a:latin typeface="Perpetua" panose="02020502060401020303" pitchFamily="18" charset="0"/>
              </a:rPr>
              <a:t>st</a:t>
            </a:r>
            <a:r>
              <a:rPr lang="en-US" sz="2100" b="1" u="sng" dirty="0">
                <a:solidFill>
                  <a:schemeClr val="tx2"/>
                </a:solidFill>
                <a:latin typeface="Perpetua" panose="02020502060401020303" pitchFamily="18" charset="0"/>
              </a:rPr>
              <a:t> day of April, 2021</a:t>
            </a:r>
          </a:p>
          <a:p>
            <a:pPr marL="0" indent="0" algn="just">
              <a:buNone/>
            </a:pPr>
            <a:r>
              <a:rPr lang="en-US" sz="2100" b="1" dirty="0">
                <a:solidFill>
                  <a:schemeClr val="tx2"/>
                </a:solidFill>
                <a:latin typeface="Perpetua" panose="02020502060401020303" pitchFamily="18" charset="0"/>
              </a:rPr>
              <a:t>In section 90 of the Income-tax Act, in sub-section (1), in clause (b), after the words “as the case may be,”, the words and brackets “</a:t>
            </a:r>
            <a:r>
              <a:rPr lang="en-US" sz="2100" b="1" i="1" dirty="0">
                <a:solidFill>
                  <a:schemeClr val="tx2"/>
                </a:solidFill>
                <a:latin typeface="Perpetua" panose="02020502060401020303" pitchFamily="18" charset="0"/>
              </a:rPr>
              <a:t>without creating opportunities for non-taxation or reduced taxation through tax evasion or avoidance (including through treaty-shopping arrangements aimed at obtaining reliefs provided in the said agreement 10 for the indirect benefit to residents of any other country or territory)</a:t>
            </a:r>
            <a:r>
              <a:rPr lang="en-US" sz="2100" b="1" dirty="0">
                <a:solidFill>
                  <a:schemeClr val="tx2"/>
                </a:solidFill>
                <a:latin typeface="Perpetua" panose="02020502060401020303" pitchFamily="18" charset="0"/>
              </a:rPr>
              <a:t>,” [Clause 41]</a:t>
            </a:r>
          </a:p>
          <a:p>
            <a:pPr marL="0" indent="0">
              <a:buNone/>
            </a:pPr>
            <a:endParaRPr lang="en-US" sz="2100" b="1" u="sng" dirty="0">
              <a:solidFill>
                <a:schemeClr val="tx2"/>
              </a:solidFill>
              <a:latin typeface="Perpetua" panose="02020502060401020303" pitchFamily="18" charset="0"/>
            </a:endParaRPr>
          </a:p>
          <a:p>
            <a:pPr marL="0" indent="0">
              <a:buNone/>
            </a:pPr>
            <a:r>
              <a:rPr lang="en-US" sz="2100" b="1" u="sng" dirty="0">
                <a:solidFill>
                  <a:schemeClr val="tx2"/>
                </a:solidFill>
                <a:latin typeface="Perpetua" panose="02020502060401020303" pitchFamily="18" charset="0"/>
              </a:rPr>
              <a:t>Amendment of Section 90A w.e.f. 1</a:t>
            </a:r>
            <a:r>
              <a:rPr lang="en-US" sz="2100" b="1" u="sng" baseline="30000" dirty="0">
                <a:solidFill>
                  <a:schemeClr val="tx2"/>
                </a:solidFill>
                <a:latin typeface="Perpetua" panose="02020502060401020303" pitchFamily="18" charset="0"/>
              </a:rPr>
              <a:t>st</a:t>
            </a:r>
            <a:r>
              <a:rPr lang="en-US" sz="2100" b="1" u="sng" dirty="0">
                <a:solidFill>
                  <a:schemeClr val="tx2"/>
                </a:solidFill>
                <a:latin typeface="Perpetua" panose="02020502060401020303" pitchFamily="18" charset="0"/>
              </a:rPr>
              <a:t> day of April, 2021</a:t>
            </a:r>
          </a:p>
          <a:p>
            <a:pPr marL="0" indent="0" algn="just">
              <a:buNone/>
            </a:pPr>
            <a:r>
              <a:rPr lang="en-US" sz="2100" b="1" dirty="0">
                <a:solidFill>
                  <a:schemeClr val="tx2"/>
                </a:solidFill>
                <a:latin typeface="Perpetua" panose="02020502060401020303" pitchFamily="18" charset="0"/>
              </a:rPr>
              <a:t>In section 90A of the Income-tax Act, in sub-section (1), in clause (b), after the words “specified territory outside India,”, the words and brackets </a:t>
            </a:r>
            <a:r>
              <a:rPr lang="en-US" sz="2100" b="1" i="1" dirty="0">
                <a:solidFill>
                  <a:schemeClr val="tx2"/>
                </a:solidFill>
                <a:latin typeface="Perpetua" panose="02020502060401020303" pitchFamily="18" charset="0"/>
              </a:rPr>
              <a:t>“without creating opportunities for non-taxation or reduced taxation through tax evasion or avoidance (including through treaty-shopping arrangements aimed at obtaining reliefs provided in the said agreement for the indirect benefit to residents of any other country or territory)</a:t>
            </a:r>
            <a:r>
              <a:rPr lang="en-US" sz="2100" b="1" dirty="0">
                <a:solidFill>
                  <a:schemeClr val="tx2"/>
                </a:solidFill>
                <a:latin typeface="Perpetua" panose="02020502060401020303" pitchFamily="18" charset="0"/>
              </a:rPr>
              <a:t>” [Clause 42]</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162</a:t>
            </a:fld>
            <a:endParaRPr lang="en-US"/>
          </a:p>
        </p:txBody>
      </p:sp>
    </p:spTree>
    <p:extLst>
      <p:ext uri="{BB962C8B-B14F-4D97-AF65-F5344CB8AC3E}">
        <p14:creationId xmlns:p14="http://schemas.microsoft.com/office/powerpoint/2010/main" val="159940313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163</a:t>
            </a:fld>
            <a:endParaRPr lang="en-US"/>
          </a:p>
        </p:txBody>
      </p:sp>
      <p:sp>
        <p:nvSpPr>
          <p:cNvPr id="6" name="Title 1">
            <a:extLst>
              <a:ext uri="{FF2B5EF4-FFF2-40B4-BE49-F238E27FC236}">
                <a16:creationId xmlns:a16="http://schemas.microsoft.com/office/drawing/2014/main" id="{408DAAC5-B782-4152-8115-27EE287E5872}"/>
              </a:ext>
            </a:extLst>
          </p:cNvPr>
          <p:cNvSpPr>
            <a:spLocks noGrp="1"/>
          </p:cNvSpPr>
          <p:nvPr>
            <p:ph type="title"/>
          </p:nvPr>
        </p:nvSpPr>
        <p:spPr>
          <a:xfrm>
            <a:off x="0" y="0"/>
            <a:ext cx="9144000" cy="838200"/>
          </a:xfrm>
          <a:solidFill>
            <a:schemeClr val="tx1"/>
          </a:solidFill>
        </p:spPr>
        <p:txBody>
          <a:bodyPr anchor="t"/>
          <a:lstStyle/>
          <a:p>
            <a:pPr marL="541338" indent="-541338"/>
            <a:r>
              <a:rPr lang="en-US" sz="36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400" b="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838200"/>
          <a:ext cx="9144000" cy="5958840"/>
        </p:xfrm>
        <a:graphic>
          <a:graphicData uri="http://schemas.openxmlformats.org/drawingml/2006/table">
            <a:tbl>
              <a:tblPr/>
              <a:tblGrid>
                <a:gridCol w="9144000">
                  <a:extLst>
                    <a:ext uri="{9D8B030D-6E8A-4147-A177-3AD203B41FA5}">
                      <a16:colId xmlns:a16="http://schemas.microsoft.com/office/drawing/2014/main" val="20000"/>
                    </a:ext>
                  </a:extLst>
                </a:gridCol>
              </a:tblGrid>
              <a:tr h="3810000">
                <a:tc>
                  <a:txBody>
                    <a:bodyPr/>
                    <a:lstStyle/>
                    <a:p>
                      <a:pPr algn="just">
                        <a:lnSpc>
                          <a:spcPct val="100000"/>
                        </a:lnSpc>
                        <a:spcAft>
                          <a:spcPts val="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342900" indent="-342900" algn="just">
                        <a:lnSpc>
                          <a:spcPct val="100000"/>
                        </a:lnSpc>
                        <a:spcAft>
                          <a:spcPts val="0"/>
                        </a:spcAft>
                        <a:buFont typeface="Arial" panose="020B0604020202020204" pitchFamily="34" charset="0"/>
                        <a:buChar char="•"/>
                      </a:pPr>
                      <a:r>
                        <a:rPr lang="en-US" sz="2300" b="0" i="0" u="none" strike="noStrike" kern="1200" baseline="0" dirty="0">
                          <a:solidFill>
                            <a:schemeClr val="tx2"/>
                          </a:solidFill>
                          <a:latin typeface="Perpetua" panose="02020502060401020303" pitchFamily="18" charset="0"/>
                          <a:ea typeface="+mn-ea"/>
                          <a:cs typeface="+mn-cs"/>
                        </a:rPr>
                        <a:t>Section 90 of the Act empowers the Central Government to enter into agreement with foreign countries or specified territories (commonly known as DTAAs) and Section 90A of the Act contains provision similar to section 90 of the Act so as to empower the Central Government to adopt and implement an agreement between a specified association in India and any specified association in specified territory outside India,  for </a:t>
                      </a:r>
                      <a:r>
                        <a:rPr lang="en-US" sz="2300" b="1" i="0" u="sng" strike="noStrike" kern="1200" baseline="0" dirty="0">
                          <a:solidFill>
                            <a:schemeClr val="tx2"/>
                          </a:solidFill>
                          <a:latin typeface="Perpetua" panose="02020502060401020303" pitchFamily="18" charset="0"/>
                          <a:ea typeface="+mn-ea"/>
                          <a:cs typeface="+mn-cs"/>
                        </a:rPr>
                        <a:t>granting relief, avoidance of double taxation, exchange of information and recovery of income-tax.</a:t>
                      </a:r>
                    </a:p>
                    <a:p>
                      <a:pPr marL="0" indent="0" algn="just" fontAlgn="base">
                        <a:lnSpc>
                          <a:spcPct val="100000"/>
                        </a:lnSpc>
                        <a:spcAft>
                          <a:spcPts val="0"/>
                        </a:spcAft>
                        <a:buFont typeface="Arial" panose="020B0604020202020204" pitchFamily="34" charset="0"/>
                        <a:buNone/>
                      </a:pPr>
                      <a:endParaRPr lang="en-US" sz="2300" b="0" i="0" u="none" strike="noStrike" kern="1200" baseline="0" dirty="0">
                        <a:solidFill>
                          <a:schemeClr val="tx2"/>
                        </a:solidFill>
                        <a:latin typeface="Perpetua" panose="02020502060401020303" pitchFamily="18" charset="0"/>
                        <a:ea typeface="+mn-ea"/>
                        <a:cs typeface="+mn-cs"/>
                      </a:endParaRPr>
                    </a:p>
                    <a:p>
                      <a:pPr marL="342900" indent="-342900" algn="just" fontAlgn="base">
                        <a:lnSpc>
                          <a:spcPct val="100000"/>
                        </a:lnSpc>
                        <a:spcAft>
                          <a:spcPts val="0"/>
                        </a:spcAft>
                        <a:buFont typeface="Arial" panose="020B0604020202020204" pitchFamily="34" charset="0"/>
                        <a:buChar char="•"/>
                      </a:pPr>
                      <a:r>
                        <a:rPr lang="en-US" sz="2300" b="0" i="0" u="none" strike="noStrike" kern="1200" baseline="0" dirty="0">
                          <a:solidFill>
                            <a:schemeClr val="tx2"/>
                          </a:solidFill>
                          <a:latin typeface="Perpetua" panose="02020502060401020303" pitchFamily="18" charset="0"/>
                          <a:ea typeface="+mn-ea"/>
                          <a:cs typeface="+mn-cs"/>
                        </a:rPr>
                        <a:t>India has signed the Multilateral Convention to Implement Tax Treaty Related Measures to Prevent Base Erosion and Profit Shifting (commonly referred to as MLI) along with representatives of many countries, which has since been ratified. India has since deposited the Instrument of Ratification to OECD, Paris along with its Final Position in terms of Covered Tax Agreements (CTAs), Reservations, Options and Notifications under the MLI, as a result of which MLI has entered into force for India on 1st October, 2019 and its provisions will be applicable on India’s DTAAs from FY 2020-21 onwards.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5600048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164</a:t>
            </a:fld>
            <a:endParaRPr lang="en-US"/>
          </a:p>
        </p:txBody>
      </p:sp>
      <p:sp>
        <p:nvSpPr>
          <p:cNvPr id="6" name="Title 1">
            <a:extLst>
              <a:ext uri="{FF2B5EF4-FFF2-40B4-BE49-F238E27FC236}">
                <a16:creationId xmlns:a16="http://schemas.microsoft.com/office/drawing/2014/main" id="{408DAAC5-B782-4152-8115-27EE287E5872}"/>
              </a:ext>
            </a:extLst>
          </p:cNvPr>
          <p:cNvSpPr>
            <a:spLocks noGrp="1"/>
          </p:cNvSpPr>
          <p:nvPr>
            <p:ph type="title"/>
          </p:nvPr>
        </p:nvSpPr>
        <p:spPr>
          <a:xfrm>
            <a:off x="0" y="0"/>
            <a:ext cx="9144000" cy="533400"/>
          </a:xfrm>
          <a:solidFill>
            <a:schemeClr val="tx1"/>
          </a:solidFill>
        </p:spPr>
        <p:txBody>
          <a:bodyPr anchor="t"/>
          <a:lstStyle/>
          <a:p>
            <a:pPr marL="541338" indent="-541338"/>
            <a:r>
              <a:rPr lang="en-US" sz="2800" b="1" kern="1200" dirty="0">
                <a:latin typeface="High Tower Text" panose="02040502050506030303" pitchFamily="18" charset="0"/>
              </a:rPr>
              <a:t>								     </a:t>
            </a:r>
            <a:r>
              <a:rPr lang="en-US" sz="2800" b="1" kern="1200" dirty="0" err="1">
                <a:latin typeface="High Tower Text" panose="02040502050506030303" pitchFamily="18" charset="0"/>
              </a:rPr>
              <a:t>Contd</a:t>
            </a:r>
            <a:r>
              <a:rPr lang="en-US" sz="2800" b="1" kern="1200" dirty="0">
                <a:latin typeface="High Tower Text" panose="02040502050506030303" pitchFamily="18" charset="0"/>
              </a:rPr>
              <a:t>….</a:t>
            </a: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457200"/>
          <a:ext cx="9144000" cy="6065520"/>
        </p:xfrm>
        <a:graphic>
          <a:graphicData uri="http://schemas.openxmlformats.org/drawingml/2006/table">
            <a:tbl>
              <a:tblPr/>
              <a:tblGrid>
                <a:gridCol w="9144000">
                  <a:extLst>
                    <a:ext uri="{9D8B030D-6E8A-4147-A177-3AD203B41FA5}">
                      <a16:colId xmlns:a16="http://schemas.microsoft.com/office/drawing/2014/main" val="20000"/>
                    </a:ext>
                  </a:extLst>
                </a:gridCol>
              </a:tblGrid>
              <a:tr h="5943600">
                <a:tc>
                  <a:txBody>
                    <a:bodyPr/>
                    <a:lstStyle/>
                    <a:p>
                      <a:pPr marL="342900" indent="-342900" algn="just" fontAlgn="base">
                        <a:lnSpc>
                          <a:spcPct val="100000"/>
                        </a:lnSpc>
                        <a:spcAft>
                          <a:spcPts val="0"/>
                        </a:spcAft>
                        <a:buFont typeface="Arial" panose="020B0604020202020204" pitchFamily="34" charset="0"/>
                        <a:buChar char="•"/>
                      </a:pPr>
                      <a:r>
                        <a:rPr lang="en-US" sz="2000" b="0" i="0" u="none" strike="noStrike" kern="1200" baseline="0" dirty="0">
                          <a:solidFill>
                            <a:schemeClr val="tx2"/>
                          </a:solidFill>
                          <a:latin typeface="Perpetua" panose="02020502060401020303" pitchFamily="18" charset="0"/>
                          <a:ea typeface="+mn-ea"/>
                          <a:cs typeface="+mn-cs"/>
                        </a:rPr>
                        <a:t>The MLI is an outcome of the G20-OECD project to tackle Base Erosion and Profit Shifting (the BEPS Project), i.e. tax planning strategies that exploit gaps and mismatches in tax rules to artificially shift profits to low or no-tax locations where there is little or no economic activity, resulting in little or no overall corporate tax being paid. The MLI will modify India’s DTAAs to curb revenue loss through treaty abuse and base erosion and profit shifting strategies by ensuring that profits are taxed where substantive economic activities generating the profits are carried out. The MLI will be applied alongside existing DTAAs, modifying their application in order to implement the BEPS measures.</a:t>
                      </a:r>
                    </a:p>
                    <a:p>
                      <a:pPr marL="0" indent="0" algn="just" fontAlgn="base">
                        <a:lnSpc>
                          <a:spcPct val="100000"/>
                        </a:lnSpc>
                        <a:spcAft>
                          <a:spcPts val="0"/>
                        </a:spcAft>
                        <a:buFont typeface="Arial" panose="020B0604020202020204" pitchFamily="34" charset="0"/>
                        <a:buNone/>
                      </a:pPr>
                      <a:endParaRPr lang="en-US" sz="1000" b="0" i="0" u="none" strike="noStrike" kern="1200" baseline="0" dirty="0">
                        <a:solidFill>
                          <a:schemeClr val="tx2"/>
                        </a:solidFill>
                        <a:latin typeface="Perpetua" panose="02020502060401020303" pitchFamily="18" charset="0"/>
                        <a:ea typeface="+mn-ea"/>
                        <a:cs typeface="+mn-cs"/>
                      </a:endParaRPr>
                    </a:p>
                    <a:p>
                      <a:pPr marL="342900" indent="-342900" algn="just" fontAlgn="base">
                        <a:lnSpc>
                          <a:spcPct val="100000"/>
                        </a:lnSpc>
                        <a:spcAft>
                          <a:spcPts val="0"/>
                        </a:spcAft>
                        <a:buFont typeface="Arial" panose="020B0604020202020204" pitchFamily="34" charset="0"/>
                        <a:buChar char="•"/>
                      </a:pPr>
                      <a:r>
                        <a:rPr lang="en-US" sz="2000" b="0" i="0" u="none" strike="noStrike" kern="1200" baseline="0" dirty="0">
                          <a:solidFill>
                            <a:schemeClr val="tx2"/>
                          </a:solidFill>
                          <a:latin typeface="Perpetua" panose="02020502060401020303" pitchFamily="18" charset="0"/>
                          <a:ea typeface="+mn-ea"/>
                          <a:cs typeface="+mn-cs"/>
                        </a:rPr>
                        <a:t>Article 6 of MLI provides for modification of the Covered Tax Agreement to include the following preamble text:</a:t>
                      </a:r>
                      <a:endParaRPr lang="en-GB" sz="2000" b="0" i="0" u="none" strike="noStrike" kern="1200" baseline="0" dirty="0">
                        <a:solidFill>
                          <a:schemeClr val="tx2"/>
                        </a:solidFill>
                        <a:latin typeface="Perpetua" panose="02020502060401020303" pitchFamily="18" charset="0"/>
                        <a:ea typeface="+mn-ea"/>
                        <a:cs typeface="+mn-cs"/>
                      </a:endParaRPr>
                    </a:p>
                    <a:p>
                      <a:pPr marL="533400" indent="0" algn="just" fontAlgn="base">
                        <a:lnSpc>
                          <a:spcPct val="100000"/>
                        </a:lnSpc>
                        <a:spcAft>
                          <a:spcPts val="0"/>
                        </a:spcAft>
                        <a:buFont typeface="Arial" panose="020B0604020202020204" pitchFamily="34" charset="0"/>
                        <a:buNone/>
                      </a:pPr>
                      <a:r>
                        <a:rPr lang="en-US" sz="2000" b="0" i="1" u="none" strike="noStrike" kern="1200" baseline="0" dirty="0">
                          <a:solidFill>
                            <a:schemeClr val="tx2"/>
                          </a:solidFill>
                          <a:latin typeface="Perpetua" panose="02020502060401020303" pitchFamily="18" charset="0"/>
                          <a:ea typeface="+mn-ea"/>
                          <a:cs typeface="+mn-cs"/>
                        </a:rPr>
                        <a:t>“Intending to eliminate double taxation with respect to the taxes covered by this agreement without creating opportunities for non-taxation or reduced taxation through tax evasion or avoidance (including through treaty-shopping arrangements aimed at obtaining reliefs provided in this agreement for the indirect benefit of residents of third jurisdictions),”</a:t>
                      </a:r>
                    </a:p>
                    <a:p>
                      <a:pPr marL="533400" indent="0" algn="just" fontAlgn="base">
                        <a:lnSpc>
                          <a:spcPct val="100000"/>
                        </a:lnSpc>
                        <a:spcAft>
                          <a:spcPts val="0"/>
                        </a:spcAft>
                        <a:buFont typeface="Arial" panose="020B0604020202020204" pitchFamily="34" charset="0"/>
                        <a:buNone/>
                      </a:pPr>
                      <a:endParaRPr lang="en-US" sz="800" b="0" i="1" u="none" strike="noStrike" kern="1200" baseline="0" dirty="0">
                        <a:solidFill>
                          <a:schemeClr val="tx2"/>
                        </a:solidFill>
                        <a:latin typeface="Perpetua" panose="02020502060401020303" pitchFamily="18" charset="0"/>
                        <a:ea typeface="+mn-ea"/>
                        <a:cs typeface="+mn-cs"/>
                      </a:endParaRPr>
                    </a:p>
                    <a:p>
                      <a:pPr marL="365125" marR="0" lvl="0" indent="-365125" algn="just"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000" b="0" i="0" u="none" strike="noStrike" kern="1200" baseline="0" dirty="0">
                          <a:solidFill>
                            <a:schemeClr val="tx2"/>
                          </a:solidFill>
                          <a:latin typeface="Perpetua" panose="02020502060401020303" pitchFamily="18" charset="0"/>
                          <a:ea typeface="+mn-ea"/>
                          <a:cs typeface="+mn-cs"/>
                        </a:rPr>
                        <a:t>In order to achieve the above, clause (b) of sub-section (1) of section 90 of the Act which provides for providing relief in respect of avoidance of double taxation of income under the laws of both country or territory (India and the other foreign country of territory) is required to contain the text provided for in MLI as mentioned at above para. In case of section 90A of the Act also, similar amendment would be required to be carried out.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16966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165</a:t>
            </a:fld>
            <a:endParaRPr lang="en-US"/>
          </a:p>
        </p:txBody>
      </p:sp>
      <p:sp>
        <p:nvSpPr>
          <p:cNvPr id="6" name="Title 1">
            <a:extLst>
              <a:ext uri="{FF2B5EF4-FFF2-40B4-BE49-F238E27FC236}">
                <a16:creationId xmlns:a16="http://schemas.microsoft.com/office/drawing/2014/main" id="{408DAAC5-B782-4152-8115-27EE287E5872}"/>
              </a:ext>
            </a:extLst>
          </p:cNvPr>
          <p:cNvSpPr>
            <a:spLocks noGrp="1"/>
          </p:cNvSpPr>
          <p:nvPr>
            <p:ph type="title"/>
          </p:nvPr>
        </p:nvSpPr>
        <p:spPr>
          <a:xfrm>
            <a:off x="0" y="0"/>
            <a:ext cx="9144000" cy="533400"/>
          </a:xfrm>
          <a:solidFill>
            <a:schemeClr val="tx1"/>
          </a:solidFill>
        </p:spPr>
        <p:txBody>
          <a:bodyPr anchor="t"/>
          <a:lstStyle/>
          <a:p>
            <a:pPr marL="541338" indent="-541338"/>
            <a:r>
              <a:rPr lang="en-US" sz="3600" b="1" kern="1200" dirty="0">
                <a:latin typeface="High Tower Text" panose="02040502050506030303" pitchFamily="18" charset="0"/>
              </a:rPr>
              <a:t>								     </a:t>
            </a:r>
            <a:r>
              <a:rPr lang="en-US" sz="3600" b="1" kern="1200" dirty="0" err="1">
                <a:latin typeface="High Tower Text" panose="02040502050506030303" pitchFamily="18" charset="0"/>
              </a:rPr>
              <a:t>Contd</a:t>
            </a:r>
            <a:r>
              <a:rPr lang="en-US" sz="3600" b="1" kern="1200" dirty="0">
                <a:latin typeface="High Tower Text" panose="02040502050506030303" pitchFamily="18" charset="0"/>
              </a:rPr>
              <a:t>….</a:t>
            </a:r>
            <a:endParaRPr lang="en-US" sz="3400" b="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533400"/>
          <a:ext cx="9144000" cy="5943600"/>
        </p:xfrm>
        <a:graphic>
          <a:graphicData uri="http://schemas.openxmlformats.org/drawingml/2006/table">
            <a:tbl>
              <a:tblPr/>
              <a:tblGrid>
                <a:gridCol w="9144000">
                  <a:extLst>
                    <a:ext uri="{9D8B030D-6E8A-4147-A177-3AD203B41FA5}">
                      <a16:colId xmlns:a16="http://schemas.microsoft.com/office/drawing/2014/main" val="20000"/>
                    </a:ext>
                  </a:extLst>
                </a:gridCol>
              </a:tblGrid>
              <a:tr h="5943600">
                <a:tc>
                  <a:txBody>
                    <a:bodyPr/>
                    <a:lstStyle/>
                    <a:p>
                      <a:pPr marL="0" indent="0" algn="just" defTabSz="914400" rtl="0" eaLnBrk="1" fontAlgn="base" latinLnBrk="0" hangingPunct="1">
                        <a:lnSpc>
                          <a:spcPct val="100000"/>
                        </a:lnSpc>
                        <a:spcAft>
                          <a:spcPts val="0"/>
                        </a:spcAft>
                        <a:buFont typeface="Arial" panose="020B0604020202020204" pitchFamily="34" charset="0"/>
                        <a:buNone/>
                      </a:pPr>
                      <a:endParaRPr lang="en-US" sz="2400" b="1" i="0" u="none" strike="noStrike" kern="1200" baseline="0" dirty="0">
                        <a:solidFill>
                          <a:schemeClr val="tx2"/>
                        </a:solidFill>
                        <a:latin typeface="Perpetua" panose="02020502060401020303" pitchFamily="18" charset="0"/>
                        <a:ea typeface="+mn-ea"/>
                        <a:cs typeface="+mn-cs"/>
                      </a:endParaRPr>
                    </a:p>
                    <a:p>
                      <a:pPr marL="342900" indent="-342900" algn="just" defTabSz="914400" rtl="0" eaLnBrk="1" fontAlgn="base" latinLnBrk="0" hangingPunct="1">
                        <a:lnSpc>
                          <a:spcPct val="100000"/>
                        </a:lnSpc>
                        <a:spcAft>
                          <a:spcPts val="0"/>
                        </a:spcAft>
                        <a:buFont typeface="Arial" panose="020B0604020202020204" pitchFamily="34" charset="0"/>
                        <a:buChar char="•"/>
                      </a:pPr>
                      <a:r>
                        <a:rPr lang="en-US" sz="2400" b="1" i="0" u="none" strike="noStrike" kern="1200" baseline="0" dirty="0">
                          <a:solidFill>
                            <a:schemeClr val="tx2"/>
                          </a:solidFill>
                          <a:latin typeface="Perpetua" panose="02020502060401020303" pitchFamily="18" charset="0"/>
                          <a:ea typeface="+mn-ea"/>
                          <a:cs typeface="+mn-cs"/>
                        </a:rPr>
                        <a:t>Therefore, it is proposed to amend clause (b) of sub-section (1) of section 90 of the Act so as to provide that the Central Government may enter into an agreement with the Government of any country outside India or specified territory outside India for, inter alia, the avoidance of double taxation of income under the Act and under the corresponding law in force in that country or specified territory, as the case may be, without creating opportunities for non-taxation or reduced taxation through tax evasion or avoidance (including through treaty-shopping arrangements aimed at obtaining reliefs provided in this agreement for the indirect benefit of residents of any other country or territory).</a:t>
                      </a:r>
                      <a:endParaRPr lang="en-GB" sz="2400" b="1" i="0" u="none" strike="noStrike" kern="1200" baseline="0" dirty="0">
                        <a:solidFill>
                          <a:schemeClr val="tx2"/>
                        </a:solidFill>
                        <a:latin typeface="Perpetua" panose="02020502060401020303" pitchFamily="18" charset="0"/>
                        <a:ea typeface="+mn-ea"/>
                        <a:cs typeface="+mn-cs"/>
                      </a:endParaRPr>
                    </a:p>
                    <a:p>
                      <a:pPr marL="342900" indent="-342900" algn="just" defTabSz="914400" rtl="0" eaLnBrk="1" fontAlgn="base" latinLnBrk="0" hangingPunct="1">
                        <a:lnSpc>
                          <a:spcPct val="100000"/>
                        </a:lnSpc>
                        <a:spcAft>
                          <a:spcPts val="0"/>
                        </a:spcAft>
                        <a:buFont typeface="Arial" panose="020B0604020202020204" pitchFamily="34" charset="0"/>
                        <a:buChar char="•"/>
                      </a:pPr>
                      <a:endParaRPr lang="en-US" sz="2400" b="0" i="0" u="none" strike="noStrike" kern="1200" baseline="0" dirty="0">
                        <a:solidFill>
                          <a:schemeClr val="tx2"/>
                        </a:solidFill>
                        <a:latin typeface="Perpetua" panose="02020502060401020303" pitchFamily="18" charset="0"/>
                        <a:ea typeface="+mn-ea"/>
                        <a:cs typeface="+mn-cs"/>
                      </a:endParaRPr>
                    </a:p>
                    <a:p>
                      <a:pPr marL="342900" indent="-342900" algn="just" defTabSz="914400" rtl="0" eaLnBrk="1" fontAlgn="base" latinLnBrk="0" hangingPunct="1">
                        <a:lnSpc>
                          <a:spcPct val="100000"/>
                        </a:lnSpc>
                        <a:spcAft>
                          <a:spcPts val="0"/>
                        </a:spcAft>
                        <a:buFont typeface="Arial" panose="020B0604020202020204" pitchFamily="34" charset="0"/>
                        <a:buChar char="•"/>
                      </a:pPr>
                      <a:r>
                        <a:rPr lang="en-US" sz="2400" b="0" i="0" u="none" strike="noStrike" kern="1200" baseline="0" dirty="0">
                          <a:solidFill>
                            <a:schemeClr val="tx2"/>
                          </a:solidFill>
                          <a:latin typeface="Perpetua" panose="02020502060401020303" pitchFamily="18" charset="0"/>
                          <a:ea typeface="+mn-ea"/>
                          <a:cs typeface="+mn-cs"/>
                        </a:rPr>
                        <a:t>It is also proposed to make similar amendment in clause (b) of sub-section (1) of section 90A of the Act. </a:t>
                      </a:r>
                      <a:r>
                        <a:rPr lang="en-US" sz="2400" b="1" i="0" u="none" strike="noStrike" kern="1200" baseline="0" dirty="0">
                          <a:solidFill>
                            <a:schemeClr val="tx2"/>
                          </a:solidFill>
                          <a:latin typeface="Perpetua" panose="02020502060401020303" pitchFamily="18" charset="0"/>
                          <a:ea typeface="+mn-ea"/>
                          <a:cs typeface="+mn-cs"/>
                        </a:rPr>
                        <a:t>These amendments will take effect from 1st April, 2021 i.e. A.Y. 2021-22 onwards.</a:t>
                      </a:r>
                      <a:endParaRPr lang="en-GB" sz="2400" b="1"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0001028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133600"/>
          </a:xfrm>
          <a:solidFill>
            <a:schemeClr val="tx1"/>
          </a:solidFill>
        </p:spPr>
        <p:txBody>
          <a:bodyPr anchor="t"/>
          <a:lstStyle/>
          <a:p>
            <a:pPr algn="just"/>
            <a:r>
              <a:rPr lang="en-IN" sz="2400" b="1" kern="1200" dirty="0">
                <a:latin typeface="High Tower Text" panose="02040502050506030303" pitchFamily="18" charset="0"/>
              </a:rPr>
              <a:t>2. </a:t>
            </a:r>
            <a:r>
              <a:rPr lang="en-US" sz="2400" b="1" dirty="0">
                <a:latin typeface="High Tower Text" panose="02040502050506030303" pitchFamily="18" charset="0"/>
              </a:rPr>
              <a:t>Deferring Significant Economic Presence (SEP) proposal, Extending source rule, Aligning exemption from taxability</a:t>
            </a:r>
            <a:br>
              <a:rPr lang="en-US" sz="2400" b="1" dirty="0">
                <a:latin typeface="High Tower Text" panose="02040502050506030303" pitchFamily="18" charset="0"/>
              </a:rPr>
            </a:br>
            <a:r>
              <a:rPr lang="en-US" sz="2400" b="1" dirty="0">
                <a:latin typeface="High Tower Text" panose="02040502050506030303" pitchFamily="18" charset="0"/>
              </a:rPr>
              <a:t>of Foreign Portfolio Investors (FPIs), on account of indirect transfer of assets, with amended scheme of SEBI, and</a:t>
            </a:r>
            <a:br>
              <a:rPr lang="en-US" sz="2400" b="1" dirty="0">
                <a:latin typeface="High Tower Text" panose="02040502050506030303" pitchFamily="18" charset="0"/>
              </a:rPr>
            </a:br>
            <a:r>
              <a:rPr lang="en-US" sz="2400" b="1" dirty="0" err="1">
                <a:latin typeface="High Tower Text" panose="02040502050506030303" pitchFamily="18" charset="0"/>
              </a:rPr>
              <a:t>rationalising</a:t>
            </a:r>
            <a:r>
              <a:rPr lang="en-US" sz="2400" b="1" dirty="0">
                <a:latin typeface="High Tower Text" panose="02040502050506030303" pitchFamily="18" charset="0"/>
              </a:rPr>
              <a:t> the definition of royalty.              </a:t>
            </a:r>
            <a:r>
              <a:rPr lang="en-US" sz="2400" b="1" i="1" dirty="0">
                <a:latin typeface="High Tower Text" panose="02040502050506030303" pitchFamily="18" charset="0"/>
              </a:rPr>
              <a:t>[Clause 5 &amp; 103]</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166</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76200" y="2209800"/>
            <a:ext cx="8915400" cy="4572000"/>
          </a:xfrm>
        </p:spPr>
        <p:txBody>
          <a:bodyPr/>
          <a:lstStyle/>
          <a:p>
            <a:pPr marL="0" indent="0" algn="just">
              <a:spcBef>
                <a:spcPts val="0"/>
              </a:spcBef>
              <a:buNone/>
            </a:pPr>
            <a:r>
              <a:rPr lang="en-US" sz="2000" b="1" u="sng" dirty="0">
                <a:solidFill>
                  <a:schemeClr val="tx2"/>
                </a:solidFill>
                <a:latin typeface="Perpetua" panose="02020502060401020303" pitchFamily="18" charset="0"/>
              </a:rPr>
              <a:t>Amendment in section 9 of the Income-tax Act, in sub-section </a:t>
            </a:r>
            <a:r>
              <a:rPr lang="en-US" sz="2000" b="1" i="1" u="sng" dirty="0">
                <a:solidFill>
                  <a:schemeClr val="tx2"/>
                </a:solidFill>
                <a:latin typeface="Perpetua" panose="02020502060401020303" pitchFamily="18" charset="0"/>
              </a:rPr>
              <a:t>(1</a:t>
            </a:r>
            <a:r>
              <a:rPr lang="en-US" sz="2000" b="1" u="sng" dirty="0">
                <a:solidFill>
                  <a:schemeClr val="tx2"/>
                </a:solidFill>
                <a:latin typeface="Perpetua" panose="02020502060401020303" pitchFamily="18" charset="0"/>
              </a:rPr>
              <a:t>),</a:t>
            </a:r>
            <a:r>
              <a:rPr lang="en-GB" sz="2000" b="1" u="sng" dirty="0">
                <a:solidFill>
                  <a:schemeClr val="tx2"/>
                </a:solidFill>
                <a:latin typeface="Perpetua" panose="02020502060401020303" pitchFamily="18" charset="0"/>
              </a:rPr>
              <a:t>in clause </a:t>
            </a:r>
            <a:r>
              <a:rPr lang="en-GB" sz="2000" b="1" i="1" u="sng" dirty="0">
                <a:solidFill>
                  <a:schemeClr val="tx2"/>
                </a:solidFill>
                <a:latin typeface="Perpetua" panose="02020502060401020303" pitchFamily="18" charset="0"/>
              </a:rPr>
              <a:t>(</a:t>
            </a:r>
            <a:r>
              <a:rPr lang="en-GB" sz="2000" b="1" i="1" u="sng" dirty="0" err="1">
                <a:solidFill>
                  <a:schemeClr val="tx2"/>
                </a:solidFill>
                <a:latin typeface="Perpetua" panose="02020502060401020303" pitchFamily="18" charset="0"/>
              </a:rPr>
              <a:t>i</a:t>
            </a:r>
            <a:r>
              <a:rPr lang="en-GB" sz="2000" b="1" u="sng" dirty="0">
                <a:solidFill>
                  <a:schemeClr val="tx2"/>
                </a:solidFill>
                <a:latin typeface="Perpetua" panose="02020502060401020303" pitchFamily="18" charset="0"/>
              </a:rPr>
              <a:t>),––</a:t>
            </a:r>
          </a:p>
          <a:p>
            <a:pPr marL="0" indent="0" algn="just">
              <a:buNone/>
            </a:pPr>
            <a:r>
              <a:rPr lang="en-US" sz="2000" i="1" dirty="0">
                <a:solidFill>
                  <a:schemeClr val="tx2"/>
                </a:solidFill>
                <a:latin typeface="Perpetua" panose="02020502060401020303" pitchFamily="18" charset="0"/>
              </a:rPr>
              <a:t>(</a:t>
            </a:r>
            <a:r>
              <a:rPr lang="en-US" sz="2000" i="1" dirty="0" err="1">
                <a:solidFill>
                  <a:schemeClr val="tx2"/>
                </a:solidFill>
                <a:latin typeface="Perpetua" panose="02020502060401020303" pitchFamily="18" charset="0"/>
              </a:rPr>
              <a:t>i</a:t>
            </a:r>
            <a:r>
              <a:rPr lang="en-US" sz="2000" dirty="0">
                <a:solidFill>
                  <a:schemeClr val="tx2"/>
                </a:solidFill>
                <a:latin typeface="Perpetua" panose="02020502060401020303" pitchFamily="18" charset="0"/>
              </a:rPr>
              <a:t>) </a:t>
            </a:r>
            <a:r>
              <a:rPr lang="en-US" sz="2000" b="1" dirty="0">
                <a:solidFill>
                  <a:schemeClr val="tx2"/>
                </a:solidFill>
                <a:latin typeface="Perpetua" panose="02020502060401020303" pitchFamily="18" charset="0"/>
              </a:rPr>
              <a:t>in </a:t>
            </a:r>
            <a:r>
              <a:rPr lang="en-US" sz="2000" b="1" i="1" dirty="0">
                <a:solidFill>
                  <a:schemeClr val="tx2"/>
                </a:solidFill>
                <a:latin typeface="Perpetua" panose="02020502060401020303" pitchFamily="18" charset="0"/>
              </a:rPr>
              <a:t>Explanation </a:t>
            </a:r>
            <a:r>
              <a:rPr lang="en-US" sz="2000" b="1" dirty="0">
                <a:solidFill>
                  <a:schemeClr val="tx2"/>
                </a:solidFill>
                <a:latin typeface="Perpetua" panose="02020502060401020303" pitchFamily="18" charset="0"/>
              </a:rPr>
              <a:t>1, in clause (</a:t>
            </a:r>
            <a:r>
              <a:rPr lang="en-US" sz="2000" b="1" i="1" dirty="0">
                <a:solidFill>
                  <a:schemeClr val="tx2"/>
                </a:solidFill>
                <a:latin typeface="Perpetua" panose="02020502060401020303" pitchFamily="18" charset="0"/>
              </a:rPr>
              <a:t>a</a:t>
            </a:r>
            <a:r>
              <a:rPr lang="en-US" sz="2000" b="1" dirty="0">
                <a:solidFill>
                  <a:schemeClr val="tx2"/>
                </a:solidFill>
                <a:latin typeface="Perpetua" panose="02020502060401020303" pitchFamily="18" charset="0"/>
              </a:rPr>
              <a:t>), </a:t>
            </a:r>
            <a:r>
              <a:rPr lang="en-US" sz="2000" dirty="0">
                <a:solidFill>
                  <a:schemeClr val="tx2"/>
                </a:solidFill>
                <a:latin typeface="Perpetua" panose="02020502060401020303" pitchFamily="18" charset="0"/>
              </a:rPr>
              <a:t>for the words “in the case of a business”, the words “</a:t>
            </a:r>
            <a:r>
              <a:rPr lang="en-US" sz="2000" i="1" dirty="0">
                <a:solidFill>
                  <a:schemeClr val="tx2"/>
                </a:solidFill>
                <a:latin typeface="Perpetua" panose="02020502060401020303" pitchFamily="18" charset="0"/>
              </a:rPr>
              <a:t>in the case of a business, other than the business having business connection in India on account of significant economic presence</a:t>
            </a:r>
            <a:r>
              <a:rPr lang="en-US" sz="2000" dirty="0">
                <a:solidFill>
                  <a:schemeClr val="tx2"/>
                </a:solidFill>
                <a:latin typeface="Perpetua" panose="02020502060401020303" pitchFamily="18" charset="0"/>
              </a:rPr>
              <a:t>,” shall be substituted with effect from the 1st day of April, 2022;</a:t>
            </a:r>
          </a:p>
          <a:p>
            <a:pPr marL="0" indent="0" algn="just">
              <a:buNone/>
            </a:pPr>
            <a:endParaRPr lang="en-GB" sz="2000" dirty="0">
              <a:solidFill>
                <a:schemeClr val="tx2"/>
              </a:solidFill>
              <a:latin typeface="Perpetua" panose="02020502060401020303" pitchFamily="18" charset="0"/>
            </a:endParaRPr>
          </a:p>
          <a:p>
            <a:pPr marL="0" indent="0" algn="just">
              <a:buNone/>
            </a:pPr>
            <a:r>
              <a:rPr lang="en-US" sz="2000" b="1" i="1" dirty="0">
                <a:solidFill>
                  <a:schemeClr val="tx2"/>
                </a:solidFill>
                <a:latin typeface="Perpetua" panose="02020502060401020303" pitchFamily="18" charset="0"/>
              </a:rPr>
              <a:t>(ii</a:t>
            </a:r>
            <a:r>
              <a:rPr lang="en-US" sz="2000" b="1" dirty="0">
                <a:solidFill>
                  <a:schemeClr val="tx2"/>
                </a:solidFill>
                <a:latin typeface="Perpetua" panose="02020502060401020303" pitchFamily="18" charset="0"/>
              </a:rPr>
              <a:t>) </a:t>
            </a:r>
            <a:r>
              <a:rPr lang="en-US" sz="2000" b="1" i="1" dirty="0">
                <a:solidFill>
                  <a:schemeClr val="tx2"/>
                </a:solidFill>
                <a:latin typeface="Perpetua" panose="02020502060401020303" pitchFamily="18" charset="0"/>
              </a:rPr>
              <a:t>Explanation </a:t>
            </a:r>
            <a:r>
              <a:rPr lang="en-US" sz="2000" b="1" dirty="0">
                <a:solidFill>
                  <a:schemeClr val="tx2"/>
                </a:solidFill>
                <a:latin typeface="Perpetua" panose="02020502060401020303" pitchFamily="18" charset="0"/>
              </a:rPr>
              <a:t>2A shall be omitted w.e.f. 01.04.2021 and the following </a:t>
            </a:r>
            <a:r>
              <a:rPr lang="en-US" sz="2000" b="1" i="1" dirty="0">
                <a:solidFill>
                  <a:schemeClr val="tx2"/>
                </a:solidFill>
                <a:latin typeface="Perpetua" panose="02020502060401020303" pitchFamily="18" charset="0"/>
              </a:rPr>
              <a:t>Explanation </a:t>
            </a:r>
            <a:r>
              <a:rPr lang="en-US" sz="2000" b="1" dirty="0">
                <a:solidFill>
                  <a:schemeClr val="tx2"/>
                </a:solidFill>
                <a:latin typeface="Perpetua" panose="02020502060401020303" pitchFamily="18" charset="0"/>
              </a:rPr>
              <a:t>shall be inserted w.e.f. 01.04.2022</a:t>
            </a:r>
            <a:r>
              <a:rPr lang="en-GB" sz="2000" b="1" dirty="0">
                <a:solidFill>
                  <a:schemeClr val="tx2"/>
                </a:solidFill>
                <a:latin typeface="Perpetua" panose="02020502060401020303" pitchFamily="18" charset="0"/>
              </a:rPr>
              <a:t>,</a:t>
            </a:r>
            <a:r>
              <a:rPr lang="en-GB" sz="2000" dirty="0">
                <a:solidFill>
                  <a:schemeClr val="tx2"/>
                </a:solidFill>
                <a:latin typeface="Perpetua" panose="02020502060401020303" pitchFamily="18" charset="0"/>
              </a:rPr>
              <a:t> namely:––</a:t>
            </a:r>
          </a:p>
          <a:p>
            <a:pPr marL="0" indent="0" algn="just">
              <a:buNone/>
            </a:pPr>
            <a:r>
              <a:rPr lang="en-US" sz="2000" dirty="0">
                <a:solidFill>
                  <a:schemeClr val="tx2"/>
                </a:solidFill>
                <a:latin typeface="Perpetua" panose="02020502060401020303" pitchFamily="18" charset="0"/>
              </a:rPr>
              <a:t>‘</a:t>
            </a:r>
            <a:r>
              <a:rPr lang="en-US" sz="2000" i="1" dirty="0">
                <a:solidFill>
                  <a:schemeClr val="tx2"/>
                </a:solidFill>
                <a:latin typeface="Perpetua" panose="02020502060401020303" pitchFamily="18" charset="0"/>
              </a:rPr>
              <a:t>Explanation </a:t>
            </a:r>
            <a:r>
              <a:rPr lang="en-US" sz="2000" dirty="0">
                <a:solidFill>
                  <a:schemeClr val="tx2"/>
                </a:solidFill>
                <a:latin typeface="Perpetua" panose="02020502060401020303" pitchFamily="18" charset="0"/>
              </a:rPr>
              <a:t>2A.—For the removal of doubts, it is hereby declared that the significant economic presence of a non-resident in India shall constitute "business connection" in India and "significant economic presence" for this </a:t>
            </a:r>
            <a:r>
              <a:rPr lang="en-GB" sz="2000" dirty="0">
                <a:solidFill>
                  <a:schemeClr val="tx2"/>
                </a:solidFill>
                <a:latin typeface="Perpetua" panose="02020502060401020303" pitchFamily="18" charset="0"/>
              </a:rPr>
              <a:t>purpose, shall mean—</a:t>
            </a:r>
          </a:p>
          <a:p>
            <a:pPr marL="0" indent="0" algn="just">
              <a:buNone/>
            </a:pPr>
            <a:r>
              <a:rPr lang="en-US" sz="2000" i="1" dirty="0">
                <a:solidFill>
                  <a:schemeClr val="tx2"/>
                </a:solidFill>
                <a:latin typeface="Perpetua" panose="02020502060401020303" pitchFamily="18" charset="0"/>
              </a:rPr>
              <a:t>(a</a:t>
            </a:r>
            <a:r>
              <a:rPr lang="en-US" sz="2000" dirty="0">
                <a:solidFill>
                  <a:schemeClr val="tx2"/>
                </a:solidFill>
                <a:latin typeface="Perpetua" panose="02020502060401020303" pitchFamily="18" charset="0"/>
              </a:rPr>
              <a:t>) transaction in respect of any goods, services or property carried out by a non-resident with any person in India including provision of download of data or software in India, if the aggregate of payments arising from such transaction or transactions during the previous year exceeds such amount as may be </a:t>
            </a:r>
            <a:r>
              <a:rPr lang="en-GB" sz="2000" dirty="0">
                <a:solidFill>
                  <a:schemeClr val="tx2"/>
                </a:solidFill>
                <a:latin typeface="Perpetua" panose="02020502060401020303" pitchFamily="18" charset="0"/>
              </a:rPr>
              <a:t>prescribed; or</a:t>
            </a:r>
            <a:endParaRPr lang="en-US" sz="20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316652937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167</a:t>
            </a:fld>
            <a:endParaRPr lang="en-US"/>
          </a:p>
        </p:txBody>
      </p:sp>
      <p:sp>
        <p:nvSpPr>
          <p:cNvPr id="9" name="Title 1">
            <a:extLst>
              <a:ext uri="{FF2B5EF4-FFF2-40B4-BE49-F238E27FC236}">
                <a16:creationId xmlns:a16="http://schemas.microsoft.com/office/drawing/2014/main" id="{C64BF9A3-5E26-4ED9-9BAF-2403DA4B10A8}"/>
              </a:ext>
            </a:extLst>
          </p:cNvPr>
          <p:cNvSpPr txBox="1">
            <a:spLocks/>
          </p:cNvSpPr>
          <p:nvPr/>
        </p:nvSpPr>
        <p:spPr bwMode="gray">
          <a:xfrm>
            <a:off x="0" y="0"/>
            <a:ext cx="9144000" cy="86836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609600"/>
            <a:ext cx="9144000" cy="3657600"/>
          </a:xfrm>
          <a:solidFill>
            <a:schemeClr val="bg1"/>
          </a:solidFill>
        </p:spPr>
        <p:txBody>
          <a:bodyPr/>
          <a:lstStyle/>
          <a:p>
            <a:pPr marL="0" indent="0" algn="just">
              <a:spcBef>
                <a:spcPts val="0"/>
              </a:spcBef>
              <a:buNone/>
            </a:pPr>
            <a:r>
              <a:rPr lang="en-US" sz="2200" i="1" dirty="0">
                <a:solidFill>
                  <a:schemeClr val="tx2"/>
                </a:solidFill>
                <a:latin typeface="Perpetua" panose="02020502060401020303" pitchFamily="18" charset="0"/>
              </a:rPr>
              <a:t>(b) systematic and continuous soliciting of business activities or engaging in interaction with such number of users in India, as may be prescribed:</a:t>
            </a:r>
          </a:p>
          <a:p>
            <a:pPr marL="0" indent="0" algn="just">
              <a:spcBef>
                <a:spcPts val="0"/>
              </a:spcBef>
              <a:buNone/>
            </a:pPr>
            <a:r>
              <a:rPr lang="en-US" sz="2200" i="1" dirty="0">
                <a:solidFill>
                  <a:schemeClr val="tx2"/>
                </a:solidFill>
                <a:latin typeface="Perpetua" panose="02020502060401020303" pitchFamily="18" charset="0"/>
              </a:rPr>
              <a:t>Provided that the transactions or activities shall constitute significant economic presence in India, whether or not—</a:t>
            </a:r>
          </a:p>
          <a:p>
            <a:pPr marL="0" indent="0" algn="just">
              <a:spcBef>
                <a:spcPts val="0"/>
              </a:spcBef>
              <a:buNone/>
            </a:pP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a:t>
            </a:r>
            <a:r>
              <a:rPr lang="en-US" sz="2200" i="1" dirty="0">
                <a:solidFill>
                  <a:schemeClr val="tx2"/>
                </a:solidFill>
                <a:latin typeface="Perpetua" panose="02020502060401020303" pitchFamily="18" charset="0"/>
              </a:rPr>
              <a:t>) the agreement for such transactions or activities is entered in India; or</a:t>
            </a:r>
          </a:p>
          <a:p>
            <a:pPr marL="0" indent="0" algn="just">
              <a:spcBef>
                <a:spcPts val="0"/>
              </a:spcBef>
              <a:buNone/>
            </a:pPr>
            <a:r>
              <a:rPr lang="en-US" sz="2200" i="1" dirty="0">
                <a:solidFill>
                  <a:schemeClr val="tx2"/>
                </a:solidFill>
                <a:latin typeface="Perpetua" panose="02020502060401020303" pitchFamily="18" charset="0"/>
              </a:rPr>
              <a:t>(ii) the non-resident has a residence or place of business in India; or</a:t>
            </a:r>
          </a:p>
          <a:p>
            <a:pPr marL="0" indent="0" algn="just">
              <a:spcBef>
                <a:spcPts val="0"/>
              </a:spcBef>
              <a:buNone/>
            </a:pPr>
            <a:r>
              <a:rPr lang="en-US" sz="2200" i="1" dirty="0">
                <a:solidFill>
                  <a:schemeClr val="tx2"/>
                </a:solidFill>
                <a:latin typeface="Perpetua" panose="02020502060401020303" pitchFamily="18" charset="0"/>
              </a:rPr>
              <a:t>(iii) the non-resident renders services in India:</a:t>
            </a:r>
          </a:p>
          <a:p>
            <a:pPr marL="0" indent="0" algn="just">
              <a:spcBef>
                <a:spcPts val="0"/>
              </a:spcBef>
              <a:buNone/>
            </a:pPr>
            <a:r>
              <a:rPr lang="en-US" sz="2200" i="1" dirty="0">
                <a:solidFill>
                  <a:schemeClr val="tx2"/>
                </a:solidFill>
                <a:latin typeface="Perpetua" panose="02020502060401020303" pitchFamily="18" charset="0"/>
              </a:rPr>
              <a:t>Provided further that only so much of income as is attributable to the transactions or activities referred to in clause (a) or clause (b) shall be deemed to accrue or arise in India.;</a:t>
            </a:r>
          </a:p>
        </p:txBody>
      </p:sp>
      <p:graphicFrame>
        <p:nvGraphicFramePr>
          <p:cNvPr id="10" name="Table 9">
            <a:extLst>
              <a:ext uri="{FF2B5EF4-FFF2-40B4-BE49-F238E27FC236}">
                <a16:creationId xmlns:a16="http://schemas.microsoft.com/office/drawing/2014/main" id="{EF1BD8A2-B5A3-497B-80C8-7D7F3F2B8D35}"/>
              </a:ext>
            </a:extLst>
          </p:cNvPr>
          <p:cNvGraphicFramePr>
            <a:graphicFrameLocks noGrp="1"/>
          </p:cNvGraphicFramePr>
          <p:nvPr/>
        </p:nvGraphicFramePr>
        <p:xfrm>
          <a:off x="0" y="3810000"/>
          <a:ext cx="9144000" cy="2880360"/>
        </p:xfrm>
        <a:graphic>
          <a:graphicData uri="http://schemas.openxmlformats.org/drawingml/2006/table">
            <a:tbl>
              <a:tblPr/>
              <a:tblGrid>
                <a:gridCol w="9144000">
                  <a:extLst>
                    <a:ext uri="{9D8B030D-6E8A-4147-A177-3AD203B41FA5}">
                      <a16:colId xmlns:a16="http://schemas.microsoft.com/office/drawing/2014/main" val="20000"/>
                    </a:ext>
                  </a:extLst>
                </a:gridCol>
              </a:tblGrid>
              <a:tr h="624840">
                <a:tc>
                  <a:txBody>
                    <a:bodyPr/>
                    <a:lstStyle/>
                    <a:p>
                      <a:pPr marL="0" indent="0" algn="just" defTabSz="914400" rtl="0" eaLnBrk="1" fontAlgn="base" latinLnBrk="0" hangingPunct="1">
                        <a:lnSpc>
                          <a:spcPct val="100000"/>
                        </a:lnSpc>
                        <a:spcAft>
                          <a:spcPts val="0"/>
                        </a:spcAft>
                        <a:buFont typeface="Arial" panose="020B0604020202020204" pitchFamily="34" charset="0"/>
                        <a:buNone/>
                      </a:pPr>
                      <a:r>
                        <a:rPr lang="en-US" sz="2400" b="1" i="0" u="sng" strike="noStrike" kern="1200" baseline="0" dirty="0">
                          <a:solidFill>
                            <a:schemeClr val="tx2"/>
                          </a:solidFill>
                          <a:latin typeface="Perpetua" panose="02020502060401020303" pitchFamily="18" charset="0"/>
                          <a:ea typeface="+mn-ea"/>
                          <a:cs typeface="+mn-cs"/>
                        </a:rPr>
                        <a:t>Brief Impact:</a:t>
                      </a:r>
                    </a:p>
                    <a:p>
                      <a:pPr algn="just">
                        <a:spcAft>
                          <a:spcPts val="0"/>
                        </a:spcAft>
                      </a:pPr>
                      <a:r>
                        <a:rPr lang="en-US" sz="2400" b="0" i="0" u="none" strike="noStrike" kern="1200" baseline="0" dirty="0">
                          <a:solidFill>
                            <a:schemeClr val="tx2"/>
                          </a:solidFill>
                          <a:latin typeface="Perpetua" panose="02020502060401020303" pitchFamily="18" charset="0"/>
                          <a:ea typeface="+mn-ea"/>
                          <a:cs typeface="+mn-cs"/>
                        </a:rPr>
                        <a:t>Section 9 of the Act contains provisions in respect of income which are deemed to accrue or arise in India. Sub-section (1) thereof creates a legal fiction that certain incomes shall be deemed to accrue or arise in India. Clause (</a:t>
                      </a:r>
                      <a:r>
                        <a:rPr lang="en-US" sz="2400" b="0" i="0" u="none" strike="noStrike" kern="1200" baseline="0" dirty="0" err="1">
                          <a:solidFill>
                            <a:schemeClr val="tx2"/>
                          </a:solidFill>
                          <a:latin typeface="Perpetua" panose="02020502060401020303" pitchFamily="18" charset="0"/>
                          <a:ea typeface="+mn-ea"/>
                          <a:cs typeface="+mn-cs"/>
                        </a:rPr>
                        <a:t>i</a:t>
                      </a:r>
                      <a:r>
                        <a:rPr lang="en-US" sz="2400" b="0" i="0" u="none" strike="noStrike" kern="1200" baseline="0" dirty="0">
                          <a:solidFill>
                            <a:schemeClr val="tx2"/>
                          </a:solidFill>
                          <a:latin typeface="Perpetua" panose="02020502060401020303" pitchFamily="18" charset="0"/>
                          <a:ea typeface="+mn-ea"/>
                          <a:cs typeface="+mn-cs"/>
                        </a:rPr>
                        <a:t>) of sub-section (1) deems the following income to accrue or arise in India:</a:t>
                      </a:r>
                      <a:endParaRPr lang="en-US" sz="2400" b="0" i="1" u="none" strike="noStrike" kern="1200" baseline="0" dirty="0">
                        <a:solidFill>
                          <a:schemeClr val="tx2"/>
                        </a:solidFill>
                        <a:latin typeface="Perpetua" panose="02020502060401020303" pitchFamily="18" charset="0"/>
                        <a:ea typeface="+mn-ea"/>
                        <a:cs typeface="+mn-cs"/>
                      </a:endParaRPr>
                    </a:p>
                    <a:p>
                      <a:pPr marL="182563" indent="0" algn="just">
                        <a:spcAft>
                          <a:spcPts val="0"/>
                        </a:spcAft>
                      </a:pPr>
                      <a:r>
                        <a:rPr lang="en-US" sz="2300" b="0" i="1" u="none" strike="noStrike" kern="1200" baseline="0" dirty="0">
                          <a:solidFill>
                            <a:schemeClr val="tx2"/>
                          </a:solidFill>
                          <a:latin typeface="Perpetua" panose="02020502060401020303" pitchFamily="18" charset="0"/>
                          <a:ea typeface="+mn-ea"/>
                          <a:cs typeface="+mn-cs"/>
                        </a:rPr>
                        <a:t>“all income accruing or arising, whether directly or indirectly, through or from any business connection in India, or through or from any property in India, or through or from any asset or source of income in India, or through the transfer of a capital </a:t>
                      </a:r>
                      <a:r>
                        <a:rPr lang="en-GB" sz="2300" b="0" i="1" u="none" strike="noStrike" kern="1200" baseline="0" dirty="0">
                          <a:solidFill>
                            <a:schemeClr val="tx2"/>
                          </a:solidFill>
                          <a:latin typeface="Perpetua" panose="02020502060401020303" pitchFamily="18" charset="0"/>
                          <a:ea typeface="+mn-ea"/>
                          <a:cs typeface="+mn-cs"/>
                        </a:rPr>
                        <a:t>asset situate in India</a:t>
                      </a:r>
                      <a:r>
                        <a:rPr lang="en-GB" sz="2300" b="0" i="0" u="none" strike="noStrike" kern="1200" baseline="0" dirty="0">
                          <a:solidFill>
                            <a:schemeClr val="tx2"/>
                          </a:solidFill>
                          <a:latin typeface="Perpetua" panose="02020502060401020303" pitchFamily="18" charset="0"/>
                          <a:ea typeface="+mn-ea"/>
                          <a:cs typeface="+mn-cs"/>
                        </a:rPr>
                        <a:t>”</a:t>
                      </a:r>
                      <a:endParaRPr lang="en-US" sz="2300" b="0"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9601529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168</a:t>
            </a:fld>
            <a:endParaRPr lang="en-US"/>
          </a:p>
        </p:txBody>
      </p:sp>
      <p:sp>
        <p:nvSpPr>
          <p:cNvPr id="4" name="Title 3">
            <a:extLst>
              <a:ext uri="{FF2B5EF4-FFF2-40B4-BE49-F238E27FC236}">
                <a16:creationId xmlns:a16="http://schemas.microsoft.com/office/drawing/2014/main" id="{FAF7CE58-35C5-48D5-8968-1CBC034A524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C64BF9A3-5E26-4ED9-9BAF-2403DA4B10A8}"/>
              </a:ext>
            </a:extLst>
          </p:cNvPr>
          <p:cNvSpPr txBox="1">
            <a:spLocks/>
          </p:cNvSpPr>
          <p:nvPr/>
        </p:nvSpPr>
        <p:spPr bwMode="gray">
          <a:xfrm>
            <a:off x="0" y="0"/>
            <a:ext cx="9144000" cy="86836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EF1BD8A2-B5A3-497B-80C8-7D7F3F2B8D35}"/>
              </a:ext>
            </a:extLst>
          </p:cNvPr>
          <p:cNvGraphicFramePr>
            <a:graphicFrameLocks noGrp="1"/>
          </p:cNvGraphicFramePr>
          <p:nvPr/>
        </p:nvGraphicFramePr>
        <p:xfrm>
          <a:off x="0" y="685800"/>
          <a:ext cx="9144000" cy="6065520"/>
        </p:xfrm>
        <a:graphic>
          <a:graphicData uri="http://schemas.openxmlformats.org/drawingml/2006/table">
            <a:tbl>
              <a:tblPr/>
              <a:tblGrid>
                <a:gridCol w="9144000">
                  <a:extLst>
                    <a:ext uri="{9D8B030D-6E8A-4147-A177-3AD203B41FA5}">
                      <a16:colId xmlns:a16="http://schemas.microsoft.com/office/drawing/2014/main" val="20000"/>
                    </a:ext>
                  </a:extLst>
                </a:gridCol>
              </a:tblGrid>
              <a:tr h="2133600">
                <a:tc>
                  <a:txBody>
                    <a:bodyPr/>
                    <a:lstStyle/>
                    <a:p>
                      <a:pPr marL="342900" indent="-342900" algn="just">
                        <a:buFont typeface="Arial" panose="020B0604020202020204" pitchFamily="34" charset="0"/>
                        <a:buChar char="•"/>
                      </a:pPr>
                      <a:r>
                        <a:rPr lang="en-US" sz="2100" b="0" i="0" u="none" strike="noStrike" kern="1200" baseline="0" dirty="0">
                          <a:solidFill>
                            <a:schemeClr val="tx2"/>
                          </a:solidFill>
                          <a:latin typeface="Perpetua" panose="02020502060401020303" pitchFamily="18" charset="0"/>
                          <a:ea typeface="+mn-ea"/>
                          <a:cs typeface="+mn-cs"/>
                        </a:rPr>
                        <a:t>Finance Act, 2018, </a:t>
                      </a:r>
                      <a:r>
                        <a:rPr lang="en-US" sz="2100" b="0" i="1" u="none" strike="noStrike" kern="1200" baseline="0" dirty="0">
                          <a:solidFill>
                            <a:schemeClr val="tx2"/>
                          </a:solidFill>
                          <a:latin typeface="Perpetua" panose="02020502060401020303" pitchFamily="18" charset="0"/>
                          <a:ea typeface="+mn-ea"/>
                          <a:cs typeface="+mn-cs"/>
                        </a:rPr>
                        <a:t>inter alia</a:t>
                      </a:r>
                      <a:r>
                        <a:rPr lang="en-US" sz="2100" b="0" i="0" u="none" strike="noStrike" kern="1200" baseline="0" dirty="0">
                          <a:solidFill>
                            <a:schemeClr val="tx2"/>
                          </a:solidFill>
                          <a:latin typeface="Perpetua" panose="02020502060401020303" pitchFamily="18" charset="0"/>
                          <a:ea typeface="+mn-ea"/>
                          <a:cs typeface="+mn-cs"/>
                        </a:rPr>
                        <a:t>, inserted Explanation 2A to said clause so as to clarify that the “significant economic presence” (SEP) of a non-resident in India shall constitute "business connection" in India and SEP for this purpose and said Explanation further provided that the transactions or activities shall constitute significant economic presence in India, whether or not, the agreement for such transactions or activities is entered in India; or the non-resident has a residence or place of business in India; or the non-resident renders services in India.</a:t>
                      </a:r>
                    </a:p>
                    <a:p>
                      <a:pPr marL="342900" indent="-342900" algn="just">
                        <a:buFont typeface="Arial" panose="020B0604020202020204" pitchFamily="34" charset="0"/>
                        <a:buChar char="•"/>
                      </a:pPr>
                      <a:endParaRPr lang="en-US" sz="800" b="0" i="0" u="none" strike="noStrike" kern="1200" baseline="0" dirty="0">
                        <a:solidFill>
                          <a:schemeClr val="tx2"/>
                        </a:solidFill>
                        <a:latin typeface="Perpetua" panose="02020502060401020303" pitchFamily="18" charset="0"/>
                        <a:ea typeface="+mn-ea"/>
                        <a:cs typeface="+mn-cs"/>
                      </a:endParaRPr>
                    </a:p>
                    <a:p>
                      <a:pPr marL="342900" indent="-342900" algn="just">
                        <a:buFont typeface="Arial" panose="020B0604020202020204" pitchFamily="34" charset="0"/>
                        <a:buChar char="•"/>
                      </a:pPr>
                      <a:r>
                        <a:rPr lang="en-US" sz="2100" b="0" i="0" u="none" strike="noStrike" kern="1200" baseline="0" dirty="0">
                          <a:solidFill>
                            <a:schemeClr val="tx2"/>
                          </a:solidFill>
                          <a:latin typeface="Perpetua" panose="02020502060401020303" pitchFamily="18" charset="0"/>
                          <a:ea typeface="+mn-ea"/>
                          <a:cs typeface="+mn-cs"/>
                        </a:rPr>
                        <a:t>Therefore, for the purposes of determining SEP of a non-resident in India, threshold for the aggregate amount of payments arising from the specified transactions and for the number of users were required to be prescribed in the Rules. However, since discussion on this issue is still going on in G20-OECD BEPS project, these numbers have not been notified yet. G20-OECD report is expected by the end of December 2020. In the circumstances, it is proposed to defer the applicability of SEP to starting from assessment year 2022-23. Certain drafting changes have also been made while deferring the proposal.</a:t>
                      </a:r>
                    </a:p>
                    <a:p>
                      <a:pPr marL="342900" indent="-342900" algn="just">
                        <a:buFont typeface="Arial" panose="020B0604020202020204" pitchFamily="34" charset="0"/>
                        <a:buChar char="•"/>
                      </a:pPr>
                      <a:endParaRPr lang="en-US" sz="1200" b="0" i="0" u="none" strike="noStrike" kern="1200" baseline="0" dirty="0">
                        <a:solidFill>
                          <a:schemeClr val="tx2"/>
                        </a:solidFill>
                        <a:latin typeface="Perpetua" panose="02020502060401020303" pitchFamily="18" charset="0"/>
                        <a:ea typeface="+mn-ea"/>
                        <a:cs typeface="+mn-cs"/>
                      </a:endParaRPr>
                    </a:p>
                    <a:p>
                      <a:pPr marL="342900" indent="-342900" algn="just">
                        <a:buFont typeface="Arial" panose="020B0604020202020204" pitchFamily="34" charset="0"/>
                        <a:buChar char="•"/>
                      </a:pPr>
                      <a:r>
                        <a:rPr lang="en-US" sz="2100" b="1" i="0" u="none" strike="noStrike" kern="1200" baseline="0" dirty="0">
                          <a:solidFill>
                            <a:schemeClr val="tx2"/>
                          </a:solidFill>
                          <a:latin typeface="Perpetua" panose="02020502060401020303" pitchFamily="18" charset="0"/>
                          <a:ea typeface="+mn-ea"/>
                          <a:cs typeface="+mn-cs"/>
                        </a:rPr>
                        <a:t>The current SEP provisions shall be omitted from A.Y. 2021-22 and the new provisions will take effect from 1st April, 2022 and will, accordingly, apply in relation to A.Y. 2022-23 and onwards.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8792367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169</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86836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808037"/>
            <a:ext cx="9144000" cy="5913437"/>
          </a:xfrm>
          <a:solidFill>
            <a:schemeClr val="bg1"/>
          </a:solidFill>
        </p:spPr>
        <p:txBody>
          <a:bodyPr/>
          <a:lstStyle/>
          <a:p>
            <a:pPr marL="0" indent="0" algn="just">
              <a:spcBef>
                <a:spcPts val="0"/>
              </a:spcBef>
              <a:buNone/>
            </a:pPr>
            <a:r>
              <a:rPr lang="en-US" sz="2100" b="1" u="sng" dirty="0">
                <a:solidFill>
                  <a:schemeClr val="tx2"/>
                </a:solidFill>
                <a:latin typeface="Perpetua" panose="02020502060401020303" pitchFamily="18" charset="0"/>
              </a:rPr>
              <a:t>Amendment in section 9 of the Income-tax Act, in sub-section </a:t>
            </a:r>
            <a:r>
              <a:rPr lang="en-US" sz="2100" b="1" i="1" u="sng" dirty="0">
                <a:solidFill>
                  <a:schemeClr val="tx2"/>
                </a:solidFill>
                <a:latin typeface="Perpetua" panose="02020502060401020303" pitchFamily="18" charset="0"/>
              </a:rPr>
              <a:t>(1</a:t>
            </a:r>
            <a:r>
              <a:rPr lang="en-US" sz="2100" b="1" u="sng" dirty="0">
                <a:solidFill>
                  <a:schemeClr val="tx2"/>
                </a:solidFill>
                <a:latin typeface="Perpetua" panose="02020502060401020303" pitchFamily="18" charset="0"/>
              </a:rPr>
              <a:t>),</a:t>
            </a:r>
            <a:r>
              <a:rPr lang="en-GB" sz="2100" b="1" u="sng" dirty="0">
                <a:solidFill>
                  <a:schemeClr val="tx2"/>
                </a:solidFill>
                <a:latin typeface="Perpetua" panose="02020502060401020303" pitchFamily="18" charset="0"/>
              </a:rPr>
              <a:t>in clause </a:t>
            </a:r>
            <a:r>
              <a:rPr lang="en-GB" sz="2100" b="1" i="1" u="sng" dirty="0">
                <a:solidFill>
                  <a:schemeClr val="tx2"/>
                </a:solidFill>
                <a:latin typeface="Perpetua" panose="02020502060401020303" pitchFamily="18" charset="0"/>
              </a:rPr>
              <a:t>(</a:t>
            </a:r>
            <a:r>
              <a:rPr lang="en-GB" sz="2100" b="1" i="1" u="sng" dirty="0" err="1">
                <a:solidFill>
                  <a:schemeClr val="tx2"/>
                </a:solidFill>
                <a:latin typeface="Perpetua" panose="02020502060401020303" pitchFamily="18" charset="0"/>
              </a:rPr>
              <a:t>i</a:t>
            </a:r>
            <a:r>
              <a:rPr lang="en-GB" sz="2100" b="1" u="sng" dirty="0">
                <a:solidFill>
                  <a:schemeClr val="tx2"/>
                </a:solidFill>
                <a:latin typeface="Perpetua" panose="02020502060401020303" pitchFamily="18" charset="0"/>
              </a:rPr>
              <a:t>),––</a:t>
            </a:r>
          </a:p>
          <a:p>
            <a:pPr marL="0" indent="0" algn="just">
              <a:buNone/>
            </a:pPr>
            <a:r>
              <a:rPr lang="en-US" sz="2100" b="1" i="1" dirty="0">
                <a:solidFill>
                  <a:schemeClr val="tx2"/>
                </a:solidFill>
                <a:latin typeface="Perpetua" panose="02020502060401020303" pitchFamily="18" charset="0"/>
              </a:rPr>
              <a:t>(iii</a:t>
            </a:r>
            <a:r>
              <a:rPr lang="en-US" sz="2100" b="1" dirty="0">
                <a:solidFill>
                  <a:schemeClr val="tx2"/>
                </a:solidFill>
                <a:latin typeface="Perpetua" panose="02020502060401020303" pitchFamily="18" charset="0"/>
              </a:rPr>
              <a:t>) after </a:t>
            </a:r>
            <a:r>
              <a:rPr lang="en-US" sz="2100" b="1" i="1" dirty="0">
                <a:solidFill>
                  <a:schemeClr val="tx2"/>
                </a:solidFill>
                <a:latin typeface="Perpetua" panose="02020502060401020303" pitchFamily="18" charset="0"/>
              </a:rPr>
              <a:t>Explanation </a:t>
            </a:r>
            <a:r>
              <a:rPr lang="en-US" sz="2100" b="1" dirty="0">
                <a:solidFill>
                  <a:schemeClr val="tx2"/>
                </a:solidFill>
                <a:latin typeface="Perpetua" panose="02020502060401020303" pitchFamily="18" charset="0"/>
              </a:rPr>
              <a:t>3, the following </a:t>
            </a:r>
            <a:r>
              <a:rPr lang="en-US" sz="2100" b="1" i="1" dirty="0">
                <a:solidFill>
                  <a:schemeClr val="tx2"/>
                </a:solidFill>
                <a:latin typeface="Perpetua" panose="02020502060401020303" pitchFamily="18" charset="0"/>
              </a:rPr>
              <a:t>Explanation </a:t>
            </a:r>
            <a:r>
              <a:rPr lang="en-US" sz="2100" b="1" dirty="0">
                <a:solidFill>
                  <a:schemeClr val="tx2"/>
                </a:solidFill>
                <a:latin typeface="Perpetua" panose="02020502060401020303" pitchFamily="18" charset="0"/>
              </a:rPr>
              <a:t>shall be inserted w.e.f. 01.04.2021:-</a:t>
            </a:r>
          </a:p>
          <a:p>
            <a:pPr marL="441325" indent="0" algn="just">
              <a:buNone/>
            </a:pPr>
            <a:r>
              <a:rPr lang="en-US" sz="2050" dirty="0">
                <a:solidFill>
                  <a:schemeClr val="tx2"/>
                </a:solidFill>
                <a:latin typeface="Perpetua" panose="02020502060401020303" pitchFamily="18" charset="0"/>
              </a:rPr>
              <a:t>“</a:t>
            </a:r>
            <a:r>
              <a:rPr lang="en-US" sz="2050" i="1" dirty="0">
                <a:solidFill>
                  <a:schemeClr val="tx2"/>
                </a:solidFill>
                <a:latin typeface="Perpetua" panose="02020502060401020303" pitchFamily="18" charset="0"/>
              </a:rPr>
              <a:t>Explanation 3A.––For the removal of doubts, it is hereby declared that the income attributable to the operations carried out in India, as referred to in Explanation 1, shall include income from––</a:t>
            </a:r>
          </a:p>
          <a:p>
            <a:pPr marL="441325" indent="0" algn="just">
              <a:buNone/>
            </a:pPr>
            <a:r>
              <a:rPr lang="en-US" sz="2050" i="1" dirty="0">
                <a:solidFill>
                  <a:schemeClr val="tx2"/>
                </a:solidFill>
                <a:latin typeface="Perpetua" panose="02020502060401020303" pitchFamily="18" charset="0"/>
              </a:rPr>
              <a:t>(</a:t>
            </a:r>
            <a:r>
              <a:rPr lang="en-US" sz="2050" i="1" dirty="0" err="1">
                <a:solidFill>
                  <a:schemeClr val="tx2"/>
                </a:solidFill>
                <a:latin typeface="Perpetua" panose="02020502060401020303" pitchFamily="18" charset="0"/>
              </a:rPr>
              <a:t>i</a:t>
            </a:r>
            <a:r>
              <a:rPr lang="en-US" sz="2050" i="1" dirty="0">
                <a:solidFill>
                  <a:schemeClr val="tx2"/>
                </a:solidFill>
                <a:latin typeface="Perpetua" panose="02020502060401020303" pitchFamily="18" charset="0"/>
              </a:rPr>
              <a:t>) such advertisement which targets a customer who resides in India or a customer who accesses the advertisement through internet protocol address </a:t>
            </a:r>
            <a:r>
              <a:rPr lang="en-GB" sz="2050" i="1" dirty="0">
                <a:solidFill>
                  <a:schemeClr val="tx2"/>
                </a:solidFill>
                <a:latin typeface="Perpetua" panose="02020502060401020303" pitchFamily="18" charset="0"/>
              </a:rPr>
              <a:t>located in India;</a:t>
            </a:r>
          </a:p>
          <a:p>
            <a:pPr marL="441325" indent="0" algn="just">
              <a:buNone/>
            </a:pPr>
            <a:r>
              <a:rPr lang="en-US" sz="2050" i="1" dirty="0">
                <a:solidFill>
                  <a:schemeClr val="tx2"/>
                </a:solidFill>
                <a:latin typeface="Perpetua" panose="02020502060401020303" pitchFamily="18" charset="0"/>
              </a:rPr>
              <a:t>(ii) sale of data collected from a person who resides in India or from a person who uses internet protocol address located in India; and</a:t>
            </a:r>
            <a:endParaRPr lang="en-GB" sz="2050" i="1" dirty="0">
              <a:solidFill>
                <a:schemeClr val="tx2"/>
              </a:solidFill>
              <a:latin typeface="Perpetua" panose="02020502060401020303" pitchFamily="18" charset="0"/>
            </a:endParaRPr>
          </a:p>
          <a:p>
            <a:pPr marL="441325" indent="0" algn="just">
              <a:buNone/>
            </a:pPr>
            <a:r>
              <a:rPr lang="en-US" sz="2050" i="1" dirty="0">
                <a:solidFill>
                  <a:schemeClr val="tx2"/>
                </a:solidFill>
                <a:latin typeface="Perpetua" panose="02020502060401020303" pitchFamily="18" charset="0"/>
              </a:rPr>
              <a:t>(iii) sale of goods or services using data collected from a person who resides in India or from a person who uses internet protocol address located in </a:t>
            </a:r>
            <a:r>
              <a:rPr lang="en-GB" sz="2050" i="1" dirty="0">
                <a:solidFill>
                  <a:schemeClr val="tx2"/>
                </a:solidFill>
                <a:latin typeface="Perpetua" panose="02020502060401020303" pitchFamily="18" charset="0"/>
              </a:rPr>
              <a:t>India.”;</a:t>
            </a:r>
          </a:p>
          <a:p>
            <a:pPr marL="441325" indent="0" algn="just">
              <a:buNone/>
            </a:pPr>
            <a:endParaRPr lang="en-GB" sz="600" i="1" dirty="0">
              <a:solidFill>
                <a:schemeClr val="tx2"/>
              </a:solidFill>
              <a:latin typeface="Perpetua" panose="02020502060401020303" pitchFamily="18" charset="0"/>
            </a:endParaRPr>
          </a:p>
          <a:p>
            <a:pPr marL="0" indent="0" algn="just">
              <a:buNone/>
            </a:pPr>
            <a:r>
              <a:rPr lang="en-US" sz="2200" b="1" i="1" dirty="0">
                <a:solidFill>
                  <a:schemeClr val="tx2"/>
                </a:solidFill>
                <a:latin typeface="Perpetua" panose="02020502060401020303" pitchFamily="18" charset="0"/>
              </a:rPr>
              <a:t>(iv) after Explanation 3A as so inserted, the following proviso shall be inserted with effect from the 1st day of April, 2022, namely:––</a:t>
            </a:r>
          </a:p>
          <a:p>
            <a:pPr marL="365125" indent="0" algn="just">
              <a:buNone/>
            </a:pPr>
            <a:r>
              <a:rPr lang="en-US" sz="2050" i="1" dirty="0">
                <a:solidFill>
                  <a:schemeClr val="tx2"/>
                </a:solidFill>
                <a:latin typeface="Perpetua" panose="02020502060401020303" pitchFamily="18" charset="0"/>
              </a:rPr>
              <a:t>“Provided that the provisions contained in this Explanation shall also apply to the income attributable to the transactions or activities referred to in </a:t>
            </a:r>
            <a:r>
              <a:rPr lang="en-GB" sz="2050" i="1" dirty="0">
                <a:solidFill>
                  <a:schemeClr val="tx2"/>
                </a:solidFill>
                <a:latin typeface="Perpetua" panose="02020502060401020303" pitchFamily="18" charset="0"/>
              </a:rPr>
              <a:t>Explanation 2A.”;</a:t>
            </a:r>
            <a:endParaRPr lang="en-US" sz="205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39317518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484675"/>
            <a:ext cx="7735887" cy="2334736"/>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cs typeface="Times New Roman" pitchFamily="18" charset="0"/>
              </a:rPr>
              <a:t>(II) Proposed Amendments under Direct Taxes</a:t>
            </a:r>
            <a:r>
              <a:rPr lang="en-US" sz="3200" b="1" u="sng" dirty="0">
                <a:latin typeface="High Tower Text" pitchFamily="18" charset="0"/>
                <a:cs typeface="Times New Roman" pitchFamily="18" charset="0"/>
              </a:rPr>
              <a:t> </a:t>
            </a:r>
            <a:br>
              <a:rPr lang="en-US" sz="3200" b="1" u="sng" dirty="0">
                <a:latin typeface="High Tower Text" pitchFamily="18" charset="0"/>
                <a:cs typeface="Times New Roman" pitchFamily="18" charset="0"/>
              </a:rPr>
            </a:br>
            <a:r>
              <a:rPr lang="en-US" sz="3200" b="1" u="sng" dirty="0">
                <a:latin typeface="High Tower Text" pitchFamily="18" charset="0"/>
                <a:cs typeface="Times New Roman" pitchFamily="18" charset="0"/>
              </a:rPr>
              <a:t>in the </a:t>
            </a:r>
            <a:r>
              <a:rPr lang="en-US" sz="3600" b="1" u="sng" dirty="0">
                <a:latin typeface="High Tower Text" pitchFamily="18" charset="0"/>
                <a:cs typeface="Times New Roman" pitchFamily="18" charset="0"/>
              </a:rPr>
              <a:t>Finance Bill, 2020</a:t>
            </a:r>
            <a:endParaRPr lang="en-US" sz="3600" b="1" u="sng" dirty="0">
              <a:latin typeface="High Tower Text" pitchFamily="18" charset="0"/>
            </a:endParaRPr>
          </a:p>
        </p:txBody>
      </p:sp>
    </p:spTree>
    <p:extLst>
      <p:ext uri="{BB962C8B-B14F-4D97-AF65-F5344CB8AC3E}">
        <p14:creationId xmlns:p14="http://schemas.microsoft.com/office/powerpoint/2010/main" val="327449134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170</a:t>
            </a:fld>
            <a:endParaRPr lang="en-US"/>
          </a:p>
        </p:txBody>
      </p:sp>
      <p:sp>
        <p:nvSpPr>
          <p:cNvPr id="4" name="Title 3">
            <a:extLst>
              <a:ext uri="{FF2B5EF4-FFF2-40B4-BE49-F238E27FC236}">
                <a16:creationId xmlns:a16="http://schemas.microsoft.com/office/drawing/2014/main" id="{FAF7CE58-35C5-48D5-8968-1CBC034A524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C64BF9A3-5E26-4ED9-9BAF-2403DA4B10A8}"/>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EF1BD8A2-B5A3-497B-80C8-7D7F3F2B8D35}"/>
              </a:ext>
            </a:extLst>
          </p:cNvPr>
          <p:cNvGraphicFramePr>
            <a:graphicFrameLocks noGrp="1"/>
          </p:cNvGraphicFramePr>
          <p:nvPr/>
        </p:nvGraphicFramePr>
        <p:xfrm>
          <a:off x="0" y="1417320"/>
          <a:ext cx="9144000" cy="4754880"/>
        </p:xfrm>
        <a:graphic>
          <a:graphicData uri="http://schemas.openxmlformats.org/drawingml/2006/table">
            <a:tbl>
              <a:tblPr/>
              <a:tblGrid>
                <a:gridCol w="9144000">
                  <a:extLst>
                    <a:ext uri="{9D8B030D-6E8A-4147-A177-3AD203B41FA5}">
                      <a16:colId xmlns:a16="http://schemas.microsoft.com/office/drawing/2014/main" val="20000"/>
                    </a:ext>
                  </a:extLst>
                </a:gridCol>
              </a:tblGrid>
              <a:tr h="2133600">
                <a:tc>
                  <a:txBody>
                    <a:bodyPr/>
                    <a:lstStyle/>
                    <a:p>
                      <a:pPr marL="0" indent="0" algn="just">
                        <a:buFont typeface="Arial" panose="020B0604020202020204" pitchFamily="34" charset="0"/>
                        <a:buNone/>
                      </a:pPr>
                      <a:r>
                        <a:rPr lang="en-US" sz="2400" b="1" i="0" u="sng" strike="noStrike" kern="1200" baseline="0" dirty="0">
                          <a:solidFill>
                            <a:schemeClr val="tx2"/>
                          </a:solidFill>
                          <a:latin typeface="Perpetua" panose="02020502060401020303" pitchFamily="18" charset="0"/>
                          <a:ea typeface="+mn-ea"/>
                          <a:cs typeface="+mn-cs"/>
                        </a:rPr>
                        <a:t>Brief Impact:</a:t>
                      </a:r>
                    </a:p>
                    <a:p>
                      <a:pPr marL="342900" indent="-342900" algn="just">
                        <a:buFont typeface="Arial" panose="020B0604020202020204" pitchFamily="34" charset="0"/>
                        <a:buChar char="•"/>
                      </a:pPr>
                      <a:r>
                        <a:rPr lang="en-US" sz="2400" b="0" i="0" u="none" strike="noStrike" kern="1200" baseline="0" dirty="0">
                          <a:solidFill>
                            <a:schemeClr val="tx2"/>
                          </a:solidFill>
                          <a:latin typeface="Perpetua" panose="02020502060401020303" pitchFamily="18" charset="0"/>
                          <a:ea typeface="+mn-ea"/>
                          <a:cs typeface="+mn-cs"/>
                        </a:rPr>
                        <a:t>In respect of international forum, the countries generally agree that income from advertisement that targets Indian customers or income from sale of data collected from India or income from sale of goods and services using such data collected from India, needs to be accounted for in Indian revenue. Hence, it is proposed to amend the source rule to </a:t>
                      </a:r>
                      <a:r>
                        <a:rPr lang="en-GB" sz="2400" b="0" i="0" u="none" strike="noStrike" kern="1200" baseline="0" dirty="0">
                          <a:solidFill>
                            <a:schemeClr val="tx2"/>
                          </a:solidFill>
                          <a:latin typeface="Perpetua" panose="02020502060401020303" pitchFamily="18" charset="0"/>
                          <a:ea typeface="+mn-ea"/>
                          <a:cs typeface="+mn-cs"/>
                        </a:rPr>
                        <a:t>clarify this position.</a:t>
                      </a:r>
                    </a:p>
                    <a:p>
                      <a:pPr marL="342900" indent="-342900" algn="just">
                        <a:buFont typeface="Arial" panose="020B0604020202020204" pitchFamily="34" charset="0"/>
                        <a:buChar char="•"/>
                      </a:pPr>
                      <a:endParaRPr lang="en-US" sz="2400" b="0" i="0" u="none" strike="noStrike" kern="1200" baseline="0" dirty="0">
                        <a:solidFill>
                          <a:schemeClr val="tx2"/>
                        </a:solidFill>
                        <a:latin typeface="Perpetua" panose="02020502060401020303" pitchFamily="18" charset="0"/>
                        <a:ea typeface="+mn-ea"/>
                        <a:cs typeface="+mn-cs"/>
                      </a:endParaRPr>
                    </a:p>
                    <a:p>
                      <a:pPr marL="342900" indent="-342900" algn="just">
                        <a:buFont typeface="Arial" panose="020B0604020202020204" pitchFamily="34" charset="0"/>
                        <a:buChar char="•"/>
                      </a:pPr>
                      <a:r>
                        <a:rPr lang="en-US" sz="2400" b="0" i="0" u="none" strike="noStrike" kern="1200" baseline="0" dirty="0">
                          <a:solidFill>
                            <a:schemeClr val="tx2"/>
                          </a:solidFill>
                          <a:latin typeface="Perpetua" panose="02020502060401020303" pitchFamily="18" charset="0"/>
                          <a:ea typeface="+mn-ea"/>
                          <a:cs typeface="+mn-cs"/>
                        </a:rPr>
                        <a:t>This amendment will take effect from 1st April, 2021 and will, accordingly, apply in relation to the assessment year 2021-22 and subsequent assessment years. However, for attribution of income related to SEP transaction or activities the amendment will take effect from 1st April, 2022 and will, accordingly, apply in relation to the assessment year 2022-23 and </a:t>
                      </a:r>
                      <a:r>
                        <a:rPr lang="en-GB" sz="2400" b="0" i="0" u="none" strike="noStrike" kern="1200" baseline="0" dirty="0">
                          <a:solidFill>
                            <a:schemeClr val="tx2"/>
                          </a:solidFill>
                          <a:latin typeface="Perpetua" panose="02020502060401020303" pitchFamily="18" charset="0"/>
                          <a:ea typeface="+mn-ea"/>
                          <a:cs typeface="+mn-cs"/>
                        </a:rPr>
                        <a:t>subsequent assessment years.</a:t>
                      </a:r>
                      <a:endParaRPr lang="en-US" sz="2400" b="1"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2485131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171</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609600"/>
            <a:ext cx="9144000" cy="3962400"/>
          </a:xfrm>
          <a:solidFill>
            <a:schemeClr val="bg1"/>
          </a:solidFill>
        </p:spPr>
        <p:txBody>
          <a:bodyPr/>
          <a:lstStyle/>
          <a:p>
            <a:pPr marL="0" indent="0" algn="just">
              <a:spcBef>
                <a:spcPts val="0"/>
              </a:spcBef>
              <a:buNone/>
            </a:pPr>
            <a:r>
              <a:rPr lang="en-US" sz="2200" b="1" u="sng" dirty="0">
                <a:solidFill>
                  <a:schemeClr val="tx2"/>
                </a:solidFill>
                <a:latin typeface="Perpetua" panose="02020502060401020303" pitchFamily="18" charset="0"/>
              </a:rPr>
              <a:t>Amendment in section 9 of the Income-tax Act, in sub-section </a:t>
            </a:r>
            <a:r>
              <a:rPr lang="en-US" sz="2200" b="1" i="1" u="sng" dirty="0">
                <a:solidFill>
                  <a:schemeClr val="tx2"/>
                </a:solidFill>
                <a:latin typeface="Perpetua" panose="02020502060401020303" pitchFamily="18" charset="0"/>
              </a:rPr>
              <a:t>(1</a:t>
            </a:r>
            <a:r>
              <a:rPr lang="en-US" sz="2200" b="1" u="sng" dirty="0">
                <a:solidFill>
                  <a:schemeClr val="tx2"/>
                </a:solidFill>
                <a:latin typeface="Perpetua" panose="02020502060401020303" pitchFamily="18" charset="0"/>
              </a:rPr>
              <a:t>),</a:t>
            </a:r>
            <a:r>
              <a:rPr lang="en-GB" sz="2200" b="1" u="sng" dirty="0">
                <a:solidFill>
                  <a:schemeClr val="tx2"/>
                </a:solidFill>
                <a:latin typeface="Perpetua" panose="02020502060401020303" pitchFamily="18" charset="0"/>
              </a:rPr>
              <a:t>in clause </a:t>
            </a:r>
            <a:r>
              <a:rPr lang="en-GB" sz="2200" b="1" i="1" u="sng" dirty="0">
                <a:solidFill>
                  <a:schemeClr val="tx2"/>
                </a:solidFill>
                <a:latin typeface="Perpetua" panose="02020502060401020303" pitchFamily="18" charset="0"/>
              </a:rPr>
              <a:t>(</a:t>
            </a:r>
            <a:r>
              <a:rPr lang="en-GB" sz="2200" b="1" i="1" u="sng" dirty="0" err="1">
                <a:solidFill>
                  <a:schemeClr val="tx2"/>
                </a:solidFill>
                <a:latin typeface="Perpetua" panose="02020502060401020303" pitchFamily="18" charset="0"/>
              </a:rPr>
              <a:t>i</a:t>
            </a:r>
            <a:r>
              <a:rPr lang="en-GB" sz="2200" b="1" u="sng" dirty="0">
                <a:solidFill>
                  <a:schemeClr val="tx2"/>
                </a:solidFill>
                <a:latin typeface="Perpetua" panose="02020502060401020303" pitchFamily="18" charset="0"/>
              </a:rPr>
              <a:t>),––in Explanation 5,––</a:t>
            </a:r>
          </a:p>
          <a:p>
            <a:pPr marL="0" indent="0" algn="just">
              <a:buNone/>
            </a:pPr>
            <a:r>
              <a:rPr lang="en-US" sz="2200" i="1" dirty="0">
                <a:solidFill>
                  <a:schemeClr val="tx2"/>
                </a:solidFill>
                <a:latin typeface="Perpetua" panose="02020502060401020303" pitchFamily="18" charset="0"/>
              </a:rPr>
              <a:t>(I</a:t>
            </a:r>
            <a:r>
              <a:rPr lang="en-US" sz="2200" dirty="0">
                <a:solidFill>
                  <a:schemeClr val="tx2"/>
                </a:solidFill>
                <a:latin typeface="Perpetua" panose="02020502060401020303" pitchFamily="18" charset="0"/>
              </a:rPr>
              <a:t>) in the second proviso, after the words, brackets and figures “Securities and Exchange Board of India (Foreign Portfolio Investors) Regulations, 2014”, the words “prior to their repeal” shall be inserted;</a:t>
            </a:r>
          </a:p>
          <a:p>
            <a:pPr marL="0" indent="0">
              <a:buNone/>
            </a:pPr>
            <a:r>
              <a:rPr lang="en-US" sz="2200" i="1" dirty="0">
                <a:solidFill>
                  <a:schemeClr val="tx2"/>
                </a:solidFill>
                <a:latin typeface="Perpetua" panose="02020502060401020303" pitchFamily="18" charset="0"/>
              </a:rPr>
              <a:t>(II</a:t>
            </a:r>
            <a:r>
              <a:rPr lang="en-US" sz="2200" dirty="0">
                <a:solidFill>
                  <a:schemeClr val="tx2"/>
                </a:solidFill>
                <a:latin typeface="Perpetua" panose="02020502060401020303" pitchFamily="18" charset="0"/>
              </a:rPr>
              <a:t>) after the second proviso, the following proviso shall be inserted, namely:––</a:t>
            </a:r>
          </a:p>
          <a:p>
            <a:pPr marL="441325" indent="0" algn="just">
              <a:buNone/>
            </a:pPr>
            <a:r>
              <a:rPr lang="en-US" sz="2200" i="1" dirty="0">
                <a:solidFill>
                  <a:schemeClr val="tx2"/>
                </a:solidFill>
                <a:latin typeface="Perpetua" panose="02020502060401020303" pitchFamily="18" charset="0"/>
              </a:rPr>
              <a:t>“Provided also that nothing contained in this Explanation shall apply to an asset or a capital asset, which is held by a non-resident by way of investment, directly or indirectly, in Category-I foreign portfolio investor under the Securities and Exchange Board of India (Foreign Portfolio Investors) Regulations, 2019, made under the Securities and Exchange Board of </a:t>
            </a:r>
            <a:r>
              <a:rPr lang="en-GB" sz="2200" i="1" dirty="0">
                <a:solidFill>
                  <a:schemeClr val="tx2"/>
                </a:solidFill>
                <a:latin typeface="Perpetua" panose="02020502060401020303" pitchFamily="18" charset="0"/>
              </a:rPr>
              <a:t>India Act, 1992.”;</a:t>
            </a:r>
            <a:endParaRPr lang="en-US" sz="2200" i="1" dirty="0">
              <a:solidFill>
                <a:schemeClr val="tx2"/>
              </a:solidFill>
              <a:latin typeface="Perpetua" panose="0202050206040102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4648200"/>
          <a:ext cx="9144000" cy="1981200"/>
        </p:xfrm>
        <a:graphic>
          <a:graphicData uri="http://schemas.openxmlformats.org/drawingml/2006/table">
            <a:tbl>
              <a:tblPr/>
              <a:tblGrid>
                <a:gridCol w="9144000">
                  <a:extLst>
                    <a:ext uri="{9D8B030D-6E8A-4147-A177-3AD203B41FA5}">
                      <a16:colId xmlns:a16="http://schemas.microsoft.com/office/drawing/2014/main" val="20000"/>
                    </a:ext>
                  </a:extLst>
                </a:gridCol>
              </a:tblGrid>
              <a:tr h="624840">
                <a:tc>
                  <a:txBody>
                    <a:bodyPr/>
                    <a:lstStyle/>
                    <a:p>
                      <a:pPr marL="0" indent="0" algn="just" defTabSz="914400" rtl="0" eaLnBrk="1" fontAlgn="base" latinLnBrk="0" hangingPunct="1">
                        <a:lnSpc>
                          <a:spcPct val="100000"/>
                        </a:lnSpc>
                        <a:spcAft>
                          <a:spcPts val="0"/>
                        </a:spcAft>
                        <a:buFont typeface="Arial" panose="020B0604020202020204" pitchFamily="34" charset="0"/>
                        <a:buNone/>
                      </a:pPr>
                      <a:r>
                        <a:rPr lang="en-US" sz="2000" b="1" i="0" u="sng" strike="noStrike" kern="1200" baseline="0" dirty="0">
                          <a:solidFill>
                            <a:schemeClr val="tx2"/>
                          </a:solidFill>
                          <a:latin typeface="Perpetua" panose="02020502060401020303" pitchFamily="18" charset="0"/>
                          <a:ea typeface="+mn-ea"/>
                          <a:cs typeface="+mn-cs"/>
                        </a:rPr>
                        <a:t>Brief Impact:</a:t>
                      </a:r>
                    </a:p>
                    <a:p>
                      <a:pPr marL="342900" indent="-342900" algn="just">
                        <a:buFont typeface="Arial" panose="020B0604020202020204" pitchFamily="34" charset="0"/>
                        <a:buChar char="•"/>
                      </a:pPr>
                      <a:r>
                        <a:rPr lang="en-US" sz="2200" b="0" i="0" u="none" strike="noStrike" kern="1200" baseline="0" dirty="0">
                          <a:solidFill>
                            <a:schemeClr val="tx2"/>
                          </a:solidFill>
                          <a:latin typeface="Perpetua" panose="02020502060401020303" pitchFamily="18" charset="0"/>
                          <a:ea typeface="+mn-ea"/>
                          <a:cs typeface="+mn-cs"/>
                        </a:rPr>
                        <a:t>The Finance Act, 2012, </a:t>
                      </a:r>
                      <a:r>
                        <a:rPr lang="en-US" sz="2200" b="0" i="1" u="none" strike="noStrike" kern="1200" baseline="0" dirty="0">
                          <a:solidFill>
                            <a:schemeClr val="tx2"/>
                          </a:solidFill>
                          <a:latin typeface="Perpetua" panose="02020502060401020303" pitchFamily="18" charset="0"/>
                          <a:ea typeface="+mn-ea"/>
                          <a:cs typeface="+mn-cs"/>
                        </a:rPr>
                        <a:t>inter alia</a:t>
                      </a:r>
                      <a:r>
                        <a:rPr lang="en-US" sz="2200" b="0" i="0" u="none" strike="noStrike" kern="1200" baseline="0" dirty="0">
                          <a:solidFill>
                            <a:schemeClr val="tx2"/>
                          </a:solidFill>
                          <a:latin typeface="Perpetua" panose="02020502060401020303" pitchFamily="18" charset="0"/>
                          <a:ea typeface="+mn-ea"/>
                          <a:cs typeface="+mn-cs"/>
                        </a:rPr>
                        <a:t>, had inserted Explanation 5 to said clause to clarify that an asset or capital asset being any share or interest in a company or entity registered or incorporated outside India shall be deemed to be and shall always be deemed to have been situated in India if the share or interest derives, directly or indirectly, its value substantially from the assets located in India. </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144350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172</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6400800"/>
        </p:xfrm>
        <a:graphic>
          <a:graphicData uri="http://schemas.openxmlformats.org/drawingml/2006/table">
            <a:tbl>
              <a:tblPr/>
              <a:tblGrid>
                <a:gridCol w="9144000">
                  <a:extLst>
                    <a:ext uri="{9D8B030D-6E8A-4147-A177-3AD203B41FA5}">
                      <a16:colId xmlns:a16="http://schemas.microsoft.com/office/drawing/2014/main" val="20000"/>
                    </a:ext>
                  </a:extLst>
                </a:gridCol>
              </a:tblGrid>
              <a:tr h="624840">
                <a:tc>
                  <a:txBody>
                    <a:bodyPr/>
                    <a:lstStyle/>
                    <a:p>
                      <a:pPr marL="342900" indent="-342900" algn="just">
                        <a:buFont typeface="Arial" panose="020B0604020202020204" pitchFamily="34" charset="0"/>
                        <a:buChar char="•"/>
                      </a:pPr>
                      <a:r>
                        <a:rPr lang="en-US" sz="2000" b="0" i="0" u="none" strike="noStrike" kern="1200" baseline="0" dirty="0">
                          <a:solidFill>
                            <a:schemeClr val="tx2"/>
                          </a:solidFill>
                          <a:latin typeface="Perpetua" panose="02020502060401020303" pitchFamily="18" charset="0"/>
                          <a:ea typeface="+mn-ea"/>
                          <a:cs typeface="+mn-cs"/>
                        </a:rPr>
                        <a:t>Second proviso to said Explanation 5, inserted through the Finance Act, 2017, provides that the Explanation shall not apply to an asset or capital asset, which is held by a non-resident by way of investment, directly or indirectly, in Category-I or Category-II foreign portfolio investor under the Securities and Exchange Board of India (Foreign </a:t>
                      </a:r>
                      <a:r>
                        <a:rPr lang="en-GB" sz="2000" b="0" i="0" u="none" strike="noStrike" kern="1200" baseline="0" dirty="0">
                          <a:solidFill>
                            <a:schemeClr val="tx2"/>
                          </a:solidFill>
                          <a:latin typeface="Perpetua" panose="02020502060401020303" pitchFamily="18" charset="0"/>
                          <a:ea typeface="+mn-ea"/>
                          <a:cs typeface="+mn-cs"/>
                        </a:rPr>
                        <a:t>Portfolio Investors) Regulations, 2014 [SEBI (FPI) Regulations, 2014]</a:t>
                      </a:r>
                    </a:p>
                    <a:p>
                      <a:pPr marL="342900" indent="-342900" algn="just">
                        <a:buFont typeface="Arial" panose="020B0604020202020204" pitchFamily="34" charset="0"/>
                        <a:buChar char="•"/>
                      </a:pPr>
                      <a:endParaRPr lang="en-GB" sz="2000" b="0" i="0" u="none" strike="noStrike" kern="1200" baseline="0" dirty="0">
                        <a:solidFill>
                          <a:schemeClr val="tx2"/>
                        </a:solidFill>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000" b="0" i="0" u="none" strike="noStrike" kern="1200" baseline="0" dirty="0">
                          <a:solidFill>
                            <a:schemeClr val="tx2"/>
                          </a:solidFill>
                          <a:latin typeface="Perpetua" panose="02020502060401020303" pitchFamily="18" charset="0"/>
                          <a:ea typeface="+mn-ea"/>
                          <a:cs typeface="+mn-cs"/>
                        </a:rPr>
                        <a:t>Vide Gazette Notification No. SEBI/LAD-NRO/GN/2019/36, SEBI has notified Securities and Exchange Board of India (Foreign Portfolio Investors) Regulations, 2019 [SEBI (FPI) Regulations, 2019] and repealed the SEBI (FPI) Regulations, 2014. The difference between these two regulations pertinent in the present context is that the SEBI has done away with the broad basing criteria for the purposes of categorization of portfolios and has reduced the categories from three to two. In view of the same, necessary modification needs to be made in the proviso so inserted. Hence, it is proposed that the exception from said Explanation 5 provided to an asset or a capital asset, held by a non-resident by way of investment in erstwhile Category I and II FPIs under the SEBI (FPI) Regulations, 2014 may be grandfathered. Further, similar exception may be provided in respect of investment in Category-I FPI under the SEBI (FPI) Regulations, 2019.</a:t>
                      </a:r>
                      <a:endParaRPr lang="en-GB" sz="2000" b="0" i="0" u="none" strike="noStrike" kern="1200" baseline="0" dirty="0">
                        <a:solidFill>
                          <a:schemeClr val="tx2"/>
                        </a:solidFill>
                        <a:latin typeface="Perpetua" panose="02020502060401020303" pitchFamily="18" charset="0"/>
                        <a:ea typeface="+mn-ea"/>
                        <a:cs typeface="+mn-cs"/>
                      </a:endParaRPr>
                    </a:p>
                    <a:p>
                      <a:pPr marL="342900" indent="-342900" algn="just">
                        <a:buFont typeface="Arial" panose="020B0604020202020204" pitchFamily="34" charset="0"/>
                        <a:buChar char="•"/>
                      </a:pPr>
                      <a:endParaRPr lang="en-US" sz="2000" b="0" i="0" u="none" strike="noStrike" kern="1200" baseline="0" dirty="0">
                        <a:solidFill>
                          <a:schemeClr val="tx2"/>
                        </a:solidFill>
                        <a:latin typeface="Perpetua" panose="02020502060401020303" pitchFamily="18" charset="0"/>
                        <a:ea typeface="+mn-ea"/>
                        <a:cs typeface="+mn-cs"/>
                      </a:endParaRPr>
                    </a:p>
                    <a:p>
                      <a:pPr marL="342900" indent="-342900" algn="just">
                        <a:buFont typeface="Arial" panose="020B0604020202020204" pitchFamily="34" charset="0"/>
                        <a:buChar char="•"/>
                      </a:pPr>
                      <a:r>
                        <a:rPr lang="en-US" sz="2000" b="1" i="0" u="none" strike="noStrike" kern="1200" baseline="0" dirty="0">
                          <a:solidFill>
                            <a:schemeClr val="tx2"/>
                          </a:solidFill>
                          <a:latin typeface="Perpetua" panose="02020502060401020303" pitchFamily="18" charset="0"/>
                          <a:ea typeface="+mn-ea"/>
                          <a:cs typeface="+mn-cs"/>
                        </a:rPr>
                        <a:t>These amendments will take effect from 1st April, 2020 and will, accordingly, apply in relation to the assessment year 2020-21 and subsequent assessment years.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4412589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173</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1143000"/>
            <a:ext cx="9144000" cy="1752600"/>
          </a:xfrm>
          <a:solidFill>
            <a:schemeClr val="bg1"/>
          </a:solidFill>
        </p:spPr>
        <p:txBody>
          <a:bodyPr/>
          <a:lstStyle/>
          <a:p>
            <a:pPr marL="0" indent="0" algn="just">
              <a:spcBef>
                <a:spcPts val="0"/>
              </a:spcBef>
              <a:buNone/>
            </a:pPr>
            <a:r>
              <a:rPr lang="en-US" sz="2200" b="1" u="sng" dirty="0">
                <a:solidFill>
                  <a:schemeClr val="tx2"/>
                </a:solidFill>
                <a:latin typeface="Perpetua" panose="02020502060401020303" pitchFamily="18" charset="0"/>
              </a:rPr>
              <a:t>Amendment in section 9 of the Income-tax Act, in sub-section </a:t>
            </a:r>
            <a:r>
              <a:rPr lang="en-US" sz="2200" b="1" i="1" u="sng" dirty="0">
                <a:solidFill>
                  <a:schemeClr val="tx2"/>
                </a:solidFill>
                <a:latin typeface="Perpetua" panose="02020502060401020303" pitchFamily="18" charset="0"/>
              </a:rPr>
              <a:t>(1</a:t>
            </a:r>
            <a:r>
              <a:rPr lang="en-US" sz="2200" b="1" u="sng" dirty="0">
                <a:solidFill>
                  <a:schemeClr val="tx2"/>
                </a:solidFill>
                <a:latin typeface="Perpetua" panose="02020502060401020303" pitchFamily="18" charset="0"/>
              </a:rPr>
              <a:t>),</a:t>
            </a:r>
            <a:r>
              <a:rPr lang="en-GB" sz="2200" b="1" u="sng" dirty="0">
                <a:solidFill>
                  <a:schemeClr val="tx2"/>
                </a:solidFill>
                <a:latin typeface="Perpetua" panose="02020502060401020303" pitchFamily="18" charset="0"/>
              </a:rPr>
              <a:t>in clause </a:t>
            </a:r>
            <a:r>
              <a:rPr lang="en-GB" sz="2200" b="1" i="1" u="sng" dirty="0">
                <a:solidFill>
                  <a:schemeClr val="tx2"/>
                </a:solidFill>
                <a:latin typeface="Perpetua" panose="02020502060401020303" pitchFamily="18" charset="0"/>
              </a:rPr>
              <a:t>(vi</a:t>
            </a:r>
            <a:r>
              <a:rPr lang="en-GB" sz="2200" b="1" u="sng" dirty="0">
                <a:solidFill>
                  <a:schemeClr val="tx2"/>
                </a:solidFill>
                <a:latin typeface="Perpetua" panose="02020502060401020303" pitchFamily="18" charset="0"/>
              </a:rPr>
              <a:t>),</a:t>
            </a:r>
          </a:p>
          <a:p>
            <a:pPr marL="0" indent="0" algn="just">
              <a:buNone/>
            </a:pPr>
            <a:r>
              <a:rPr lang="en-US" sz="2200" dirty="0">
                <a:solidFill>
                  <a:schemeClr val="tx2"/>
                </a:solidFill>
                <a:latin typeface="Perpetua" panose="02020502060401020303" pitchFamily="18" charset="0"/>
              </a:rPr>
              <a:t>In Explanation 2, in clause (v), the words “, but not including consideration for the sale, distribution or exhibition of cinematographic films” shall be omitted with effect from the 1st day of April, 2021.</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3108960"/>
          <a:ext cx="9144000" cy="3291840"/>
        </p:xfrm>
        <a:graphic>
          <a:graphicData uri="http://schemas.openxmlformats.org/drawingml/2006/table">
            <a:tbl>
              <a:tblPr/>
              <a:tblGrid>
                <a:gridCol w="9144000">
                  <a:extLst>
                    <a:ext uri="{9D8B030D-6E8A-4147-A177-3AD203B41FA5}">
                      <a16:colId xmlns:a16="http://schemas.microsoft.com/office/drawing/2014/main" val="20000"/>
                    </a:ext>
                  </a:extLst>
                </a:gridCol>
              </a:tblGrid>
              <a:tr h="624840">
                <a:tc>
                  <a:txBody>
                    <a:bodyPr/>
                    <a:lstStyle/>
                    <a:p>
                      <a:pPr marL="0" indent="0" algn="just" defTabSz="914400" rtl="0" eaLnBrk="1" fontAlgn="base" latinLnBrk="0" hangingPunct="1">
                        <a:lnSpc>
                          <a:spcPct val="100000"/>
                        </a:lnSpc>
                        <a:spcAft>
                          <a:spcPts val="0"/>
                        </a:spcAft>
                        <a:buFont typeface="Arial" panose="020B0604020202020204" pitchFamily="34" charset="0"/>
                        <a:buNone/>
                      </a:pPr>
                      <a:r>
                        <a:rPr lang="en-US" sz="2400" b="1" i="0" u="sng" strike="noStrike" kern="1200" baseline="0" dirty="0">
                          <a:solidFill>
                            <a:schemeClr val="tx2"/>
                          </a:solidFill>
                          <a:latin typeface="Perpetua" panose="02020502060401020303" pitchFamily="18" charset="0"/>
                          <a:ea typeface="+mn-ea"/>
                          <a:cs typeface="+mn-cs"/>
                        </a:rPr>
                        <a:t>Brief Impact: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kern="1200" dirty="0">
                          <a:solidFill>
                            <a:schemeClr val="tx2"/>
                          </a:solidFill>
                          <a:effectLst/>
                          <a:latin typeface="Perpetua" panose="02020502060401020303" pitchFamily="18" charset="0"/>
                          <a:ea typeface="+mn-ea"/>
                          <a:cs typeface="+mn-cs"/>
                        </a:rPr>
                        <a:t>Clause (vi) of sub-section (1) of section 9 deems certain income by way of royalty to accrue or arise in India. Explanation 2 of said clause defines the term “royalty” to, inter alia, mean the transfer of all or any rights (including the granting of a </a:t>
                      </a:r>
                      <a:r>
                        <a:rPr lang="en-US" sz="2400" kern="1200" dirty="0" err="1">
                          <a:solidFill>
                            <a:schemeClr val="tx2"/>
                          </a:solidFill>
                          <a:effectLst/>
                          <a:latin typeface="Perpetua" panose="02020502060401020303" pitchFamily="18" charset="0"/>
                          <a:ea typeface="+mn-ea"/>
                          <a:cs typeface="+mn-cs"/>
                        </a:rPr>
                        <a:t>licence</a:t>
                      </a:r>
                      <a:r>
                        <a:rPr lang="en-US" sz="2400" kern="1200" dirty="0">
                          <a:solidFill>
                            <a:schemeClr val="tx2"/>
                          </a:solidFill>
                          <a:effectLst/>
                          <a:latin typeface="Perpetua" panose="02020502060401020303" pitchFamily="18" charset="0"/>
                          <a:ea typeface="+mn-ea"/>
                          <a:cs typeface="+mn-cs"/>
                        </a:rPr>
                        <a:t>) in respect of any copyright, literary, artistic or scientific work including films or video tapes for use in connection with television or tapes for use in connection with radio broadcasting, but not including consideration for the sale, distribution or exhibition of cinematographic films.</a:t>
                      </a:r>
                      <a:endParaRPr lang="en-US" sz="2400" b="0"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5425395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174</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152400" y="1371600"/>
          <a:ext cx="8839200" cy="5120640"/>
        </p:xfrm>
        <a:graphic>
          <a:graphicData uri="http://schemas.openxmlformats.org/drawingml/2006/table">
            <a:tbl>
              <a:tblPr/>
              <a:tblGrid>
                <a:gridCol w="8839200">
                  <a:extLst>
                    <a:ext uri="{9D8B030D-6E8A-4147-A177-3AD203B41FA5}">
                      <a16:colId xmlns:a16="http://schemas.microsoft.com/office/drawing/2014/main" val="20000"/>
                    </a:ext>
                  </a:extLst>
                </a:gridCol>
              </a:tblGrid>
              <a:tr h="396240">
                <a:tc>
                  <a:txBody>
                    <a:bodyPr/>
                    <a:lstStyle/>
                    <a:p>
                      <a:pPr marL="0" indent="0" algn="just" fontAlgn="base">
                        <a:buFont typeface="Arial" panose="020B0604020202020204" pitchFamily="34" charset="0"/>
                        <a:buNone/>
                      </a:pPr>
                      <a:r>
                        <a:rPr lang="en-US" sz="2400" b="1" u="sng" kern="1200" dirty="0">
                          <a:solidFill>
                            <a:schemeClr val="tx2"/>
                          </a:solidFill>
                          <a:effectLst/>
                          <a:latin typeface="Perpetua" panose="02020502060401020303" pitchFamily="18" charset="0"/>
                          <a:ea typeface="+mn-ea"/>
                          <a:cs typeface="+mn-cs"/>
                        </a:rPr>
                        <a:t>Brief Impact:</a:t>
                      </a:r>
                    </a:p>
                    <a:p>
                      <a:pPr marL="285750" indent="-28575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Due to exclusion of consideration for the sale, distribution or exhibition of cinematographic films from the definition of royalty, such royalty is not taxable in India even if the DTAA gives India the right to tax such royalty. Such a situation is discriminatory against Indian residents, since India is foregoing its right to tax royalty in case of a non-resident from another country without that other country offering similar concession to Indian resident. </a:t>
                      </a:r>
                      <a:r>
                        <a:rPr lang="en-US" sz="2400" b="1" u="sng" kern="1200" dirty="0">
                          <a:solidFill>
                            <a:schemeClr val="tx2"/>
                          </a:solidFill>
                          <a:effectLst/>
                          <a:latin typeface="Perpetua" panose="02020502060401020303" pitchFamily="18" charset="0"/>
                          <a:ea typeface="+mn-ea"/>
                          <a:cs typeface="+mn-cs"/>
                        </a:rPr>
                        <a:t>Hence, it is proposed to amend the definition of royalty so as not to exclude consideration for the sale, distribution or exhibition of cinematographic films from its meaning.</a:t>
                      </a:r>
                    </a:p>
                    <a:p>
                      <a:pPr marL="0" indent="0" algn="just" fontAlgn="base">
                        <a:buFont typeface="Arial" panose="020B0604020202020204" pitchFamily="34" charset="0"/>
                        <a:buNone/>
                      </a:pPr>
                      <a:endParaRPr lang="en-GB" sz="2400" kern="1200" dirty="0">
                        <a:solidFill>
                          <a:schemeClr val="tx2"/>
                        </a:solidFill>
                        <a:effectLst/>
                        <a:latin typeface="Perpetua" panose="02020502060401020303" pitchFamily="18" charset="0"/>
                        <a:ea typeface="+mn-ea"/>
                        <a:cs typeface="+mn-cs"/>
                      </a:endParaRPr>
                    </a:p>
                    <a:p>
                      <a:pPr marL="285750" indent="-285750" algn="just">
                        <a:buFont typeface="Arial" panose="020B0604020202020204" pitchFamily="34" charset="0"/>
                        <a:buChar char="•"/>
                      </a:pPr>
                      <a:r>
                        <a:rPr lang="en-US" sz="2400" b="1" kern="1200" dirty="0">
                          <a:solidFill>
                            <a:schemeClr val="tx2"/>
                          </a:solidFill>
                          <a:effectLst/>
                          <a:latin typeface="Perpetua" panose="02020502060401020303" pitchFamily="18" charset="0"/>
                          <a:ea typeface="+mn-ea"/>
                          <a:cs typeface="+mn-cs"/>
                        </a:rPr>
                        <a:t>These amendments will take effect from 1st April, 2021 </a:t>
                      </a:r>
                      <a:r>
                        <a:rPr lang="en-US" sz="2400" kern="1200" dirty="0">
                          <a:solidFill>
                            <a:schemeClr val="tx2"/>
                          </a:solidFill>
                          <a:effectLst/>
                          <a:latin typeface="Perpetua" panose="02020502060401020303" pitchFamily="18" charset="0"/>
                          <a:ea typeface="+mn-ea"/>
                          <a:cs typeface="+mn-cs"/>
                        </a:rPr>
                        <a:t>and will, accordingly, apply in relation to the assessment year 2021-22 and subsequent assessment years</a:t>
                      </a:r>
                      <a:endParaRPr lang="en-US" sz="2400" b="1"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0745377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175</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533400"/>
            <a:ext cx="9144000" cy="2819400"/>
          </a:xfrm>
          <a:solidFill>
            <a:schemeClr val="bg1"/>
          </a:solidFill>
        </p:spPr>
        <p:txBody>
          <a:bodyPr/>
          <a:lstStyle/>
          <a:p>
            <a:pPr marL="0" indent="0" algn="just">
              <a:spcBef>
                <a:spcPts val="0"/>
              </a:spcBef>
              <a:buNone/>
            </a:pPr>
            <a:r>
              <a:rPr lang="en-US" sz="2200" b="1" u="sng" dirty="0">
                <a:solidFill>
                  <a:schemeClr val="tx2"/>
                </a:solidFill>
                <a:latin typeface="Perpetua" panose="02020502060401020303" pitchFamily="18" charset="0"/>
              </a:rPr>
              <a:t>In section 295 of the Income-tax Act, in sub-section </a:t>
            </a:r>
            <a:r>
              <a:rPr lang="en-US" sz="2200" b="1" i="1" u="sng" dirty="0">
                <a:solidFill>
                  <a:schemeClr val="tx2"/>
                </a:solidFill>
                <a:latin typeface="Perpetua" panose="02020502060401020303" pitchFamily="18" charset="0"/>
              </a:rPr>
              <a:t>(2</a:t>
            </a:r>
            <a:r>
              <a:rPr lang="en-US" sz="2200" b="1" u="sng" dirty="0">
                <a:solidFill>
                  <a:schemeClr val="tx2"/>
                </a:solidFill>
                <a:latin typeface="Perpetua" panose="02020502060401020303" pitchFamily="18" charset="0"/>
              </a:rPr>
              <a:t>), in </a:t>
            </a:r>
            <a:r>
              <a:rPr lang="en-US" sz="2200" b="1" i="1" u="sng" dirty="0">
                <a:solidFill>
                  <a:schemeClr val="tx2"/>
                </a:solidFill>
                <a:latin typeface="Perpetua" panose="02020502060401020303" pitchFamily="18" charset="0"/>
              </a:rPr>
              <a:t>clause (b</a:t>
            </a:r>
            <a:r>
              <a:rPr lang="en-US" sz="2200" b="1" u="sng" dirty="0">
                <a:solidFill>
                  <a:schemeClr val="tx2"/>
                </a:solidFill>
                <a:latin typeface="Perpetua" panose="02020502060401020303" pitchFamily="18" charset="0"/>
              </a:rPr>
              <a:t>),––</a:t>
            </a:r>
          </a:p>
          <a:p>
            <a:pPr marL="0" indent="0" algn="just">
              <a:spcBef>
                <a:spcPts val="0"/>
              </a:spcBef>
              <a:buNone/>
            </a:pPr>
            <a:r>
              <a:rPr lang="en-US" sz="2200" dirty="0">
                <a:solidFill>
                  <a:schemeClr val="tx2"/>
                </a:solidFill>
                <a:latin typeface="Perpetua" panose="02020502060401020303" pitchFamily="18" charset="0"/>
              </a:rPr>
              <a:t>(a) after sub-clause </a:t>
            </a:r>
            <a:r>
              <a:rPr lang="en-US" sz="2200" i="1" dirty="0">
                <a:solidFill>
                  <a:schemeClr val="tx2"/>
                </a:solidFill>
                <a:latin typeface="Perpetua" panose="02020502060401020303" pitchFamily="18" charset="0"/>
              </a:rPr>
              <a:t>(ii</a:t>
            </a:r>
            <a:r>
              <a:rPr lang="en-US" sz="2200" dirty="0">
                <a:solidFill>
                  <a:schemeClr val="tx2"/>
                </a:solidFill>
                <a:latin typeface="Perpetua" panose="02020502060401020303" pitchFamily="18" charset="0"/>
              </a:rPr>
              <a:t>), the following sub</a:t>
            </a:r>
            <a:r>
              <a:rPr lang="en-US" sz="2200" i="1" dirty="0">
                <a:solidFill>
                  <a:schemeClr val="tx2"/>
                </a:solidFill>
                <a:latin typeface="Perpetua" panose="02020502060401020303" pitchFamily="18" charset="0"/>
              </a:rPr>
              <a:t>-</a:t>
            </a:r>
            <a:r>
              <a:rPr lang="en-US" sz="2200" dirty="0">
                <a:solidFill>
                  <a:schemeClr val="tx2"/>
                </a:solidFill>
                <a:latin typeface="Perpetua" panose="02020502060401020303" pitchFamily="18" charset="0"/>
              </a:rPr>
              <a:t>clause shall be inserted with effect from the 1st day of April, 2021, namely:- </a:t>
            </a:r>
            <a:endParaRPr lang="en-GB" sz="2200" dirty="0">
              <a:solidFill>
                <a:schemeClr val="tx2"/>
              </a:solidFill>
              <a:latin typeface="Perpetua" panose="02020502060401020303" pitchFamily="18" charset="0"/>
            </a:endParaRPr>
          </a:p>
          <a:p>
            <a:pPr marL="365125" indent="0">
              <a:buNone/>
            </a:pP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iia</a:t>
            </a:r>
            <a:r>
              <a:rPr lang="en-US" sz="2200" i="1" dirty="0">
                <a:solidFill>
                  <a:schemeClr val="tx2"/>
                </a:solidFill>
                <a:latin typeface="Perpetua" panose="02020502060401020303" pitchFamily="18" charset="0"/>
              </a:rPr>
              <a:t>) operations carried out in India by a non-resident;”;</a:t>
            </a:r>
            <a:endParaRPr lang="en-GB" sz="2200" i="1" dirty="0">
              <a:solidFill>
                <a:schemeClr val="tx2"/>
              </a:solidFill>
              <a:latin typeface="Perpetua" panose="02020502060401020303" pitchFamily="18" charset="0"/>
            </a:endParaRPr>
          </a:p>
          <a:p>
            <a:pPr marL="0" indent="0">
              <a:buNone/>
            </a:pPr>
            <a:r>
              <a:rPr lang="en-US" sz="2200" i="1" dirty="0">
                <a:solidFill>
                  <a:schemeClr val="tx2"/>
                </a:solidFill>
                <a:latin typeface="Perpetua" panose="02020502060401020303" pitchFamily="18" charset="0"/>
              </a:rPr>
              <a:t>(b</a:t>
            </a:r>
            <a:r>
              <a:rPr lang="en-US" sz="2200" dirty="0">
                <a:solidFill>
                  <a:schemeClr val="tx2"/>
                </a:solidFill>
                <a:latin typeface="Perpetua" panose="02020502060401020303" pitchFamily="18" charset="0"/>
              </a:rPr>
              <a:t>) after sub-clause </a:t>
            </a: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iia</a:t>
            </a:r>
            <a:r>
              <a:rPr lang="en-US" sz="2200" dirty="0">
                <a:solidFill>
                  <a:schemeClr val="tx2"/>
                </a:solidFill>
                <a:latin typeface="Perpetua" panose="02020502060401020303" pitchFamily="18" charset="0"/>
              </a:rPr>
              <a:t>) as so inserted, the following sub-clause shall be inserted with effect from the 1st day of April, 2022, namely:––</a:t>
            </a:r>
            <a:endParaRPr lang="en-GB" sz="2200" dirty="0">
              <a:solidFill>
                <a:schemeClr val="tx2"/>
              </a:solidFill>
              <a:latin typeface="Perpetua" panose="02020502060401020303" pitchFamily="18" charset="0"/>
            </a:endParaRPr>
          </a:p>
          <a:p>
            <a:pPr marL="365125" indent="0">
              <a:buNone/>
            </a:pPr>
            <a:r>
              <a:rPr lang="en-US" sz="2200" i="1" dirty="0">
                <a:solidFill>
                  <a:schemeClr val="tx2"/>
                </a:solidFill>
                <a:latin typeface="Perpetua" panose="02020502060401020303" pitchFamily="18" charset="0"/>
              </a:rPr>
              <a:t>“(</a:t>
            </a:r>
            <a:r>
              <a:rPr lang="en-US" sz="2200" i="1" dirty="0" err="1">
                <a:solidFill>
                  <a:schemeClr val="tx2"/>
                </a:solidFill>
                <a:latin typeface="Perpetua" panose="02020502060401020303" pitchFamily="18" charset="0"/>
              </a:rPr>
              <a:t>iib</a:t>
            </a:r>
            <a:r>
              <a:rPr lang="en-US" sz="2200" i="1" dirty="0">
                <a:solidFill>
                  <a:schemeClr val="tx2"/>
                </a:solidFill>
                <a:latin typeface="Perpetua" panose="02020502060401020303" pitchFamily="18" charset="0"/>
              </a:rPr>
              <a:t>) transactions or activities of a non-resident;”.</a:t>
            </a:r>
            <a:endParaRPr lang="en-GB" sz="2200" i="1" dirty="0">
              <a:solidFill>
                <a:schemeClr val="tx2"/>
              </a:solidFill>
              <a:latin typeface="Perpetua" panose="02020502060401020303" pitchFamily="18" charset="0"/>
            </a:endParaRPr>
          </a:p>
        </p:txBody>
      </p:sp>
      <p:graphicFrame>
        <p:nvGraphicFramePr>
          <p:cNvPr id="11" name="Table 10">
            <a:extLst>
              <a:ext uri="{FF2B5EF4-FFF2-40B4-BE49-F238E27FC236}">
                <a16:creationId xmlns:a16="http://schemas.microsoft.com/office/drawing/2014/main" id="{D81F06CB-D099-49C0-B0E0-2501B545F0FF}"/>
              </a:ext>
            </a:extLst>
          </p:cNvPr>
          <p:cNvGraphicFramePr>
            <a:graphicFrameLocks noGrp="1"/>
          </p:cNvGraphicFramePr>
          <p:nvPr/>
        </p:nvGraphicFramePr>
        <p:xfrm>
          <a:off x="0" y="3200400"/>
          <a:ext cx="9144000" cy="3657600"/>
        </p:xfrm>
        <a:graphic>
          <a:graphicData uri="http://schemas.openxmlformats.org/drawingml/2006/table">
            <a:tbl>
              <a:tblPr/>
              <a:tblGrid>
                <a:gridCol w="9144000">
                  <a:extLst>
                    <a:ext uri="{9D8B030D-6E8A-4147-A177-3AD203B41FA5}">
                      <a16:colId xmlns:a16="http://schemas.microsoft.com/office/drawing/2014/main" val="20000"/>
                    </a:ext>
                  </a:extLst>
                </a:gridCol>
              </a:tblGrid>
              <a:tr h="624840">
                <a:tc>
                  <a:txBody>
                    <a:bodyPr/>
                    <a:lstStyle/>
                    <a:p>
                      <a:pPr marL="0" indent="0" algn="just" defTabSz="914400" rtl="0" eaLnBrk="1" fontAlgn="base" latinLnBrk="0" hangingPunct="1">
                        <a:lnSpc>
                          <a:spcPct val="100000"/>
                        </a:lnSpc>
                        <a:spcAft>
                          <a:spcPts val="0"/>
                        </a:spcAft>
                        <a:buFont typeface="Arial" panose="020B0604020202020204" pitchFamily="34" charset="0"/>
                        <a:buNone/>
                      </a:pPr>
                      <a:r>
                        <a:rPr lang="en-US" sz="2400" b="1" i="0" u="sng" strike="noStrike" kern="1200" baseline="0" dirty="0">
                          <a:solidFill>
                            <a:schemeClr val="tx2"/>
                          </a:solidFill>
                          <a:latin typeface="Perpetua" panose="02020502060401020303" pitchFamily="18" charset="0"/>
                          <a:ea typeface="+mn-ea"/>
                          <a:cs typeface="+mn-cs"/>
                        </a:rPr>
                        <a:t>Brief Impact:</a:t>
                      </a: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It is proposed to amend section 295 of the Act so as to empower the Board for making rules to provide for the manner in which and the procedure by which the income shall be arrived at in the case of,- </a:t>
                      </a:r>
                      <a:endParaRPr lang="en-GB" sz="2400" kern="1200" dirty="0">
                        <a:solidFill>
                          <a:schemeClr val="tx2"/>
                        </a:solidFill>
                        <a:effectLst/>
                        <a:latin typeface="Perpetua" panose="02020502060401020303" pitchFamily="18" charset="0"/>
                        <a:ea typeface="+mn-ea"/>
                        <a:cs typeface="+mn-cs"/>
                      </a:endParaRPr>
                    </a:p>
                    <a:p>
                      <a:pPr marL="990600" lvl="0" indent="-549275" algn="just" fontAlgn="base">
                        <a:buFont typeface="+mj-lt"/>
                        <a:buAutoNum type="romanUcPeriod"/>
                      </a:pPr>
                      <a:r>
                        <a:rPr lang="en-US" sz="2400" u="none" strike="noStrike" kern="1200" dirty="0">
                          <a:solidFill>
                            <a:schemeClr val="tx2"/>
                          </a:solidFill>
                          <a:effectLst/>
                          <a:latin typeface="Perpetua" panose="02020502060401020303" pitchFamily="18" charset="0"/>
                          <a:ea typeface="+mn-ea"/>
                          <a:cs typeface="+mn-cs"/>
                        </a:rPr>
                        <a:t>operations carried out in India by a non-resident; and</a:t>
                      </a:r>
                      <a:endParaRPr lang="en-GB" sz="2400" u="none" strike="noStrike" kern="1200" dirty="0">
                        <a:solidFill>
                          <a:schemeClr val="tx2"/>
                        </a:solidFill>
                        <a:effectLst/>
                        <a:latin typeface="Perpetua" panose="02020502060401020303" pitchFamily="18" charset="0"/>
                        <a:ea typeface="+mn-ea"/>
                        <a:cs typeface="+mn-cs"/>
                      </a:endParaRPr>
                    </a:p>
                    <a:p>
                      <a:pPr marL="990600" lvl="0" indent="-549275" algn="just" fontAlgn="base">
                        <a:buFont typeface="+mj-lt"/>
                        <a:buAutoNum type="romanUcPeriod"/>
                      </a:pPr>
                      <a:r>
                        <a:rPr lang="en-US" sz="2400" u="none" strike="noStrike" kern="1200" dirty="0">
                          <a:solidFill>
                            <a:schemeClr val="tx2"/>
                          </a:solidFill>
                          <a:effectLst/>
                          <a:latin typeface="Perpetua" panose="02020502060401020303" pitchFamily="18" charset="0"/>
                          <a:ea typeface="+mn-ea"/>
                          <a:cs typeface="+mn-cs"/>
                        </a:rPr>
                        <a:t>transaction or activities of a non-resident.</a:t>
                      </a:r>
                      <a:endParaRPr lang="en-GB" sz="2400" u="none" strike="noStrike" kern="120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The amendment at clause (I) will take effect from 01-042021 and will, accordingly, apply in relation to A.Y. 2021-22 and onwards. The amendment at clause (II) will take effect from 01-04-2022 and will, accordingly, apply in relation to A.Y. 2022-23 and subsequent assessment years.</a:t>
                      </a:r>
                      <a:endParaRPr lang="en-GB" sz="24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7031370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905000"/>
          </a:xfrm>
          <a:solidFill>
            <a:schemeClr val="tx1"/>
          </a:solidFill>
        </p:spPr>
        <p:txBody>
          <a:bodyPr anchor="t"/>
          <a:lstStyle/>
          <a:p>
            <a:pPr algn="just"/>
            <a:r>
              <a:rPr lang="en-IN" sz="2800" b="1" kern="1200" dirty="0">
                <a:latin typeface="High Tower Text" panose="02040502050506030303" pitchFamily="18" charset="0"/>
              </a:rPr>
              <a:t>3. </a:t>
            </a:r>
            <a:r>
              <a:rPr lang="en-US" sz="2800" b="1" dirty="0">
                <a:latin typeface="High Tower Text" panose="02040502050506030303" pitchFamily="18" charset="0"/>
              </a:rPr>
              <a:t>Removing dividend distribution tax (DDT) and moving to classical system of taxing dividend in the hands of</a:t>
            </a:r>
            <a:br>
              <a:rPr lang="en-US" sz="2800" b="1" dirty="0">
                <a:latin typeface="High Tower Text" panose="02040502050506030303" pitchFamily="18" charset="0"/>
              </a:rPr>
            </a:br>
            <a:r>
              <a:rPr lang="en-GB" sz="2800" b="1" dirty="0">
                <a:latin typeface="High Tower Text" panose="02040502050506030303" pitchFamily="18" charset="0"/>
              </a:rPr>
              <a:t>shareholders/unit holders. </a:t>
            </a:r>
            <a:r>
              <a:rPr lang="en-US" sz="2800" b="1" dirty="0">
                <a:latin typeface="High Tower Text" panose="02040502050506030303" pitchFamily="18" charset="0"/>
              </a:rPr>
              <a:t>[</a:t>
            </a:r>
            <a:r>
              <a:rPr lang="en-GB" sz="2800" b="1" dirty="0">
                <a:latin typeface="High Tower Text" panose="02040502050506030303" pitchFamily="18" charset="0"/>
              </a:rPr>
              <a:t>Clauses 7,30,40,47,48,49,50,54, 55,59,60,62,74,80,81,85,86,87 &amp; 88]</a:t>
            </a:r>
            <a:endParaRPr lang="en-US" sz="28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176</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76200" y="1981200"/>
            <a:ext cx="8915400" cy="4495800"/>
          </a:xfrm>
        </p:spPr>
        <p:txBody>
          <a:bodyPr/>
          <a:lstStyle/>
          <a:p>
            <a:pPr algn="just">
              <a:spcBef>
                <a:spcPts val="0"/>
              </a:spcBef>
            </a:pPr>
            <a:r>
              <a:rPr lang="en-US" sz="2400" dirty="0">
                <a:solidFill>
                  <a:schemeClr val="tx2"/>
                </a:solidFill>
                <a:latin typeface="Perpetua" panose="02020502060401020303" pitchFamily="18" charset="0"/>
              </a:rPr>
              <a:t>The incidence of tax in respect of dividend, is on the payer i.e. company/Mutual Fund as per section 115-O and 115-R of the Act and not on the recipient. Such dividend  is exempt in the hands of recipient as per section 10(34) and 10(35) of the Act. </a:t>
            </a:r>
          </a:p>
          <a:p>
            <a:pPr algn="just">
              <a:spcBef>
                <a:spcPts val="0"/>
              </a:spcBef>
            </a:pPr>
            <a:endParaRPr lang="en-US" sz="2400" dirty="0">
              <a:solidFill>
                <a:schemeClr val="tx2"/>
              </a:solidFill>
              <a:latin typeface="Perpetua" panose="02020502060401020303" pitchFamily="18" charset="0"/>
            </a:endParaRPr>
          </a:p>
          <a:p>
            <a:pPr algn="just">
              <a:spcBef>
                <a:spcPts val="0"/>
              </a:spcBef>
            </a:pPr>
            <a:r>
              <a:rPr lang="en-US" sz="2400" dirty="0">
                <a:solidFill>
                  <a:schemeClr val="tx2"/>
                </a:solidFill>
                <a:latin typeface="Perpetua" panose="02020502060401020303" pitchFamily="18" charset="0"/>
              </a:rPr>
              <a:t>The present system of taxation of dividend in the hands of company/ mutual funds was re­introduced by the Finance Act, 2003 (with effect from the assessment year 2004-05) since it was easier to collect tax at a single point and the new system was leading to increase in compliance burden. However, with the advent of technology and easy tracking system available, the justification for current system of taxation of dividend has outlived itself.</a:t>
            </a:r>
            <a:endParaRPr lang="en-GB" sz="24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403575793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177</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792479"/>
          <a:ext cx="9144000" cy="5928995"/>
        </p:xfrm>
        <a:graphic>
          <a:graphicData uri="http://schemas.openxmlformats.org/drawingml/2006/table">
            <a:tbl>
              <a:tblPr/>
              <a:tblGrid>
                <a:gridCol w="9144000">
                  <a:extLst>
                    <a:ext uri="{9D8B030D-6E8A-4147-A177-3AD203B41FA5}">
                      <a16:colId xmlns:a16="http://schemas.microsoft.com/office/drawing/2014/main" val="20000"/>
                    </a:ext>
                  </a:extLst>
                </a:gridCol>
              </a:tblGrid>
              <a:tr h="5928995">
                <a:tc>
                  <a:txBody>
                    <a:bodyPr/>
                    <a:lstStyle/>
                    <a:p>
                      <a:pPr marL="0" indent="0" algn="just" fontAlgn="base">
                        <a:buFont typeface="Arial" panose="020B0604020202020204" pitchFamily="34" charset="0"/>
                        <a:buNone/>
                      </a:pPr>
                      <a:r>
                        <a:rPr lang="en-US" sz="2400" b="1" u="sng" kern="1200" dirty="0">
                          <a:solidFill>
                            <a:schemeClr val="tx2"/>
                          </a:solidFill>
                          <a:effectLst/>
                          <a:latin typeface="Perpetua" panose="02020502060401020303" pitchFamily="18" charset="0"/>
                          <a:ea typeface="+mn-ea"/>
                          <a:cs typeface="+mn-cs"/>
                        </a:rPr>
                        <a:t>Brief Impact:</a:t>
                      </a:r>
                    </a:p>
                    <a:p>
                      <a:pPr algn="just">
                        <a:spcBef>
                          <a:spcPts val="0"/>
                        </a:spcBef>
                      </a:pPr>
                      <a:r>
                        <a:rPr lang="en-US" sz="2400" dirty="0">
                          <a:solidFill>
                            <a:schemeClr val="tx2"/>
                          </a:solidFill>
                          <a:latin typeface="Perpetua" panose="02020502060401020303" pitchFamily="18" charset="0"/>
                        </a:rPr>
                        <a:t>In view of above, it is proposed to carry out amendments so that dividend or income from units are taxable in the hands of shareholders or unit holders at the applicable rate and the domestic company or specified company or mutual funds are not required to pay any DDT. Therefore, it is proposed to- </a:t>
                      </a:r>
                    </a:p>
                    <a:p>
                      <a:pPr algn="just">
                        <a:spcBef>
                          <a:spcPts val="0"/>
                        </a:spcBef>
                      </a:pPr>
                      <a:endParaRPr lang="en-US" sz="2000" dirty="0">
                        <a:solidFill>
                          <a:schemeClr val="tx2"/>
                        </a:solidFill>
                        <a:latin typeface="Perpetua" panose="02020502060401020303" pitchFamily="18" charset="0"/>
                      </a:endParaRPr>
                    </a:p>
                    <a:p>
                      <a:pPr marL="514350" lvl="0" indent="-514350" algn="just" fontAlgn="base">
                        <a:buFont typeface="+mj-lt"/>
                        <a:buAutoNum type="romanUcPeriod"/>
                      </a:pPr>
                      <a:r>
                        <a:rPr lang="en-US" sz="2400" b="1" u="sng" kern="1200" dirty="0">
                          <a:solidFill>
                            <a:schemeClr val="tx2"/>
                          </a:solidFill>
                          <a:latin typeface="Perpetua" panose="02020502060401020303" pitchFamily="18" charset="0"/>
                          <a:ea typeface="+mn-ea"/>
                          <a:cs typeface="+mn-cs"/>
                        </a:rPr>
                        <a:t>Amend section 115-O</a:t>
                      </a:r>
                      <a:r>
                        <a:rPr lang="en-US" sz="2400" b="1" kern="1200" dirty="0">
                          <a:solidFill>
                            <a:schemeClr val="tx2"/>
                          </a:solidFill>
                          <a:latin typeface="Perpetua" panose="02020502060401020303" pitchFamily="18" charset="0"/>
                          <a:ea typeface="+mn-ea"/>
                          <a:cs typeface="+mn-cs"/>
                        </a:rPr>
                        <a:t> </a:t>
                      </a:r>
                      <a:r>
                        <a:rPr lang="en-US" sz="2400" kern="1200" dirty="0">
                          <a:solidFill>
                            <a:schemeClr val="tx2"/>
                          </a:solidFill>
                          <a:latin typeface="Perpetua" panose="02020502060401020303" pitchFamily="18" charset="0"/>
                          <a:ea typeface="+mn-ea"/>
                          <a:cs typeface="+mn-cs"/>
                        </a:rPr>
                        <a:t>to provide that dividend declared, distributed or paid after 1st April, 2003, but on or before 31st March, 2020 shall be covered under the provision of this section. </a:t>
                      </a:r>
                      <a:r>
                        <a:rPr lang="en-US" sz="2400" b="1" kern="1200" dirty="0">
                          <a:solidFill>
                            <a:schemeClr val="tx2"/>
                          </a:solidFill>
                          <a:latin typeface="Perpetua" panose="02020502060401020303" pitchFamily="18" charset="0"/>
                          <a:ea typeface="+mn-ea"/>
                          <a:cs typeface="+mn-cs"/>
                        </a:rPr>
                        <a:t>[w.e.f.01-04-2021]</a:t>
                      </a:r>
                      <a:endParaRPr lang="en-GB" sz="2400" b="1"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a:pPr>
                      <a:endParaRPr lang="en-US" sz="1200" b="1" u="sng"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a:pPr>
                      <a:r>
                        <a:rPr lang="en-US" sz="2400" b="1" u="sng" kern="1200" dirty="0">
                          <a:solidFill>
                            <a:schemeClr val="tx2"/>
                          </a:solidFill>
                          <a:latin typeface="Perpetua" panose="02020502060401020303" pitchFamily="18" charset="0"/>
                          <a:ea typeface="+mn-ea"/>
                          <a:cs typeface="+mn-cs"/>
                        </a:rPr>
                        <a:t>Amend clause (34) of section 10</a:t>
                      </a:r>
                      <a:r>
                        <a:rPr lang="en-US" sz="2400" kern="1200" dirty="0">
                          <a:solidFill>
                            <a:schemeClr val="tx2"/>
                          </a:solidFill>
                          <a:latin typeface="Perpetua" panose="02020502060401020303" pitchFamily="18" charset="0"/>
                          <a:ea typeface="+mn-ea"/>
                          <a:cs typeface="+mn-cs"/>
                        </a:rPr>
                        <a:t> to provide that the provision of this clause shall not apply to any income, by way of dividend, received on or after 1st April, 2020.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a:pPr>
                      <a:endParaRPr lang="en-US" sz="1600" b="1" u="sng"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a:pPr>
                      <a:r>
                        <a:rPr lang="en-US" sz="2400" b="1" u="sng" kern="1200" dirty="0">
                          <a:solidFill>
                            <a:schemeClr val="tx2"/>
                          </a:solidFill>
                          <a:latin typeface="Perpetua" panose="02020502060401020303" pitchFamily="18" charset="0"/>
                          <a:ea typeface="+mn-ea"/>
                          <a:cs typeface="+mn-cs"/>
                        </a:rPr>
                        <a:t>Amend section 115R</a:t>
                      </a:r>
                      <a:r>
                        <a:rPr lang="en-US" sz="2400" kern="1200" dirty="0">
                          <a:solidFill>
                            <a:schemeClr val="tx2"/>
                          </a:solidFill>
                          <a:latin typeface="Perpetua" panose="02020502060401020303" pitchFamily="18" charset="0"/>
                          <a:ea typeface="+mn-ea"/>
                          <a:cs typeface="+mn-cs"/>
                        </a:rPr>
                        <a:t> to provide that the income distributed on or before 31st March, 2020 shall only be covered under the provision of this section. </a:t>
                      </a:r>
                      <a:r>
                        <a:rPr lang="en-US" sz="2400" b="1" kern="1200" dirty="0">
                          <a:solidFill>
                            <a:schemeClr val="tx2"/>
                          </a:solidFill>
                          <a:latin typeface="Perpetua" panose="02020502060401020303" pitchFamily="18" charset="0"/>
                          <a:ea typeface="+mn-ea"/>
                          <a:cs typeface="+mn-cs"/>
                        </a:rPr>
                        <a:t>[w.e.f.01-04-2021]</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8534478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178</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6324600"/>
        </p:xfrm>
        <a:graphic>
          <a:graphicData uri="http://schemas.openxmlformats.org/drawingml/2006/table">
            <a:tbl>
              <a:tblPr/>
              <a:tblGrid>
                <a:gridCol w="9144000">
                  <a:extLst>
                    <a:ext uri="{9D8B030D-6E8A-4147-A177-3AD203B41FA5}">
                      <a16:colId xmlns:a16="http://schemas.microsoft.com/office/drawing/2014/main" val="20000"/>
                    </a:ext>
                  </a:extLst>
                </a:gridCol>
              </a:tblGrid>
              <a:tr h="6324600">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endParaRPr lang="en-US" sz="2400" b="1" u="sng" kern="1200" dirty="0">
                        <a:solidFill>
                          <a:schemeClr val="tx2"/>
                        </a:solidFill>
                        <a:latin typeface="Perpetua" panose="02020502060401020303" pitchFamily="18" charset="0"/>
                        <a:ea typeface="+mn-ea"/>
                        <a:cs typeface="+mn-cs"/>
                      </a:endParaRPr>
                    </a:p>
                    <a:p>
                      <a:pPr marL="514350" marR="0" lvl="0" indent="-514350" algn="just" defTabSz="914400" rtl="0" eaLnBrk="1" fontAlgn="base" latinLnBrk="0" hangingPunct="1">
                        <a:lnSpc>
                          <a:spcPct val="100000"/>
                        </a:lnSpc>
                        <a:spcBef>
                          <a:spcPts val="0"/>
                        </a:spcBef>
                        <a:spcAft>
                          <a:spcPts val="0"/>
                        </a:spcAft>
                        <a:buClrTx/>
                        <a:buSzTx/>
                        <a:buFont typeface="+mj-lt"/>
                        <a:buAutoNum type="romanUcPeriod" startAt="4"/>
                        <a:tabLst/>
                        <a:defRPr/>
                      </a:pPr>
                      <a:r>
                        <a:rPr lang="en-US" sz="2400" b="1" u="sng" kern="1200" dirty="0">
                          <a:solidFill>
                            <a:schemeClr val="tx2"/>
                          </a:solidFill>
                          <a:latin typeface="Perpetua" panose="02020502060401020303" pitchFamily="18" charset="0"/>
                          <a:ea typeface="+mn-ea"/>
                          <a:cs typeface="+mn-cs"/>
                        </a:rPr>
                        <a:t>Amend clause (35) of section 10</a:t>
                      </a:r>
                      <a:r>
                        <a:rPr lang="en-US" sz="2400" kern="1200" dirty="0">
                          <a:solidFill>
                            <a:schemeClr val="tx2"/>
                          </a:solidFill>
                          <a:latin typeface="Perpetua" panose="02020502060401020303" pitchFamily="18" charset="0"/>
                          <a:ea typeface="+mn-ea"/>
                          <a:cs typeface="+mn-cs"/>
                        </a:rPr>
                        <a:t> to provide that the provision of this clause shall not apply to any income, in respect of units, received on or after 1st April, 2020.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4"/>
                      </a:pPr>
                      <a:r>
                        <a:rPr lang="en-US" sz="2400" b="1" u="sng" kern="1200" dirty="0">
                          <a:solidFill>
                            <a:schemeClr val="tx2"/>
                          </a:solidFill>
                          <a:latin typeface="Perpetua" panose="02020502060401020303" pitchFamily="18" charset="0"/>
                          <a:ea typeface="+mn-ea"/>
                          <a:cs typeface="+mn-cs"/>
                        </a:rPr>
                        <a:t>Amend clause (23FC) of section 10</a:t>
                      </a:r>
                      <a:r>
                        <a:rPr lang="en-US" sz="2400" kern="1200" dirty="0">
                          <a:solidFill>
                            <a:schemeClr val="tx2"/>
                          </a:solidFill>
                          <a:latin typeface="Perpetua" panose="02020502060401020303" pitchFamily="18" charset="0"/>
                          <a:ea typeface="+mn-ea"/>
                          <a:cs typeface="+mn-cs"/>
                        </a:rPr>
                        <a:t> so that all dividends received or receivable by business trust from a special purpose vehicle is exempt income under this clause.</a:t>
                      </a:r>
                      <a:r>
                        <a:rPr lang="en-US" sz="2400" b="1" kern="1200" dirty="0">
                          <a:solidFill>
                            <a:schemeClr val="tx2"/>
                          </a:solidFill>
                          <a:latin typeface="Perpetua" panose="02020502060401020303" pitchFamily="18" charset="0"/>
                          <a:ea typeface="+mn-ea"/>
                          <a:cs typeface="+mn-cs"/>
                        </a:rPr>
                        <a:t> [w.e.f.01-04-2021]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4"/>
                      </a:pPr>
                      <a:r>
                        <a:rPr lang="en-US" sz="2400" b="1" u="sng" kern="1200" dirty="0">
                          <a:solidFill>
                            <a:schemeClr val="tx2"/>
                          </a:solidFill>
                          <a:latin typeface="Perpetua" panose="02020502060401020303" pitchFamily="18" charset="0"/>
                          <a:ea typeface="+mn-ea"/>
                          <a:cs typeface="+mn-cs"/>
                        </a:rPr>
                        <a:t>amend clause (23FD) of section 10</a:t>
                      </a:r>
                      <a:r>
                        <a:rPr lang="en-US" sz="2400" kern="1200" dirty="0">
                          <a:solidFill>
                            <a:schemeClr val="tx2"/>
                          </a:solidFill>
                          <a:latin typeface="Perpetua" panose="02020502060401020303" pitchFamily="18" charset="0"/>
                          <a:ea typeface="+mn-ea"/>
                          <a:cs typeface="+mn-cs"/>
                        </a:rPr>
                        <a:t> to exclude dividend income received by a unit holder from business trust from the exemption so that the dividend income is taxable in the hand of unit holder of the business trust.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4"/>
                      </a:pPr>
                      <a:r>
                        <a:rPr lang="en-US" sz="2400" b="1" u="sng" kern="1200" dirty="0">
                          <a:solidFill>
                            <a:schemeClr val="tx2"/>
                          </a:solidFill>
                          <a:latin typeface="Perpetua" panose="02020502060401020303" pitchFamily="18" charset="0"/>
                          <a:ea typeface="+mn-ea"/>
                          <a:cs typeface="+mn-cs"/>
                        </a:rPr>
                        <a:t>Amend sub-section (3) of section 115UA</a:t>
                      </a:r>
                      <a:r>
                        <a:rPr lang="en-US" sz="2400" kern="1200" dirty="0">
                          <a:solidFill>
                            <a:schemeClr val="tx2"/>
                          </a:solidFill>
                          <a:latin typeface="Perpetua" panose="02020502060401020303" pitchFamily="18" charset="0"/>
                          <a:ea typeface="+mn-ea"/>
                          <a:cs typeface="+mn-cs"/>
                        </a:rPr>
                        <a:t> to delete reference to sub-clause (a) so that distributed income of the nature as referred to in clause (23FC) or clause (23FCA) of section 10 shall be deemed to be income of the unit holder and shall be charged to tax as income of the previous year. Thus dividend income distributed by a special purpose vehicle to business trust would be taxed in the hands of unit holder.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68513121"/>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179</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5852160"/>
        </p:xfrm>
        <a:graphic>
          <a:graphicData uri="http://schemas.openxmlformats.org/drawingml/2006/table">
            <a:tbl>
              <a:tblPr/>
              <a:tblGrid>
                <a:gridCol w="9144000">
                  <a:extLst>
                    <a:ext uri="{9D8B030D-6E8A-4147-A177-3AD203B41FA5}">
                      <a16:colId xmlns:a16="http://schemas.microsoft.com/office/drawing/2014/main" val="20000"/>
                    </a:ext>
                  </a:extLst>
                </a:gridCol>
              </a:tblGrid>
              <a:tr h="396240">
                <a:tc>
                  <a:txBody>
                    <a:bodyPr/>
                    <a:lstStyle/>
                    <a:p>
                      <a:pPr marL="0" lvl="0" indent="0" algn="just" fontAlgn="base">
                        <a:buFont typeface="+mj-lt"/>
                        <a:buNone/>
                      </a:pPr>
                      <a:endParaRPr lang="en-GB" sz="2400" b="1" u="sng"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8"/>
                      </a:pPr>
                      <a:r>
                        <a:rPr lang="en-GB" sz="2400" b="1" u="sng" kern="1200" dirty="0">
                          <a:solidFill>
                            <a:schemeClr val="tx2"/>
                          </a:solidFill>
                          <a:latin typeface="Perpetua" panose="02020502060401020303" pitchFamily="18" charset="0"/>
                          <a:ea typeface="+mn-ea"/>
                          <a:cs typeface="+mn-cs"/>
                        </a:rPr>
                        <a:t>R</a:t>
                      </a:r>
                      <a:r>
                        <a:rPr lang="en-US" sz="2400" b="1" u="sng" kern="1200" dirty="0" err="1">
                          <a:solidFill>
                            <a:schemeClr val="tx2"/>
                          </a:solidFill>
                          <a:latin typeface="Perpetua" panose="02020502060401020303" pitchFamily="18" charset="0"/>
                          <a:ea typeface="+mn-ea"/>
                          <a:cs typeface="+mn-cs"/>
                        </a:rPr>
                        <a:t>emove</a:t>
                      </a:r>
                      <a:r>
                        <a:rPr lang="en-US" sz="2400" b="1" u="sng" kern="1200" dirty="0">
                          <a:solidFill>
                            <a:schemeClr val="tx2"/>
                          </a:solidFill>
                          <a:latin typeface="Perpetua" panose="02020502060401020303" pitchFamily="18" charset="0"/>
                          <a:ea typeface="+mn-ea"/>
                          <a:cs typeface="+mn-cs"/>
                        </a:rPr>
                        <a:t> reference of section 115-O</a:t>
                      </a:r>
                      <a:r>
                        <a:rPr lang="en-US" sz="2400" kern="1200" dirty="0">
                          <a:solidFill>
                            <a:schemeClr val="tx2"/>
                          </a:solidFill>
                          <a:latin typeface="Perpetua" panose="02020502060401020303" pitchFamily="18" charset="0"/>
                          <a:ea typeface="+mn-ea"/>
                          <a:cs typeface="+mn-cs"/>
                        </a:rPr>
                        <a:t> dividend income in various sections like section 57, section 115A, section 115AC, section 115ACA, section 115AD and section 115C.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8"/>
                      </a:pPr>
                      <a:r>
                        <a:rPr lang="en-US" sz="2400" b="1" u="sng" kern="1200" dirty="0">
                          <a:solidFill>
                            <a:schemeClr val="tx2"/>
                          </a:solidFill>
                          <a:latin typeface="Perpetua" panose="02020502060401020303" pitchFamily="18" charset="0"/>
                          <a:ea typeface="+mn-ea"/>
                          <a:cs typeface="+mn-cs"/>
                        </a:rPr>
                        <a:t>Remove the opening line of clause (23D) of section 10,</a:t>
                      </a:r>
                      <a:r>
                        <a:rPr lang="en-US" sz="2400" kern="1200" dirty="0">
                          <a:solidFill>
                            <a:schemeClr val="tx2"/>
                          </a:solidFill>
                          <a:latin typeface="Perpetua" panose="02020502060401020303" pitchFamily="18" charset="0"/>
                          <a:ea typeface="+mn-ea"/>
                          <a:cs typeface="+mn-cs"/>
                        </a:rPr>
                        <a:t> as mutual fund no longer required to pay additional tax. </a:t>
                      </a:r>
                      <a:r>
                        <a:rPr lang="en-US" sz="2400" b="1" kern="1200" dirty="0">
                          <a:solidFill>
                            <a:schemeClr val="tx2"/>
                          </a:solidFill>
                          <a:latin typeface="Perpetua" panose="02020502060401020303" pitchFamily="18" charset="0"/>
                          <a:ea typeface="+mn-ea"/>
                          <a:cs typeface="+mn-cs"/>
                        </a:rPr>
                        <a:t>[w.e.f.01-04-2021]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8"/>
                      </a:pPr>
                      <a:r>
                        <a:rPr lang="en-US" sz="2400" b="1" u="sng" kern="1200" dirty="0">
                          <a:solidFill>
                            <a:schemeClr val="tx2"/>
                          </a:solidFill>
                          <a:latin typeface="Perpetua" panose="02020502060401020303" pitchFamily="18" charset="0"/>
                          <a:ea typeface="+mn-ea"/>
                          <a:cs typeface="+mn-cs"/>
                        </a:rPr>
                        <a:t>Amend section 115BBDA</a:t>
                      </a:r>
                      <a:r>
                        <a:rPr lang="en-US" sz="2400" kern="1200" dirty="0">
                          <a:solidFill>
                            <a:schemeClr val="tx2"/>
                          </a:solidFill>
                          <a:latin typeface="Perpetua" panose="02020502060401020303" pitchFamily="18" charset="0"/>
                          <a:ea typeface="+mn-ea"/>
                          <a:cs typeface="+mn-cs"/>
                        </a:rPr>
                        <a:t> which taxes dividend income in excess of ten lakh rupee in the hands of shareholder at ten per cent., to only dividend declared, distributed or paid by a domestic company on or before the 31st day of March, 2020. </a:t>
                      </a:r>
                      <a:r>
                        <a:rPr lang="en-US" sz="2400" b="1" kern="1200" dirty="0">
                          <a:solidFill>
                            <a:schemeClr val="tx2"/>
                          </a:solidFill>
                          <a:latin typeface="Perpetua" panose="02020502060401020303" pitchFamily="18" charset="0"/>
                          <a:ea typeface="+mn-ea"/>
                          <a:cs typeface="+mn-cs"/>
                        </a:rPr>
                        <a:t>[w.e.f.01-04-2021]</a:t>
                      </a:r>
                    </a:p>
                    <a:p>
                      <a:pPr marL="514350" lvl="0" indent="-514350" algn="just" fontAlgn="base">
                        <a:buFont typeface="+mj-lt"/>
                        <a:buAutoNum type="romanUcPeriod" startAt="8"/>
                      </a:pPr>
                      <a:r>
                        <a:rPr lang="en-US" sz="2400" b="1" u="sng" kern="1200" dirty="0">
                          <a:solidFill>
                            <a:schemeClr val="tx2"/>
                          </a:solidFill>
                          <a:latin typeface="Perpetua" panose="02020502060401020303" pitchFamily="18" charset="0"/>
                          <a:ea typeface="+mn-ea"/>
                          <a:cs typeface="+mn-cs"/>
                        </a:rPr>
                        <a:t>Insert new section 80M</a:t>
                      </a:r>
                      <a:r>
                        <a:rPr lang="en-US" sz="2400" kern="1200" dirty="0">
                          <a:solidFill>
                            <a:schemeClr val="tx2"/>
                          </a:solidFill>
                          <a:latin typeface="Perpetua" panose="02020502060401020303" pitchFamily="18" charset="0"/>
                          <a:ea typeface="+mn-ea"/>
                          <a:cs typeface="+mn-cs"/>
                        </a:rPr>
                        <a:t> as it existed before it removal by the Finance Act, 2003 to remove the cascading affect, with a change that set off will be allowed only for dividend distributed by the company one month prior to the due date of filing of return, in place of due date of filing return earlier. </a:t>
                      </a:r>
                      <a:r>
                        <a:rPr lang="en-US" sz="2400" b="1" kern="1200" dirty="0">
                          <a:solidFill>
                            <a:schemeClr val="tx2"/>
                          </a:solidFill>
                          <a:latin typeface="Perpetua" panose="02020502060401020303" pitchFamily="18" charset="0"/>
                          <a:ea typeface="+mn-ea"/>
                          <a:cs typeface="+mn-cs"/>
                        </a:rPr>
                        <a:t>[w.e.f.01-04-2021]</a:t>
                      </a:r>
                    </a:p>
                    <a:p>
                      <a:pPr marL="514350" lvl="0" indent="-514350" algn="just" fontAlgn="base">
                        <a:buFont typeface="+mj-lt"/>
                        <a:buAutoNum type="romanUcPeriod" startAt="8"/>
                      </a:pPr>
                      <a:endParaRPr lang="en-US" sz="2400" dirty="0">
                        <a:solidFill>
                          <a:schemeClr val="tx2"/>
                        </a:solidFill>
                        <a:latin typeface="Perpetua" panose="02020502060401020303"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9847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4"/>
          <p:cNvSpPr>
            <a:spLocks noGrp="1" noChangeArrowheads="1"/>
          </p:cNvSpPr>
          <p:nvPr>
            <p:ph type="title"/>
          </p:nvPr>
        </p:nvSpPr>
        <p:spPr>
          <a:xfrm>
            <a:off x="0" y="-1"/>
            <a:ext cx="9144000" cy="1187251"/>
          </a:xfrm>
        </p:spPr>
        <p:style>
          <a:lnRef idx="1">
            <a:schemeClr val="dk1"/>
          </a:lnRef>
          <a:fillRef idx="3">
            <a:schemeClr val="dk1"/>
          </a:fillRef>
          <a:effectRef idx="2">
            <a:schemeClr val="dk1"/>
          </a:effectRef>
          <a:fontRef idx="minor">
            <a:schemeClr val="lt1"/>
          </a:fontRef>
        </p:style>
        <p:txBody>
          <a:bodyPr/>
          <a:lstStyle/>
          <a:p>
            <a:pPr algn="ctr"/>
            <a:r>
              <a:rPr lang="en-US" sz="2800" b="1" u="sng" dirty="0">
                <a:latin typeface="High Tower Text" pitchFamily="18" charset="0"/>
                <a:cs typeface="Times New Roman" pitchFamily="18" charset="0"/>
              </a:rPr>
              <a:t>Proposed Amendments under Direct Taxes</a:t>
            </a:r>
            <a:r>
              <a:rPr lang="en-US" sz="2400" b="1" u="sng" dirty="0">
                <a:latin typeface="High Tower Text" pitchFamily="18" charset="0"/>
                <a:cs typeface="Times New Roman" pitchFamily="18" charset="0"/>
              </a:rPr>
              <a:t> </a:t>
            </a:r>
            <a:br>
              <a:rPr lang="en-US" sz="2400" b="1" u="sng" dirty="0">
                <a:latin typeface="High Tower Text" pitchFamily="18" charset="0"/>
                <a:cs typeface="Times New Roman" pitchFamily="18" charset="0"/>
              </a:rPr>
            </a:br>
            <a:r>
              <a:rPr lang="en-US" sz="2400" b="1" u="sng" dirty="0">
                <a:latin typeface="High Tower Text" pitchFamily="18" charset="0"/>
                <a:cs typeface="Times New Roman" pitchFamily="18" charset="0"/>
              </a:rPr>
              <a:t>in the </a:t>
            </a:r>
            <a:r>
              <a:rPr lang="en-US" sz="2800" b="1" u="sng" dirty="0">
                <a:latin typeface="High Tower Text" pitchFamily="18" charset="0"/>
                <a:cs typeface="Times New Roman" pitchFamily="18" charset="0"/>
              </a:rPr>
              <a:t>Finance Bill, 2020</a:t>
            </a:r>
            <a:endParaRPr lang="en-US" sz="2400" b="1" i="1" u="sng" dirty="0">
              <a:latin typeface="High Tower Text" pitchFamily="18" charset="0"/>
              <a:cs typeface="Times New Roman" pitchFamily="18" charset="0"/>
            </a:endParaRPr>
          </a:p>
        </p:txBody>
      </p:sp>
      <p:graphicFrame>
        <p:nvGraphicFramePr>
          <p:cNvPr id="2" name="Diagram 1"/>
          <p:cNvGraphicFramePr/>
          <p:nvPr>
            <p:extLst>
              <p:ext uri="{D42A27DB-BD31-4B8C-83A1-F6EECF244321}">
                <p14:modId xmlns:p14="http://schemas.microsoft.com/office/powerpoint/2010/main" val="1278851841"/>
              </p:ext>
            </p:extLst>
          </p:nvPr>
        </p:nvGraphicFramePr>
        <p:xfrm>
          <a:off x="533400" y="1295400"/>
          <a:ext cx="8001000" cy="4594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0" y="6104692"/>
            <a:ext cx="9144000" cy="677108"/>
          </a:xfrm>
          <a:prstGeom prst="rect">
            <a:avLst/>
          </a:prstGeom>
          <a:solidFill>
            <a:schemeClr val="tx1"/>
          </a:solidFill>
        </p:spPr>
        <p:txBody>
          <a:bodyPr wrap="square" rtlCol="0">
            <a:spAutoFit/>
          </a:bodyPr>
          <a:lstStyle/>
          <a:p>
            <a:pPr algn="just"/>
            <a:r>
              <a:rPr lang="en-US" sz="1900" b="1" dirty="0">
                <a:solidFill>
                  <a:schemeClr val="accent2">
                    <a:lumMod val="60000"/>
                    <a:lumOff val="40000"/>
                  </a:schemeClr>
                </a:solidFill>
                <a:latin typeface="Perpetua" panose="02020502060401020303" pitchFamily="18" charset="0"/>
              </a:rPr>
              <a:t>Note: The applicable date being 01.04.2021 and 01.04.2020 denotes the amendment is applicable </a:t>
            </a:r>
            <a:r>
              <a:rPr lang="en-US" sz="1900" b="1" dirty="0" err="1">
                <a:solidFill>
                  <a:schemeClr val="accent2">
                    <a:lumMod val="60000"/>
                    <a:lumOff val="40000"/>
                  </a:schemeClr>
                </a:solidFill>
                <a:latin typeface="Perpetua" panose="02020502060401020303" pitchFamily="18" charset="0"/>
              </a:rPr>
              <a:t>w.e.f</a:t>
            </a:r>
            <a:r>
              <a:rPr lang="en-US" sz="1900" b="1" dirty="0">
                <a:solidFill>
                  <a:schemeClr val="accent2">
                    <a:lumMod val="60000"/>
                    <a:lumOff val="40000"/>
                  </a:schemeClr>
                </a:solidFill>
                <a:latin typeface="Perpetua" panose="02020502060401020303" pitchFamily="18" charset="0"/>
              </a:rPr>
              <a:t>. A.Y. 2021-22 and AY 2020-21 respectively.</a:t>
            </a:r>
          </a:p>
        </p:txBody>
      </p:sp>
      <p:sp>
        <p:nvSpPr>
          <p:cNvPr id="7" name="Slide Number Placeholder 6"/>
          <p:cNvSpPr>
            <a:spLocks noGrp="1"/>
          </p:cNvSpPr>
          <p:nvPr>
            <p:ph type="sldNum" sz="quarter" idx="12"/>
          </p:nvPr>
        </p:nvSpPr>
        <p:spPr>
          <a:xfrm>
            <a:off x="6858000" y="5699125"/>
            <a:ext cx="2133600" cy="244475"/>
          </a:xfrm>
        </p:spPr>
        <p:txBody>
          <a:bodyPr/>
          <a:lstStyle/>
          <a:p>
            <a:fld id="{B3114B22-2A7B-4820-8EB8-CF2D6B3CC3FE}" type="slidenum">
              <a:rPr lang="en-US" smtClean="0"/>
              <a:pPr/>
              <a:t>18</a:t>
            </a:fld>
            <a:endParaRPr lang="en-US" dirty="0"/>
          </a:p>
        </p:txBody>
      </p:sp>
    </p:spTree>
    <p:extLst>
      <p:ext uri="{BB962C8B-B14F-4D97-AF65-F5344CB8AC3E}">
        <p14:creationId xmlns:p14="http://schemas.microsoft.com/office/powerpoint/2010/main" val="1371401306"/>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180</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640080"/>
          <a:ext cx="9144000" cy="5852160"/>
        </p:xfrm>
        <a:graphic>
          <a:graphicData uri="http://schemas.openxmlformats.org/drawingml/2006/table">
            <a:tbl>
              <a:tblPr/>
              <a:tblGrid>
                <a:gridCol w="9144000">
                  <a:extLst>
                    <a:ext uri="{9D8B030D-6E8A-4147-A177-3AD203B41FA5}">
                      <a16:colId xmlns:a16="http://schemas.microsoft.com/office/drawing/2014/main" val="20000"/>
                    </a:ext>
                  </a:extLst>
                </a:gridCol>
              </a:tblGrid>
              <a:tr h="5624195">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u="none" strike="noStrike" kern="1200" dirty="0">
                          <a:solidFill>
                            <a:schemeClr val="tx2"/>
                          </a:solidFill>
                          <a:effectLst/>
                          <a:latin typeface="Perpetua" panose="02020502060401020303" pitchFamily="18" charset="0"/>
                          <a:ea typeface="+mn-ea"/>
                          <a:cs typeface="+mn-cs"/>
                        </a:rPr>
                        <a:t>80M. Deduction in respect of certain intercorporate dividends</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(1) Where the gross total income of a domestic company in any previous year includes any income by way of dividends from any other domestic company, there shall, in accordance with and subject to the provisions of this section, be allowed in computing the total income of such domestic company, a deduction of an amount equal to so much of the amount of income by way of dividends received from such other domestic company as does not exceed the amount of dividend distributed by the first mentioned domestic company on or before the due date.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(2) Where any deduction, in respect of the amount of dividend distributed by the domestic company, has been allowed under sub-section (1) in any previous year, no deduction shall be allowed in respect of such amount in any other previous year.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Explanation.––For the purposes of this section, the expression “due date” means the date one month prior to the date for furnishing the return of income under  sub-section (1) of section 139.’.</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kern="1200" dirty="0">
                          <a:solidFill>
                            <a:schemeClr val="tx2"/>
                          </a:solidFill>
                          <a:latin typeface="Perpetua" panose="02020502060401020303" pitchFamily="18" charset="0"/>
                          <a:ea typeface="+mn-ea"/>
                          <a:cs typeface="+mn-cs"/>
                        </a:rPr>
                        <a:t>This section is newly inserted w.e.f. 01-04-2021, Clause 40 of the Finance bill, 2020.</a:t>
                      </a:r>
                      <a:endParaRPr lang="en-US" sz="2400" b="1" i="1"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8736420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181</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6217920"/>
        </p:xfrm>
        <a:graphic>
          <a:graphicData uri="http://schemas.openxmlformats.org/drawingml/2006/table">
            <a:tbl>
              <a:tblPr/>
              <a:tblGrid>
                <a:gridCol w="9144000">
                  <a:extLst>
                    <a:ext uri="{9D8B030D-6E8A-4147-A177-3AD203B41FA5}">
                      <a16:colId xmlns:a16="http://schemas.microsoft.com/office/drawing/2014/main" val="20000"/>
                    </a:ext>
                  </a:extLst>
                </a:gridCol>
              </a:tblGrid>
              <a:tr h="396240">
                <a:tc>
                  <a:txBody>
                    <a:bodyPr/>
                    <a:lstStyle/>
                    <a:p>
                      <a:pPr marL="514350" lvl="0" indent="-514350" algn="just" fontAlgn="base">
                        <a:buFont typeface="+mj-lt"/>
                        <a:buAutoNum type="romanUcPeriod" startAt="12"/>
                      </a:pPr>
                      <a:endParaRPr lang="en-US" sz="2400" b="1"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12"/>
                      </a:pPr>
                      <a:r>
                        <a:rPr lang="en-US" sz="2400" b="1" kern="1200" dirty="0">
                          <a:solidFill>
                            <a:schemeClr val="tx2"/>
                          </a:solidFill>
                          <a:latin typeface="Perpetua" panose="02020502060401020303" pitchFamily="18" charset="0"/>
                          <a:ea typeface="+mn-ea"/>
                          <a:cs typeface="+mn-cs"/>
                        </a:rPr>
                        <a:t>Amend section 57</a:t>
                      </a:r>
                      <a:r>
                        <a:rPr lang="en-US" sz="2400" kern="1200" dirty="0">
                          <a:solidFill>
                            <a:schemeClr val="tx2"/>
                          </a:solidFill>
                          <a:latin typeface="Perpetua" panose="02020502060401020303" pitchFamily="18" charset="0"/>
                          <a:ea typeface="+mn-ea"/>
                          <a:cs typeface="+mn-cs"/>
                        </a:rPr>
                        <a:t> to provide that no deduction shall be allowed from dividend income, or income in respect of units of mutual fund or specified company, other than deduction on account of interest expense and in any previous year such deduction shall not exceed 20% of the dividend income or income from units included in the total income for that year without deduction under section 57.</a:t>
                      </a:r>
                      <a:r>
                        <a:rPr lang="en-US" sz="2400" b="1" kern="1200" dirty="0">
                          <a:solidFill>
                            <a:schemeClr val="tx2"/>
                          </a:solidFill>
                          <a:latin typeface="Perpetua" panose="02020502060401020303" pitchFamily="18" charset="0"/>
                          <a:ea typeface="+mn-ea"/>
                          <a:cs typeface="+mn-cs"/>
                        </a:rPr>
                        <a:t> [w.e.f.01-04-2021]</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12"/>
                      </a:pPr>
                      <a:r>
                        <a:rPr lang="en-US" sz="2400" b="1" u="sng" kern="1200" dirty="0">
                          <a:solidFill>
                            <a:schemeClr val="tx2"/>
                          </a:solidFill>
                          <a:latin typeface="Perpetua" panose="02020502060401020303" pitchFamily="18" charset="0"/>
                          <a:ea typeface="+mn-ea"/>
                          <a:cs typeface="+mn-cs"/>
                        </a:rPr>
                        <a:t>Amend section 194</a:t>
                      </a:r>
                      <a:r>
                        <a:rPr lang="en-US" sz="2400" kern="1200" dirty="0">
                          <a:solidFill>
                            <a:schemeClr val="tx2"/>
                          </a:solidFill>
                          <a:latin typeface="Perpetua" panose="02020502060401020303" pitchFamily="18" charset="0"/>
                          <a:ea typeface="+mn-ea"/>
                          <a:cs typeface="+mn-cs"/>
                        </a:rPr>
                        <a:t> to include dividend for tax deduction (TDS). At the same time the rates of 10% is proposed to be prescribed and threshold is proposed to be increased from Rs 2,500/- to Rs 5,000/- for dividend paid other than cash. Further, at present the mode of payment is given as “an account payee cheque or warrant”. It is proposed to change this to any mode. </a:t>
                      </a:r>
                      <a:r>
                        <a:rPr lang="en-US" sz="2400" b="1" kern="1200" dirty="0">
                          <a:solidFill>
                            <a:schemeClr val="tx2"/>
                          </a:solidFill>
                          <a:latin typeface="Perpetua" panose="02020502060401020303" pitchFamily="18" charset="0"/>
                          <a:ea typeface="+mn-ea"/>
                          <a:cs typeface="+mn-cs"/>
                        </a:rPr>
                        <a:t>[w.e.f.01-04-2020]</a:t>
                      </a:r>
                      <a:endParaRPr lang="en-GB" sz="2400" kern="1200" dirty="0">
                        <a:solidFill>
                          <a:schemeClr val="tx2"/>
                        </a:solidFill>
                        <a:latin typeface="Perpetua" panose="02020502060401020303" pitchFamily="18" charset="0"/>
                        <a:ea typeface="+mn-ea"/>
                        <a:cs typeface="+mn-cs"/>
                      </a:endParaRPr>
                    </a:p>
                    <a:p>
                      <a:pPr marL="514350" lvl="0" indent="-514350" algn="just" fontAlgn="base">
                        <a:buFont typeface="+mj-lt"/>
                        <a:buAutoNum type="romanUcPeriod" startAt="12"/>
                      </a:pPr>
                      <a:r>
                        <a:rPr lang="en-GB" sz="2400" b="1" u="sng" kern="1200" dirty="0">
                          <a:solidFill>
                            <a:schemeClr val="tx2"/>
                          </a:solidFill>
                          <a:latin typeface="Perpetua" panose="02020502060401020303" pitchFamily="18" charset="0"/>
                          <a:ea typeface="+mn-ea"/>
                          <a:cs typeface="+mn-cs"/>
                        </a:rPr>
                        <a:t>A</a:t>
                      </a:r>
                      <a:r>
                        <a:rPr lang="en-US" sz="2400" b="1" u="sng" kern="1200" dirty="0">
                          <a:solidFill>
                            <a:schemeClr val="tx2"/>
                          </a:solidFill>
                          <a:latin typeface="Perpetua" panose="02020502060401020303" pitchFamily="18" charset="0"/>
                          <a:ea typeface="+mn-ea"/>
                          <a:cs typeface="+mn-cs"/>
                        </a:rPr>
                        <a:t>mend section 194LBA</a:t>
                      </a:r>
                      <a:r>
                        <a:rPr lang="en-US" sz="2400" kern="1200" dirty="0">
                          <a:solidFill>
                            <a:schemeClr val="tx2"/>
                          </a:solidFill>
                          <a:latin typeface="Perpetua" panose="02020502060401020303" pitchFamily="18" charset="0"/>
                          <a:ea typeface="+mn-ea"/>
                          <a:cs typeface="+mn-cs"/>
                        </a:rPr>
                        <a:t> to provide for tax deduction by business trust on dividend income paid to unit holder, at the rate of ten per cent. for resident. For non-resident, it would be 5 per cent for interest and ten per cent. for dividend. </a:t>
                      </a:r>
                      <a:r>
                        <a:rPr lang="en-US" sz="2400" b="1" kern="1200" dirty="0">
                          <a:solidFill>
                            <a:schemeClr val="tx2"/>
                          </a:solidFill>
                          <a:latin typeface="Perpetua" panose="02020502060401020303" pitchFamily="18" charset="0"/>
                          <a:ea typeface="+mn-ea"/>
                          <a:cs typeface="+mn-cs"/>
                        </a:rPr>
                        <a:t>[w.e.f.01-04-2020]</a:t>
                      </a:r>
                      <a:endParaRPr lang="en-US" sz="2400" kern="120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5292056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182</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5852160"/>
        </p:xfrm>
        <a:graphic>
          <a:graphicData uri="http://schemas.openxmlformats.org/drawingml/2006/table">
            <a:tbl>
              <a:tblPr/>
              <a:tblGrid>
                <a:gridCol w="9144000">
                  <a:extLst>
                    <a:ext uri="{9D8B030D-6E8A-4147-A177-3AD203B41FA5}">
                      <a16:colId xmlns:a16="http://schemas.microsoft.com/office/drawing/2014/main" val="20000"/>
                    </a:ext>
                  </a:extLst>
                </a:gridCol>
              </a:tblGrid>
              <a:tr h="213360">
                <a:tc>
                  <a:txBody>
                    <a:bodyPr/>
                    <a:lstStyle/>
                    <a:p>
                      <a:pPr marL="514350" lvl="0" indent="-514350" algn="just" fontAlgn="base">
                        <a:buFont typeface="+mj-lt"/>
                        <a:buAutoNum type="romanUcPeriod" startAt="15"/>
                      </a:pPr>
                      <a:r>
                        <a:rPr lang="en-US" sz="2400" b="1" u="sng" kern="1200" dirty="0">
                          <a:solidFill>
                            <a:schemeClr val="tx2"/>
                          </a:solidFill>
                          <a:latin typeface="Perpetua" panose="02020502060401020303" pitchFamily="18" charset="0"/>
                          <a:ea typeface="+mn-ea"/>
                          <a:cs typeface="+mn-cs"/>
                        </a:rPr>
                        <a:t>Insert a new section 194K</a:t>
                      </a:r>
                      <a:r>
                        <a:rPr lang="en-US" sz="2400" kern="1200" dirty="0">
                          <a:solidFill>
                            <a:schemeClr val="tx2"/>
                          </a:solidFill>
                          <a:latin typeface="Perpetua" panose="02020502060401020303" pitchFamily="18" charset="0"/>
                          <a:ea typeface="+mn-ea"/>
                          <a:cs typeface="+mn-cs"/>
                        </a:rPr>
                        <a:t> to provide that any person responsible for paying to a resident any income in respect of units of a Mutual Fund specified under clause (23D) of section 10 or units from the administrator of the specified undertaking or units from the specified company shall at the time of credit of such income to the account of the payee or at the time of payment thereof by any mode, whichever is earlier, deduct income-tax there on at the rate of ten per cent. It may also be provided for threshold limit of Rs 5,000/- so that income below this amount does not suffer tax deduction. It is also proposed to defined “Administrator”, “specified company”, as already defined in clause (35) of section 10. It is also proposed to define “specified undertaking” as in clause (</a:t>
                      </a:r>
                      <a:r>
                        <a:rPr lang="en-US" sz="2400" kern="1200" dirty="0" err="1">
                          <a:solidFill>
                            <a:schemeClr val="tx2"/>
                          </a:solidFill>
                          <a:latin typeface="Perpetua" panose="02020502060401020303" pitchFamily="18" charset="0"/>
                          <a:ea typeface="+mn-ea"/>
                          <a:cs typeface="+mn-cs"/>
                        </a:rPr>
                        <a:t>i</a:t>
                      </a:r>
                      <a:r>
                        <a:rPr lang="en-US" sz="2400" kern="1200" dirty="0">
                          <a:solidFill>
                            <a:schemeClr val="tx2"/>
                          </a:solidFill>
                          <a:latin typeface="Perpetua" panose="02020502060401020303" pitchFamily="18" charset="0"/>
                          <a:ea typeface="+mn-ea"/>
                          <a:cs typeface="+mn-cs"/>
                        </a:rPr>
                        <a:t>) of section 2 of the Unit Trust of India (Transfer of Undertaking and Repeal) Act, 2002. It is also proposed to provide that where any income is credited to any account like suspense account, in the books of account of the person liable to pay such income, the liability for tax deduction under this section would arise at that time. </a:t>
                      </a:r>
                      <a:r>
                        <a:rPr lang="en-US" sz="2400" b="1" kern="1200" dirty="0">
                          <a:solidFill>
                            <a:schemeClr val="tx2"/>
                          </a:solidFill>
                          <a:latin typeface="Perpetua" panose="02020502060401020303" pitchFamily="18" charset="0"/>
                          <a:ea typeface="+mn-ea"/>
                          <a:cs typeface="+mn-cs"/>
                        </a:rPr>
                        <a:t>[w.e.f.01-04-2020]</a:t>
                      </a:r>
                      <a:endParaRPr lang="en-GB" sz="2400" kern="120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4757631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183</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1082040"/>
          <a:ext cx="9144000" cy="5699760"/>
        </p:xfrm>
        <a:graphic>
          <a:graphicData uri="http://schemas.openxmlformats.org/drawingml/2006/table">
            <a:tbl>
              <a:tblPr/>
              <a:tblGrid>
                <a:gridCol w="9144000">
                  <a:extLst>
                    <a:ext uri="{9D8B030D-6E8A-4147-A177-3AD203B41FA5}">
                      <a16:colId xmlns:a16="http://schemas.microsoft.com/office/drawing/2014/main" val="20000"/>
                    </a:ext>
                  </a:extLst>
                </a:gridCol>
              </a:tblGrid>
              <a:tr h="5624195">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1" u="none" strike="noStrike" kern="1200" dirty="0">
                          <a:solidFill>
                            <a:schemeClr val="tx2"/>
                          </a:solidFill>
                          <a:effectLst/>
                          <a:latin typeface="Perpetua" panose="02020502060401020303" pitchFamily="18" charset="0"/>
                          <a:ea typeface="+mn-ea"/>
                          <a:cs typeface="+mn-cs"/>
                        </a:rPr>
                        <a:t>194K. Income in respect of units.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Any person responsible for paying to a resident any income in respect of–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(a) units of a Mutual Fund specified under clause (23D) of section 10; or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(b) units from the Administrator of the specified undertaking; or</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(c) units from the specified company,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shall, at the time of credit of such income to the account of the payee or at the time of payment thereof by any mode, whichever is earlier, deduct income-tax thereon at the rate of ten per cent.: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Provided that the provisions of this section shall not apply where the amount of such income or, as the case may be, the aggregate of the amounts of such income credited or paid or likely to be credited or paid during the financial year by the person responsible for making the payment to the account of, or to, the payee does not exceed five thousand rupees.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u="none" strike="noStrike" kern="1200" dirty="0">
                          <a:solidFill>
                            <a:schemeClr val="tx2"/>
                          </a:solidFill>
                          <a:effectLst/>
                          <a:latin typeface="Perpetua" panose="02020502060401020303" pitchFamily="18" charset="0"/>
                          <a:ea typeface="+mn-ea"/>
                          <a:cs typeface="+mn-cs"/>
                        </a:rPr>
                        <a:t> Explanation 1.—For the purposes of this section,—</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kern="1200" dirty="0">
                          <a:solidFill>
                            <a:schemeClr val="tx2"/>
                          </a:solidFill>
                          <a:latin typeface="Perpetua" panose="02020502060401020303" pitchFamily="18" charset="0"/>
                          <a:ea typeface="+mn-ea"/>
                          <a:cs typeface="+mn-cs"/>
                        </a:rPr>
                        <a:t>(a ) “Administrator” means the Administrator as referred to in clause (a) of  section 2 of the Unit Trust of India (Transfer of Undertaking and Repeal) Act, 2002;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kern="1200" dirty="0">
                          <a:solidFill>
                            <a:schemeClr val="tx2"/>
                          </a:solidFill>
                          <a:latin typeface="Perpetua" panose="02020502060401020303" pitchFamily="18" charset="0"/>
                          <a:ea typeface="+mn-ea"/>
                          <a:cs typeface="+mn-cs"/>
                        </a:rPr>
                        <a:t> (b) “specified  company” means a company as referred to in clause (h) of  section 2 of the Unit Trust of India (Transfer of Undertaking and Repeal) Act, 2002;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kern="1200" dirty="0">
                          <a:solidFill>
                            <a:schemeClr val="tx2"/>
                          </a:solidFill>
                          <a:latin typeface="Perpetua" panose="02020502060401020303" pitchFamily="18" charset="0"/>
                          <a:ea typeface="+mn-ea"/>
                          <a:cs typeface="+mn-cs"/>
                        </a:rPr>
                        <a:t>(c) “specified undertaking” shall have the meaning assigned to it in clause (</a:t>
                      </a:r>
                      <a:r>
                        <a:rPr lang="en-US" sz="1700" b="0" i="1" kern="1200" dirty="0" err="1">
                          <a:solidFill>
                            <a:schemeClr val="tx2"/>
                          </a:solidFill>
                          <a:latin typeface="Perpetua" panose="02020502060401020303" pitchFamily="18" charset="0"/>
                          <a:ea typeface="+mn-ea"/>
                          <a:cs typeface="+mn-cs"/>
                        </a:rPr>
                        <a:t>i</a:t>
                      </a:r>
                      <a:r>
                        <a:rPr lang="en-US" sz="1700" b="0" i="1" kern="1200" dirty="0">
                          <a:solidFill>
                            <a:schemeClr val="tx2"/>
                          </a:solidFill>
                          <a:latin typeface="Perpetua" panose="02020502060401020303" pitchFamily="18" charset="0"/>
                          <a:ea typeface="+mn-ea"/>
                          <a:cs typeface="+mn-cs"/>
                        </a:rPr>
                        <a:t>) of  section 2 of the Unit Trust of India (Transfer of Undertaking and Repeal) Act, 2002.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0" i="1" kern="1200" dirty="0">
                          <a:solidFill>
                            <a:schemeClr val="tx2"/>
                          </a:solidFill>
                          <a:latin typeface="Perpetua" panose="02020502060401020303" pitchFamily="18" charset="0"/>
                          <a:ea typeface="+mn-ea"/>
                          <a:cs typeface="+mn-cs"/>
                        </a:rPr>
                        <a:t> Explanation 2.––For the removal of doubts, it is hereby clarified that where any income referred to in this section is credited to any account, whether called "suspense account" or by any other name, in the books of account of the person liable to pay such income, such crediting shall be deemed to be the credit of such income to the account of the payee and the provisions of this section shall apply accordingly.’.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1700" b="1" i="0" kern="1200" dirty="0">
                          <a:solidFill>
                            <a:schemeClr val="tx2"/>
                          </a:solidFill>
                          <a:latin typeface="Perpetua" panose="02020502060401020303" pitchFamily="18" charset="0"/>
                          <a:ea typeface="+mn-ea"/>
                          <a:cs typeface="+mn-cs"/>
                        </a:rPr>
                        <a:t>This section is newly inserted w.e.f. 01-04-2020, Clause 80 of the Finance bill, 2020.</a:t>
                      </a:r>
                      <a:endParaRPr lang="en-US" sz="1700" b="1" i="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030669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184</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533400"/>
          <a:ext cx="9144000" cy="6217920"/>
        </p:xfrm>
        <a:graphic>
          <a:graphicData uri="http://schemas.openxmlformats.org/drawingml/2006/table">
            <a:tbl>
              <a:tblPr/>
              <a:tblGrid>
                <a:gridCol w="9144000">
                  <a:extLst>
                    <a:ext uri="{9D8B030D-6E8A-4147-A177-3AD203B41FA5}">
                      <a16:colId xmlns:a16="http://schemas.microsoft.com/office/drawing/2014/main" val="20000"/>
                    </a:ext>
                  </a:extLst>
                </a:gridCol>
              </a:tblGrid>
              <a:tr h="5257800">
                <a:tc>
                  <a:txBody>
                    <a:bodyPr/>
                    <a:lstStyle/>
                    <a:p>
                      <a:pPr marL="898525" lvl="0" indent="-898525" algn="just" fontAlgn="base">
                        <a:buFont typeface="+mj-lt"/>
                        <a:buAutoNum type="romanUcPeriod" startAt="17"/>
                      </a:pPr>
                      <a:endParaRPr lang="en-US" sz="2400" b="1" u="sng" kern="1200" dirty="0">
                        <a:solidFill>
                          <a:schemeClr val="tx2"/>
                        </a:solidFill>
                        <a:latin typeface="Perpetua" panose="02020502060401020303" pitchFamily="18" charset="0"/>
                        <a:ea typeface="+mn-ea"/>
                        <a:cs typeface="+mn-cs"/>
                      </a:endParaRPr>
                    </a:p>
                    <a:p>
                      <a:pPr marL="898525" marR="0" lvl="0" indent="-898525" algn="just" defTabSz="914400" rtl="0" eaLnBrk="1" fontAlgn="base" latinLnBrk="0" hangingPunct="1">
                        <a:lnSpc>
                          <a:spcPct val="100000"/>
                        </a:lnSpc>
                        <a:spcBef>
                          <a:spcPts val="0"/>
                        </a:spcBef>
                        <a:spcAft>
                          <a:spcPts val="0"/>
                        </a:spcAft>
                        <a:buClrTx/>
                        <a:buSzTx/>
                        <a:buFont typeface="+mj-lt"/>
                        <a:buAutoNum type="romanUcPeriod" startAt="16"/>
                        <a:tabLst/>
                        <a:defRPr/>
                      </a:pPr>
                      <a:r>
                        <a:rPr lang="en-GB" sz="2400" b="1" u="sng" kern="1200" dirty="0">
                          <a:solidFill>
                            <a:schemeClr val="tx2"/>
                          </a:solidFill>
                          <a:latin typeface="Perpetua" panose="02020502060401020303" pitchFamily="18" charset="0"/>
                          <a:ea typeface="+mn-ea"/>
                          <a:cs typeface="+mn-cs"/>
                        </a:rPr>
                        <a:t>A</a:t>
                      </a:r>
                      <a:r>
                        <a:rPr lang="en-US" sz="2400" b="1" u="sng" kern="1200" dirty="0">
                          <a:solidFill>
                            <a:schemeClr val="tx2"/>
                          </a:solidFill>
                          <a:latin typeface="Perpetua" panose="02020502060401020303" pitchFamily="18" charset="0"/>
                          <a:ea typeface="+mn-ea"/>
                          <a:cs typeface="+mn-cs"/>
                        </a:rPr>
                        <a:t>mend section 195</a:t>
                      </a:r>
                      <a:r>
                        <a:rPr lang="en-US" sz="2400" kern="1200" dirty="0">
                          <a:solidFill>
                            <a:schemeClr val="tx2"/>
                          </a:solidFill>
                          <a:latin typeface="Perpetua" panose="02020502060401020303" pitchFamily="18" charset="0"/>
                          <a:ea typeface="+mn-ea"/>
                          <a:cs typeface="+mn-cs"/>
                        </a:rPr>
                        <a:t> to delete exemption provided to dividend referred to in section 115-O. </a:t>
                      </a:r>
                      <a:r>
                        <a:rPr lang="en-US" sz="2400" b="1" kern="1200" dirty="0">
                          <a:solidFill>
                            <a:schemeClr val="tx2"/>
                          </a:solidFill>
                          <a:latin typeface="Perpetua" panose="02020502060401020303" pitchFamily="18" charset="0"/>
                          <a:ea typeface="+mn-ea"/>
                          <a:cs typeface="+mn-cs"/>
                        </a:rPr>
                        <a:t>[w.e.f.01-04-2020]</a:t>
                      </a:r>
                      <a:endParaRPr lang="en-US" sz="2400" kern="1200" dirty="0">
                        <a:solidFill>
                          <a:schemeClr val="tx2"/>
                        </a:solidFill>
                        <a:latin typeface="Perpetua" panose="02020502060401020303" pitchFamily="18" charset="0"/>
                        <a:ea typeface="+mn-ea"/>
                        <a:cs typeface="+mn-cs"/>
                      </a:endParaRPr>
                    </a:p>
                    <a:p>
                      <a:pPr marL="898525" lvl="0" indent="-898525" algn="just" fontAlgn="base">
                        <a:buFont typeface="+mj-lt"/>
                        <a:buAutoNum type="romanUcPeriod" startAt="16"/>
                      </a:pPr>
                      <a:r>
                        <a:rPr lang="en-US" sz="2400" b="1" u="sng" kern="1200" dirty="0">
                          <a:solidFill>
                            <a:schemeClr val="tx2"/>
                          </a:solidFill>
                          <a:latin typeface="Perpetua" panose="02020502060401020303" pitchFamily="18" charset="0"/>
                          <a:ea typeface="+mn-ea"/>
                          <a:cs typeface="+mn-cs"/>
                        </a:rPr>
                        <a:t>Amend section 196A</a:t>
                      </a:r>
                      <a:r>
                        <a:rPr lang="en-US" sz="2400" kern="1200" dirty="0">
                          <a:solidFill>
                            <a:schemeClr val="tx2"/>
                          </a:solidFill>
                          <a:latin typeface="Perpetua" panose="02020502060401020303" pitchFamily="18" charset="0"/>
                          <a:ea typeface="+mn-ea"/>
                          <a:cs typeface="+mn-cs"/>
                        </a:rPr>
                        <a:t> to revive its applicability on TDS on income in respect of units of a Mutual Fund. It is also proposed to substitute “of the Unit Trust of India” with “from the specified company defined in Explanation to clause (35) of section 10”and “in cash or by the issue of a cheque or draft or by any other mode” with “by any mode”. </a:t>
                      </a:r>
                      <a:r>
                        <a:rPr lang="en-US" sz="2400" b="1" kern="1200" dirty="0">
                          <a:solidFill>
                            <a:schemeClr val="tx2"/>
                          </a:solidFill>
                          <a:latin typeface="Perpetua" panose="02020502060401020303" pitchFamily="18" charset="0"/>
                          <a:ea typeface="+mn-ea"/>
                          <a:cs typeface="+mn-cs"/>
                        </a:rPr>
                        <a:t>[w.e.f.01-04-2020]</a:t>
                      </a:r>
                    </a:p>
                    <a:p>
                      <a:pPr marL="898525" lvl="0" indent="-898525" algn="just" fontAlgn="base">
                        <a:buFont typeface="+mj-lt"/>
                        <a:buAutoNum type="romanUcPeriod" startAt="16"/>
                      </a:pPr>
                      <a:r>
                        <a:rPr lang="en-US" sz="2400" b="1" u="sng" kern="1200" dirty="0">
                          <a:solidFill>
                            <a:schemeClr val="tx2"/>
                          </a:solidFill>
                          <a:latin typeface="Perpetua" panose="02020502060401020303" pitchFamily="18" charset="0"/>
                          <a:ea typeface="+mn-ea"/>
                          <a:cs typeface="+mn-cs"/>
                        </a:rPr>
                        <a:t>Amend section 196C</a:t>
                      </a:r>
                      <a:r>
                        <a:rPr lang="en-US" sz="2400" kern="1200" dirty="0">
                          <a:solidFill>
                            <a:schemeClr val="tx2"/>
                          </a:solidFill>
                          <a:latin typeface="Perpetua" panose="02020502060401020303" pitchFamily="18" charset="0"/>
                          <a:ea typeface="+mn-ea"/>
                          <a:cs typeface="+mn-cs"/>
                        </a:rPr>
                        <a:t> to remove exclusion provided to dividend under section 115-O. It is also proposed to substitute “in cash or by the issue of a cheque or draft or by any other mode” with “by any mode”. </a:t>
                      </a:r>
                      <a:r>
                        <a:rPr lang="en-US" sz="2400" b="1" kern="1200" dirty="0">
                          <a:solidFill>
                            <a:schemeClr val="tx2"/>
                          </a:solidFill>
                          <a:latin typeface="Perpetua" panose="02020502060401020303" pitchFamily="18" charset="0"/>
                          <a:ea typeface="+mn-ea"/>
                          <a:cs typeface="+mn-cs"/>
                        </a:rPr>
                        <a:t>[w.e.f.01-04-2020]</a:t>
                      </a:r>
                    </a:p>
                    <a:p>
                      <a:pPr marL="898525" lvl="0" indent="-898525" algn="just" fontAlgn="base">
                        <a:buFont typeface="+mj-lt"/>
                        <a:buAutoNum type="romanUcPeriod" startAt="16"/>
                      </a:pPr>
                      <a:r>
                        <a:rPr lang="en-US" sz="2400" b="1" u="sng" kern="1200" dirty="0">
                          <a:solidFill>
                            <a:schemeClr val="tx2"/>
                          </a:solidFill>
                          <a:latin typeface="Perpetua" panose="02020502060401020303" pitchFamily="18" charset="0"/>
                          <a:ea typeface="+mn-ea"/>
                          <a:cs typeface="+mn-cs"/>
                        </a:rPr>
                        <a:t>Amend section 196D</a:t>
                      </a:r>
                      <a:r>
                        <a:rPr lang="en-US" sz="2400" kern="1200" dirty="0">
                          <a:solidFill>
                            <a:schemeClr val="tx2"/>
                          </a:solidFill>
                          <a:latin typeface="Perpetua" panose="02020502060401020303" pitchFamily="18" charset="0"/>
                          <a:ea typeface="+mn-ea"/>
                          <a:cs typeface="+mn-cs"/>
                        </a:rPr>
                        <a:t> to remove exclusion provided to dividend under section 115-O. It is also proposed to substitute “in cash or by the issue of a cheque or draft or by any other mode” with “by any mode”. </a:t>
                      </a:r>
                      <a:r>
                        <a:rPr lang="en-US" sz="2400" b="1" kern="1200" dirty="0">
                          <a:solidFill>
                            <a:schemeClr val="tx2"/>
                          </a:solidFill>
                          <a:latin typeface="Perpetua" panose="02020502060401020303" pitchFamily="18" charset="0"/>
                          <a:ea typeface="+mn-ea"/>
                          <a:cs typeface="+mn-cs"/>
                        </a:rPr>
                        <a:t>[w.e.f.01-04-2020]</a:t>
                      </a:r>
                      <a:endParaRPr lang="en-US" sz="2400" kern="120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1788074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a:solidFill>
            <a:schemeClr val="tx1"/>
          </a:solidFill>
        </p:spPr>
        <p:txBody>
          <a:bodyPr anchor="t"/>
          <a:lstStyle/>
          <a:p>
            <a:pPr algn="just"/>
            <a:r>
              <a:rPr lang="en-IN" sz="2800" b="1" kern="1200" dirty="0">
                <a:latin typeface="High Tower Text" panose="02040502050506030303" pitchFamily="18" charset="0"/>
              </a:rPr>
              <a:t>4. </a:t>
            </a:r>
            <a:r>
              <a:rPr lang="en-US" sz="2800" b="1" dirty="0">
                <a:latin typeface="High Tower Text" panose="02040502050506030303" pitchFamily="18" charset="0"/>
              </a:rPr>
              <a:t>Rationalization of provisions of section 55 of the Act to compute cost of acquisition[</a:t>
            </a:r>
            <a:r>
              <a:rPr lang="en-GB" sz="2800" b="1" dirty="0">
                <a:latin typeface="High Tower Text" panose="02040502050506030303" pitchFamily="18" charset="0"/>
              </a:rPr>
              <a:t>Clauses 28]</a:t>
            </a:r>
            <a:endParaRPr lang="en-US" sz="28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185</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1219200"/>
            <a:ext cx="9144000" cy="3429000"/>
          </a:xfrm>
        </p:spPr>
        <p:txBody>
          <a:bodyPr/>
          <a:lstStyle/>
          <a:p>
            <a:pPr marL="0" indent="0" algn="just">
              <a:buNone/>
            </a:pPr>
            <a:r>
              <a:rPr lang="en-US" sz="2200" b="1" dirty="0">
                <a:solidFill>
                  <a:schemeClr val="tx2"/>
                </a:solidFill>
                <a:latin typeface="Perpetua" panose="02020502060401020303" pitchFamily="18" charset="0"/>
              </a:rPr>
              <a:t>In section 55 of the Income-tax Act, in sub-section </a:t>
            </a:r>
            <a:r>
              <a:rPr lang="en-US" sz="2200" b="1" i="1" dirty="0">
                <a:solidFill>
                  <a:schemeClr val="tx2"/>
                </a:solidFill>
                <a:latin typeface="Perpetua" panose="02020502060401020303" pitchFamily="18" charset="0"/>
              </a:rPr>
              <a:t>(2</a:t>
            </a:r>
            <a:r>
              <a:rPr lang="en-US" sz="2200" b="1" dirty="0">
                <a:solidFill>
                  <a:schemeClr val="tx2"/>
                </a:solidFill>
                <a:latin typeface="Perpetua" panose="02020502060401020303" pitchFamily="18" charset="0"/>
              </a:rPr>
              <a:t>), in clause </a:t>
            </a:r>
            <a:r>
              <a:rPr lang="en-US" sz="2200" b="1" i="1" dirty="0">
                <a:solidFill>
                  <a:schemeClr val="tx2"/>
                </a:solidFill>
                <a:latin typeface="Perpetua" panose="02020502060401020303" pitchFamily="18" charset="0"/>
              </a:rPr>
              <a:t>(b</a:t>
            </a:r>
            <a:r>
              <a:rPr lang="en-US" sz="2200" b="1" dirty="0">
                <a:solidFill>
                  <a:schemeClr val="tx2"/>
                </a:solidFill>
                <a:latin typeface="Perpetua" panose="02020502060401020303" pitchFamily="18" charset="0"/>
              </a:rPr>
              <a:t>), after sub-clause </a:t>
            </a:r>
            <a:r>
              <a:rPr lang="en-US" sz="2200" b="1" i="1" dirty="0">
                <a:solidFill>
                  <a:schemeClr val="tx2"/>
                </a:solidFill>
                <a:latin typeface="Perpetua" panose="02020502060401020303" pitchFamily="18" charset="0"/>
              </a:rPr>
              <a:t>(ii</a:t>
            </a:r>
            <a:r>
              <a:rPr lang="en-US" sz="2200" b="1" dirty="0">
                <a:solidFill>
                  <a:schemeClr val="tx2"/>
                </a:solidFill>
                <a:latin typeface="Perpetua" panose="02020502060401020303" pitchFamily="18" charset="0"/>
              </a:rPr>
              <a:t>), the following shall be inserted w.e.f. 01.04.2021, namely:—</a:t>
            </a:r>
            <a:endParaRPr lang="en-GB" sz="2200" b="1" dirty="0">
              <a:solidFill>
                <a:schemeClr val="tx2"/>
              </a:solidFill>
              <a:latin typeface="Perpetua" panose="02020502060401020303" pitchFamily="18" charset="0"/>
            </a:endParaRPr>
          </a:p>
          <a:p>
            <a:pPr marL="182563" indent="0" algn="just">
              <a:buNone/>
            </a:pPr>
            <a:r>
              <a:rPr lang="en-US" sz="2200" i="1" dirty="0">
                <a:solidFill>
                  <a:schemeClr val="tx2"/>
                </a:solidFill>
                <a:latin typeface="Perpetua" panose="02020502060401020303" pitchFamily="18" charset="0"/>
              </a:rPr>
              <a:t>‘Provided that in case of a capital asset referred to in sub-clauses (</a:t>
            </a:r>
            <a:r>
              <a:rPr lang="en-US" sz="2200" i="1" dirty="0" err="1">
                <a:solidFill>
                  <a:schemeClr val="tx2"/>
                </a:solidFill>
                <a:latin typeface="Perpetua" panose="02020502060401020303" pitchFamily="18" charset="0"/>
              </a:rPr>
              <a:t>i</a:t>
            </a:r>
            <a:r>
              <a:rPr lang="en-US" sz="2200" i="1" dirty="0">
                <a:solidFill>
                  <a:schemeClr val="tx2"/>
                </a:solidFill>
                <a:latin typeface="Perpetua" panose="02020502060401020303" pitchFamily="18" charset="0"/>
              </a:rPr>
              <a:t>) and (ii), being land or building or both, the fair market value of such asset on the 1st day of</a:t>
            </a:r>
            <a:r>
              <a:rPr lang="en-GB" sz="2200" i="1" dirty="0">
                <a:solidFill>
                  <a:schemeClr val="tx2"/>
                </a:solidFill>
                <a:latin typeface="Perpetua" panose="02020502060401020303" pitchFamily="18" charset="0"/>
              </a:rPr>
              <a:t> </a:t>
            </a:r>
            <a:r>
              <a:rPr lang="en-US" sz="2200" i="1" dirty="0">
                <a:solidFill>
                  <a:schemeClr val="tx2"/>
                </a:solidFill>
                <a:latin typeface="Perpetua" panose="02020502060401020303" pitchFamily="18" charset="0"/>
              </a:rPr>
              <a:t>April, 2001 for the purposes of the said sub-clauses shall not exceed the stamp duty value, wherever available, of such asset as on the 1st day of April, 2001.</a:t>
            </a:r>
            <a:endParaRPr lang="en-GB" sz="2200" i="1" dirty="0">
              <a:solidFill>
                <a:schemeClr val="tx2"/>
              </a:solidFill>
              <a:latin typeface="Perpetua" panose="02020502060401020303" pitchFamily="18" charset="0"/>
            </a:endParaRPr>
          </a:p>
          <a:p>
            <a:pPr marL="365125" indent="0" algn="just">
              <a:buNone/>
            </a:pPr>
            <a:endParaRPr lang="en-US" sz="600" i="1" dirty="0">
              <a:solidFill>
                <a:schemeClr val="tx2"/>
              </a:solidFill>
              <a:latin typeface="Perpetua" panose="02020502060401020303" pitchFamily="18" charset="0"/>
            </a:endParaRPr>
          </a:p>
          <a:p>
            <a:pPr marL="182563" indent="0" algn="just">
              <a:buNone/>
            </a:pPr>
            <a:r>
              <a:rPr lang="en-US" sz="2200" i="1" dirty="0">
                <a:solidFill>
                  <a:schemeClr val="tx2"/>
                </a:solidFill>
                <a:latin typeface="Perpetua" panose="02020502060401020303" pitchFamily="18" charset="0"/>
              </a:rPr>
              <a:t>Explanation.—For the purposes of this proviso, “stamp duty value” means the value adopted or assessed or assessable by any authority of the Central Government or a State Government for the purpose of payment of stamp duty in respect of an immovable property.’</a:t>
            </a:r>
            <a:endParaRPr lang="en-GB" sz="2200" i="1" dirty="0">
              <a:solidFill>
                <a:schemeClr val="tx2"/>
              </a:solidFill>
              <a:latin typeface="Perpetua" panose="02020502060401020303" pitchFamily="18" charset="0"/>
            </a:endParaRPr>
          </a:p>
        </p:txBody>
      </p:sp>
      <p:graphicFrame>
        <p:nvGraphicFramePr>
          <p:cNvPr id="5" name="Table 4">
            <a:extLst>
              <a:ext uri="{FF2B5EF4-FFF2-40B4-BE49-F238E27FC236}">
                <a16:creationId xmlns:a16="http://schemas.microsoft.com/office/drawing/2014/main" id="{9AE332C8-6C2D-45C7-BF71-EFDECC3A0D63}"/>
              </a:ext>
            </a:extLst>
          </p:cNvPr>
          <p:cNvGraphicFramePr>
            <a:graphicFrameLocks noGrp="1"/>
          </p:cNvGraphicFramePr>
          <p:nvPr>
            <p:extLst>
              <p:ext uri="{D42A27DB-BD31-4B8C-83A1-F6EECF244321}">
                <p14:modId xmlns:p14="http://schemas.microsoft.com/office/powerpoint/2010/main" val="4132820506"/>
              </p:ext>
            </p:extLst>
          </p:nvPr>
        </p:nvGraphicFramePr>
        <p:xfrm>
          <a:off x="0" y="4860925"/>
          <a:ext cx="9144000" cy="1997075"/>
        </p:xfrm>
        <a:graphic>
          <a:graphicData uri="http://schemas.openxmlformats.org/drawingml/2006/table">
            <a:tbl>
              <a:tblPr/>
              <a:tblGrid>
                <a:gridCol w="9144000">
                  <a:extLst>
                    <a:ext uri="{9D8B030D-6E8A-4147-A177-3AD203B41FA5}">
                      <a16:colId xmlns:a16="http://schemas.microsoft.com/office/drawing/2014/main" val="20000"/>
                    </a:ext>
                  </a:extLst>
                </a:gridCol>
              </a:tblGrid>
              <a:tr h="1997075">
                <a:tc>
                  <a:txBody>
                    <a:bodyPr/>
                    <a:lstStyle/>
                    <a:p>
                      <a:pPr marL="0" indent="0" algn="just" fontAlgn="base">
                        <a:buFont typeface="Arial" panose="020B0604020202020204" pitchFamily="34" charset="0"/>
                        <a:buNone/>
                      </a:pPr>
                      <a:r>
                        <a:rPr lang="en-US" sz="2100" b="1" u="sng" kern="1200" dirty="0">
                          <a:solidFill>
                            <a:schemeClr val="tx2"/>
                          </a:solidFill>
                          <a:effectLst/>
                          <a:latin typeface="Perpetua" panose="02020502060401020303" pitchFamily="18" charset="0"/>
                          <a:ea typeface="+mn-ea"/>
                          <a:cs typeface="+mn-cs"/>
                        </a:rPr>
                        <a:t>Brief Impact:</a:t>
                      </a:r>
                    </a:p>
                    <a:p>
                      <a:pPr algn="just" fontAlgn="base"/>
                      <a:r>
                        <a:rPr lang="en-US" sz="2100" kern="1200" dirty="0">
                          <a:solidFill>
                            <a:schemeClr val="tx2"/>
                          </a:solidFill>
                          <a:effectLst/>
                          <a:latin typeface="Perpetua" panose="02020502060401020303" pitchFamily="18" charset="0"/>
                          <a:ea typeface="+mn-ea"/>
                          <a:cs typeface="+mn-cs"/>
                        </a:rPr>
                        <a:t>The existing provisions of section 55 of the Act provide that for computation of capital gains, an assessee shall be allowed deduction for cost of acquisition of the asset and also cost of improvement, if any. However, for computing capital gains in respect of an asset acquired before 01-04-2001, the assessee has been allowed an option of either to take the fair market value of the asset as on 01.04.2001 or the actual cost of the asset as cost of acquisition.</a:t>
                      </a:r>
                      <a:endParaRPr lang="en-GB" sz="21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366395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186</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700405"/>
          <a:ext cx="9144000" cy="5928995"/>
        </p:xfrm>
        <a:graphic>
          <a:graphicData uri="http://schemas.openxmlformats.org/drawingml/2006/table">
            <a:tbl>
              <a:tblPr/>
              <a:tblGrid>
                <a:gridCol w="9144000">
                  <a:extLst>
                    <a:ext uri="{9D8B030D-6E8A-4147-A177-3AD203B41FA5}">
                      <a16:colId xmlns:a16="http://schemas.microsoft.com/office/drawing/2014/main" val="20000"/>
                    </a:ext>
                  </a:extLst>
                </a:gridCol>
              </a:tblGrid>
              <a:tr h="5928995">
                <a:tc>
                  <a:txBody>
                    <a:bodyPr/>
                    <a:lstStyle/>
                    <a:p>
                      <a:pPr marL="0" indent="0" algn="just" fontAlgn="base">
                        <a:buFont typeface="Arial" panose="020B0604020202020204" pitchFamily="34" charset="0"/>
                        <a:buNone/>
                      </a:pPr>
                      <a:r>
                        <a:rPr lang="en-US" sz="2400" b="1" u="sng" kern="1200" dirty="0">
                          <a:solidFill>
                            <a:schemeClr val="tx2"/>
                          </a:solidFill>
                          <a:effectLst/>
                          <a:latin typeface="Perpetua" panose="02020502060401020303" pitchFamily="18" charset="0"/>
                          <a:ea typeface="+mn-ea"/>
                          <a:cs typeface="+mn-cs"/>
                        </a:rPr>
                        <a:t>Brief Impact:</a:t>
                      </a: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Thus, it is proposed to </a:t>
                      </a:r>
                      <a:r>
                        <a:rPr lang="en-US" sz="2400" kern="1200" dirty="0" err="1">
                          <a:solidFill>
                            <a:schemeClr val="tx2"/>
                          </a:solidFill>
                          <a:effectLst/>
                          <a:latin typeface="Perpetua" panose="02020502060401020303" pitchFamily="18" charset="0"/>
                          <a:ea typeface="+mn-ea"/>
                          <a:cs typeface="+mn-cs"/>
                        </a:rPr>
                        <a:t>rationalise</a:t>
                      </a:r>
                      <a:r>
                        <a:rPr lang="en-US" sz="2400" kern="1200" dirty="0">
                          <a:solidFill>
                            <a:schemeClr val="tx2"/>
                          </a:solidFill>
                          <a:effectLst/>
                          <a:latin typeface="Perpetua" panose="02020502060401020303" pitchFamily="18" charset="0"/>
                          <a:ea typeface="+mn-ea"/>
                          <a:cs typeface="+mn-cs"/>
                        </a:rPr>
                        <a:t> the provision and to insert a proviso below sub-clause (ii) of clause (b) of Explanation under clause (ac) of sub-section (2) of the said section to provide that </a:t>
                      </a:r>
                      <a:r>
                        <a:rPr lang="en-US" sz="2400" b="1" u="sng" kern="1200" dirty="0">
                          <a:solidFill>
                            <a:schemeClr val="tx2"/>
                          </a:solidFill>
                          <a:effectLst/>
                          <a:latin typeface="Perpetua" panose="02020502060401020303" pitchFamily="18" charset="0"/>
                          <a:ea typeface="+mn-ea"/>
                          <a:cs typeface="+mn-cs"/>
                        </a:rPr>
                        <a:t>in case of a capital asset, being land or building or both, the fair market value of such an asset on 1st April, 2001 shall not exceed the stamp duty value of such asset as on 1st April, 2001 where such stamp duty value is available.</a:t>
                      </a:r>
                      <a:r>
                        <a:rPr lang="en-US" sz="2400" kern="1200" dirty="0">
                          <a:solidFill>
                            <a:schemeClr val="tx2"/>
                          </a:solidFill>
                          <a:effectLst/>
                          <a:latin typeface="Perpetua" panose="02020502060401020303" pitchFamily="18" charset="0"/>
                          <a:ea typeface="+mn-ea"/>
                          <a:cs typeface="+mn-cs"/>
                        </a:rPr>
                        <a:t> </a:t>
                      </a:r>
                    </a:p>
                    <a:p>
                      <a:pPr marL="342900" indent="-342900" algn="just" fontAlgn="base">
                        <a:buFont typeface="Arial" panose="020B0604020202020204" pitchFamily="34" charset="0"/>
                        <a:buChar char="•"/>
                      </a:pPr>
                      <a:endParaRPr lang="en-US" sz="2400" kern="120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It is also proposed to insert an Explanation so as to provide that for the purposes of sub-clause (</a:t>
                      </a:r>
                      <a:r>
                        <a:rPr lang="en-US" sz="2400" kern="1200" dirty="0" err="1">
                          <a:solidFill>
                            <a:schemeClr val="tx2"/>
                          </a:solidFill>
                          <a:effectLst/>
                          <a:latin typeface="Perpetua" panose="02020502060401020303" pitchFamily="18" charset="0"/>
                          <a:ea typeface="+mn-ea"/>
                          <a:cs typeface="+mn-cs"/>
                        </a:rPr>
                        <a:t>i</a:t>
                      </a:r>
                      <a:r>
                        <a:rPr lang="en-US" sz="2400" kern="1200" dirty="0">
                          <a:solidFill>
                            <a:schemeClr val="tx2"/>
                          </a:solidFill>
                          <a:effectLst/>
                          <a:latin typeface="Perpetua" panose="02020502060401020303" pitchFamily="18" charset="0"/>
                          <a:ea typeface="+mn-ea"/>
                          <a:cs typeface="+mn-cs"/>
                        </a:rPr>
                        <a:t>) and (ii), "</a:t>
                      </a:r>
                      <a:r>
                        <a:rPr lang="en-US" sz="2400" b="1" u="sng" kern="1200" dirty="0">
                          <a:solidFill>
                            <a:schemeClr val="tx2"/>
                          </a:solidFill>
                          <a:effectLst/>
                          <a:latin typeface="Perpetua" panose="02020502060401020303" pitchFamily="18" charset="0"/>
                          <a:ea typeface="+mn-ea"/>
                          <a:cs typeface="+mn-cs"/>
                        </a:rPr>
                        <a:t>stamp duty value" shall mean the value adopted or assessed or assessable by any authority of the Central Government or a State Government for the purpose of payment of stamp duty in respect of an immovable property.</a:t>
                      </a:r>
                      <a:endParaRPr lang="en-GB" sz="2400" b="1" u="sng" kern="1200" dirty="0">
                        <a:solidFill>
                          <a:schemeClr val="tx2"/>
                        </a:solidFill>
                        <a:effectLst/>
                        <a:latin typeface="Perpetua" panose="02020502060401020303" pitchFamily="18" charset="0"/>
                        <a:ea typeface="+mn-ea"/>
                        <a:cs typeface="+mn-cs"/>
                      </a:endParaRP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b="1" kern="1200" dirty="0">
                          <a:solidFill>
                            <a:schemeClr val="tx2"/>
                          </a:solidFill>
                          <a:effectLst/>
                          <a:latin typeface="Perpetua" panose="02020502060401020303" pitchFamily="18" charset="0"/>
                          <a:ea typeface="+mn-ea"/>
                          <a:cs typeface="+mn-cs"/>
                        </a:rPr>
                        <a:t>These amendments will take effect from 1st April, 2021.</a:t>
                      </a:r>
                      <a:endParaRPr lang="en-GB" sz="24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1520874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a:solidFill>
            <a:schemeClr val="tx1"/>
          </a:solidFill>
        </p:spPr>
        <p:txBody>
          <a:bodyPr anchor="t"/>
          <a:lstStyle/>
          <a:p>
            <a:pPr algn="just"/>
            <a:r>
              <a:rPr lang="en-IN" sz="2800" b="1" kern="1200" dirty="0">
                <a:latin typeface="High Tower Text" panose="02040502050506030303" pitchFamily="18" charset="0"/>
              </a:rPr>
              <a:t>5. </a:t>
            </a:r>
            <a:r>
              <a:rPr lang="en-US" sz="2800" b="1" dirty="0">
                <a:latin typeface="High Tower Text" panose="02040502050506030303" pitchFamily="18" charset="0"/>
              </a:rPr>
              <a:t>Rationalization of provisions relating to trust, institution and funds [</a:t>
            </a:r>
            <a:r>
              <a:rPr lang="en-GB" sz="2800" b="1" dirty="0">
                <a:latin typeface="High Tower Text" panose="02040502050506030303" pitchFamily="18" charset="0"/>
              </a:rPr>
              <a:t>Clauses 7,9,11,12,17,33,34,61,94,96 &amp; 99]</a:t>
            </a:r>
            <a:endParaRPr lang="en-US" sz="28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187</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76200" y="1524000"/>
            <a:ext cx="8915400" cy="5334000"/>
          </a:xfrm>
        </p:spPr>
        <p:txBody>
          <a:bodyPr/>
          <a:lstStyle/>
          <a:p>
            <a:pPr marL="0" indent="0" algn="just">
              <a:buNone/>
            </a:pPr>
            <a:r>
              <a:rPr lang="en-US" sz="2400" b="1" u="sng" dirty="0">
                <a:solidFill>
                  <a:schemeClr val="tx2"/>
                </a:solidFill>
                <a:latin typeface="Perpetua" panose="02020502060401020303" pitchFamily="18" charset="0"/>
              </a:rPr>
              <a:t>Amendment or changes are proposed for following sections and procedures, as under:</a:t>
            </a:r>
          </a:p>
          <a:p>
            <a:pPr marL="457200" indent="-457200" algn="just">
              <a:buFont typeface="+mj-lt"/>
              <a:buAutoNum type="alphaUcPeriod"/>
            </a:pPr>
            <a:r>
              <a:rPr lang="en-US" sz="2400" dirty="0">
                <a:solidFill>
                  <a:schemeClr val="tx2"/>
                </a:solidFill>
                <a:latin typeface="Perpetua" panose="02020502060401020303" pitchFamily="18" charset="0"/>
              </a:rPr>
              <a:t>Amendment of sub-section (7) of section 11 to allow entities holding registration under section 12A/12AA to apply for notification under clause (46) of section 10 which are established or constituted under a Central or State Act or by a Central or State Government.</a:t>
            </a:r>
          </a:p>
          <a:p>
            <a:pPr marL="457200" indent="-457200" algn="just">
              <a:buFont typeface="+mj-lt"/>
              <a:buAutoNum type="alphaUcPeriod"/>
            </a:pPr>
            <a:r>
              <a:rPr lang="en-US" sz="2400" dirty="0">
                <a:solidFill>
                  <a:schemeClr val="tx2"/>
                </a:solidFill>
                <a:latin typeface="Perpetua" panose="02020502060401020303" pitchFamily="18" charset="0"/>
              </a:rPr>
              <a:t>Rationalizing the process of registration of trusts or institutions u/s 12AB.</a:t>
            </a:r>
          </a:p>
          <a:p>
            <a:pPr marL="457200" indent="-457200" algn="just">
              <a:buFont typeface="+mj-lt"/>
              <a:buAutoNum type="alphaUcPeriod"/>
            </a:pPr>
            <a:r>
              <a:rPr lang="en-US" sz="2400" dirty="0">
                <a:solidFill>
                  <a:schemeClr val="tx2"/>
                </a:solidFill>
                <a:latin typeface="Perpetua" panose="02020502060401020303" pitchFamily="18" charset="0"/>
              </a:rPr>
              <a:t>Rationalizing the process of approval of funds or institution u/s 80G.</a:t>
            </a:r>
          </a:p>
          <a:p>
            <a:pPr marL="457200" indent="-457200" algn="just">
              <a:buFont typeface="+mj-lt"/>
              <a:buAutoNum type="alphaUcPeriod"/>
            </a:pPr>
            <a:r>
              <a:rPr lang="en-US" sz="2400" dirty="0">
                <a:solidFill>
                  <a:schemeClr val="tx2"/>
                </a:solidFill>
                <a:latin typeface="Perpetua" panose="02020502060401020303" pitchFamily="18" charset="0"/>
              </a:rPr>
              <a:t>Research Association, University, Collage or other Institution  u/s 35.</a:t>
            </a:r>
          </a:p>
          <a:p>
            <a:pPr marL="457200" indent="-457200" algn="just">
              <a:buFont typeface="+mj-lt"/>
              <a:buAutoNum type="alphaUcPeriod"/>
            </a:pPr>
            <a:r>
              <a:rPr lang="en-US" sz="2400" dirty="0">
                <a:solidFill>
                  <a:schemeClr val="tx2"/>
                </a:solidFill>
                <a:latin typeface="Perpetua" panose="02020502060401020303" pitchFamily="18" charset="0"/>
              </a:rPr>
              <a:t>Filing of statement of donation by </a:t>
            </a:r>
            <a:r>
              <a:rPr lang="en-US" sz="2400" dirty="0" err="1">
                <a:solidFill>
                  <a:schemeClr val="tx2"/>
                </a:solidFill>
                <a:latin typeface="Perpetua" panose="02020502060401020303" pitchFamily="18" charset="0"/>
              </a:rPr>
              <a:t>donee</a:t>
            </a:r>
            <a:r>
              <a:rPr lang="en-US" sz="2400" dirty="0">
                <a:solidFill>
                  <a:schemeClr val="tx2"/>
                </a:solidFill>
                <a:latin typeface="Perpetua" panose="02020502060401020303" pitchFamily="18" charset="0"/>
              </a:rPr>
              <a:t> to cross-check claim of donation by donor.</a:t>
            </a:r>
          </a:p>
          <a:p>
            <a:pPr marL="457200" indent="-457200" algn="just">
              <a:buFont typeface="+mj-lt"/>
              <a:buAutoNum type="alphaUcPeriod"/>
            </a:pPr>
            <a:r>
              <a:rPr lang="en-US" sz="2400" dirty="0">
                <a:solidFill>
                  <a:schemeClr val="tx2"/>
                </a:solidFill>
                <a:latin typeface="Perpetua" panose="02020502060401020303" pitchFamily="18" charset="0"/>
              </a:rPr>
              <a:t>Cash donation u/s 80GGA shall be restricted to Rs. 2,000/- only.</a:t>
            </a:r>
            <a:endParaRPr lang="en-GB" sz="24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411496049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a:solidFill>
            <a:schemeClr val="tx1"/>
          </a:solidFill>
        </p:spPr>
        <p:txBody>
          <a:bodyPr anchor="t"/>
          <a:lstStyle/>
          <a:p>
            <a:pPr algn="just">
              <a:lnSpc>
                <a:spcPct val="80000"/>
              </a:lnSpc>
            </a:pPr>
            <a:r>
              <a:rPr lang="en-US" sz="2800" b="1" dirty="0">
                <a:latin typeface="High Tower Text" panose="02040502050506030303" pitchFamily="18" charset="0"/>
              </a:rPr>
              <a:t>A. Amendment in Section </a:t>
            </a:r>
            <a:r>
              <a:rPr lang="en-US" sz="2800" b="1" dirty="0">
                <a:latin typeface="HGPGothicE" panose="020B0400000000000000" pitchFamily="34" charset="-128"/>
                <a:ea typeface="HGPGothicE" panose="020B0400000000000000" pitchFamily="34" charset="-128"/>
              </a:rPr>
              <a:t>11</a:t>
            </a:r>
            <a:r>
              <a:rPr lang="en-US" sz="2800" b="1" dirty="0">
                <a:latin typeface="High Tower Text" panose="02040502050506030303" pitchFamily="18" charset="0"/>
              </a:rPr>
              <a:t> to Allow Trust/ Institute Registered u/s </a:t>
            </a:r>
            <a:r>
              <a:rPr lang="en-US" sz="2800" b="1" dirty="0">
                <a:latin typeface="HGPGothicE" panose="020B0400000000000000" pitchFamily="34" charset="-128"/>
                <a:ea typeface="HGPGothicE" panose="020B0400000000000000" pitchFamily="34" charset="-128"/>
              </a:rPr>
              <a:t>12</a:t>
            </a:r>
            <a:r>
              <a:rPr lang="en-US" sz="2800" b="1" dirty="0">
                <a:latin typeface="High Tower Text" panose="02040502050506030303" pitchFamily="18" charset="0"/>
              </a:rPr>
              <a:t>A/</a:t>
            </a:r>
            <a:r>
              <a:rPr lang="en-US" sz="2800" b="1" dirty="0">
                <a:latin typeface="HGPGothicE" panose="020B0400000000000000" pitchFamily="34" charset="-128"/>
                <a:ea typeface="HGPGothicE" panose="020B0400000000000000" pitchFamily="34" charset="-128"/>
              </a:rPr>
              <a:t>12</a:t>
            </a:r>
            <a:r>
              <a:rPr lang="en-US" sz="2800" b="1" dirty="0">
                <a:latin typeface="High Tower Text" panose="02040502050506030303" pitchFamily="18" charset="0"/>
              </a:rPr>
              <a:t>AA to apply for registration u/s </a:t>
            </a:r>
            <a:r>
              <a:rPr lang="en-US" sz="2800" b="1" dirty="0">
                <a:latin typeface="HGPGothicE" panose="020B0400000000000000" pitchFamily="34" charset="-128"/>
                <a:ea typeface="HGPGothicE" panose="020B0400000000000000" pitchFamily="34" charset="-128"/>
              </a:rPr>
              <a:t>10(46) </a:t>
            </a:r>
            <a:r>
              <a:rPr lang="en-US" sz="2800" b="1" dirty="0">
                <a:latin typeface="High Tower Text" panose="02040502050506030303" pitchFamily="18" charset="0"/>
              </a:rPr>
              <a:t>[Clause 9]</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188</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1219200"/>
            <a:ext cx="9144000" cy="5638800"/>
          </a:xfrm>
        </p:spPr>
        <p:txBody>
          <a:bodyPr/>
          <a:lstStyle/>
          <a:p>
            <a:pPr algn="just"/>
            <a:r>
              <a:rPr lang="en-US" sz="2400" b="1" u="sng" dirty="0">
                <a:solidFill>
                  <a:schemeClr val="tx2"/>
                </a:solidFill>
                <a:latin typeface="Perpetua" panose="02020502060401020303" pitchFamily="18" charset="0"/>
              </a:rPr>
              <a:t>Amendment in sub section 7 of section 11 of the Act [w.e.f. 01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a:t>
            </a:r>
          </a:p>
          <a:p>
            <a:pPr marL="365125" indent="0" algn="just">
              <a:buNone/>
            </a:pPr>
            <a:r>
              <a:rPr lang="en-GB" sz="2200" i="1" dirty="0">
                <a:solidFill>
                  <a:schemeClr val="tx2"/>
                </a:solidFill>
                <a:latin typeface="Perpetua" panose="02020502060401020303" pitchFamily="18" charset="0"/>
              </a:rPr>
              <a:t>“Where a trust or an institution has been granted registration under clause (b) of sub-section (1) of section 12AA or </a:t>
            </a:r>
            <a:r>
              <a:rPr lang="en-GB" sz="2200" b="1" i="1" u="sng" dirty="0">
                <a:solidFill>
                  <a:schemeClr val="tx2"/>
                </a:solidFill>
                <a:latin typeface="Perpetua" panose="02020502060401020303" pitchFamily="18" charset="0"/>
              </a:rPr>
              <a:t>section 12AB</a:t>
            </a:r>
            <a:r>
              <a:rPr lang="en-GB" sz="2200" i="1" dirty="0">
                <a:solidFill>
                  <a:schemeClr val="tx2"/>
                </a:solidFill>
                <a:latin typeface="Perpetua" panose="02020502060401020303" pitchFamily="18" charset="0"/>
              </a:rPr>
              <a:t> or has obtained registration at any time under section 12A [as it stood before its amendment by the Finance (No. 2) Act, 1996 (33 of 1996)] and the said registration is in force for any previous year, then, nothing contained in section 10 [other than clause (1), clause (23C) </a:t>
            </a:r>
            <a:r>
              <a:rPr lang="en-GB" sz="2200" b="1" i="1" u="sng" dirty="0">
                <a:solidFill>
                  <a:schemeClr val="tx2"/>
                </a:solidFill>
                <a:latin typeface="Perpetua" panose="02020502060401020303" pitchFamily="18" charset="0"/>
              </a:rPr>
              <a:t>and clause (46)</a:t>
            </a:r>
            <a:r>
              <a:rPr lang="en-GB" sz="2200" i="1" dirty="0">
                <a:solidFill>
                  <a:schemeClr val="tx2"/>
                </a:solidFill>
                <a:latin typeface="Perpetua" panose="02020502060401020303" pitchFamily="18" charset="0"/>
              </a:rPr>
              <a:t> thereof] shall operate to exclude any income derived from the property held under trust from the total income of the person in receipt thereof for that previous year.</a:t>
            </a:r>
          </a:p>
          <a:p>
            <a:pPr marL="365125" indent="0" algn="just">
              <a:buNone/>
            </a:pPr>
            <a:endParaRPr lang="en-US" sz="1050" i="1" dirty="0">
              <a:solidFill>
                <a:schemeClr val="tx2"/>
              </a:solidFill>
              <a:latin typeface="Perpetua" panose="02020502060401020303" pitchFamily="18" charset="0"/>
            </a:endParaRPr>
          </a:p>
          <a:p>
            <a:pPr algn="just">
              <a:spcBef>
                <a:spcPts val="0"/>
              </a:spcBef>
            </a:pPr>
            <a:r>
              <a:rPr lang="en-US" sz="2400" b="1" u="sng" dirty="0">
                <a:solidFill>
                  <a:schemeClr val="tx2"/>
                </a:solidFill>
                <a:latin typeface="Perpetua" panose="02020502060401020303" pitchFamily="18" charset="0"/>
              </a:rPr>
              <a:t>Insertion of proviso after </a:t>
            </a:r>
            <a:r>
              <a:rPr lang="en-IN" sz="2400" b="1" u="sng" dirty="0">
                <a:solidFill>
                  <a:schemeClr val="tx2"/>
                </a:solidFill>
                <a:latin typeface="Perpetua" panose="02020502060401020303" pitchFamily="18" charset="0"/>
              </a:rPr>
              <a:t>sub section 7 of section 11 </a:t>
            </a:r>
            <a:r>
              <a:rPr lang="en-US" sz="2400" b="1" u="sng" dirty="0">
                <a:solidFill>
                  <a:schemeClr val="tx2"/>
                </a:solidFill>
                <a:latin typeface="Perpetua" panose="02020502060401020303" pitchFamily="18" charset="0"/>
              </a:rPr>
              <a:t>[w.e.f. 01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a:t>
            </a:r>
            <a:endParaRPr lang="en-IN" sz="2400" b="1" u="sng" dirty="0">
              <a:solidFill>
                <a:schemeClr val="tx2"/>
              </a:solidFill>
              <a:latin typeface="Perpetua" panose="02020502060401020303" pitchFamily="18" charset="0"/>
            </a:endParaRPr>
          </a:p>
          <a:p>
            <a:pPr marL="365125" indent="0" algn="just">
              <a:buNone/>
            </a:pPr>
            <a:r>
              <a:rPr lang="en-GB" sz="2200" i="1" dirty="0">
                <a:solidFill>
                  <a:schemeClr val="tx2"/>
                </a:solidFill>
                <a:latin typeface="Perpetua" panose="02020502060401020303" pitchFamily="18" charset="0"/>
              </a:rPr>
              <a:t>“Provided that such registration shall become inoperative from the date on which the trust or institution is approved under clause (23C) of section 10 or is notified under clause (46) of the said section, as the case may be, or the date on which this proviso has come into force, whichever is later”</a:t>
            </a:r>
          </a:p>
        </p:txBody>
      </p:sp>
    </p:spTree>
    <p:extLst>
      <p:ext uri="{BB962C8B-B14F-4D97-AF65-F5344CB8AC3E}">
        <p14:creationId xmlns:p14="http://schemas.microsoft.com/office/powerpoint/2010/main" val="32307844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189</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1"/>
            <a:ext cx="9144000" cy="533399"/>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381001"/>
          <a:ext cx="9144000" cy="6476998"/>
        </p:xfrm>
        <a:graphic>
          <a:graphicData uri="http://schemas.openxmlformats.org/drawingml/2006/table">
            <a:tbl>
              <a:tblPr/>
              <a:tblGrid>
                <a:gridCol w="9144000">
                  <a:extLst>
                    <a:ext uri="{9D8B030D-6E8A-4147-A177-3AD203B41FA5}">
                      <a16:colId xmlns:a16="http://schemas.microsoft.com/office/drawing/2014/main" val="20000"/>
                    </a:ext>
                  </a:extLst>
                </a:gridCol>
              </a:tblGrid>
              <a:tr h="6476998">
                <a:tc>
                  <a:txBody>
                    <a:bodyPr/>
                    <a:lstStyle/>
                    <a:p>
                      <a:pPr marL="0" indent="0" algn="just" fontAlgn="base">
                        <a:buFont typeface="Arial" panose="020B0604020202020204" pitchFamily="34" charset="0"/>
                        <a:buNone/>
                      </a:pPr>
                      <a:r>
                        <a:rPr lang="en-US" sz="2400" b="1" u="sng" kern="1200" dirty="0">
                          <a:solidFill>
                            <a:schemeClr val="tx2"/>
                          </a:solidFill>
                          <a:effectLst/>
                          <a:latin typeface="Perpetua" panose="02020502060401020303" pitchFamily="18" charset="0"/>
                          <a:ea typeface="+mn-ea"/>
                          <a:cs typeface="+mn-cs"/>
                        </a:rPr>
                        <a:t>Brief Impact:</a:t>
                      </a:r>
                    </a:p>
                    <a:p>
                      <a:pPr marL="266700" indent="-266700" algn="just" fontAlgn="base">
                        <a:buFont typeface="+mj-lt"/>
                        <a:buAutoNum type="arabicPeriod"/>
                      </a:pPr>
                      <a:r>
                        <a:rPr lang="en-US" sz="2200" u="none" strike="noStrike" kern="1200" dirty="0">
                          <a:solidFill>
                            <a:schemeClr val="tx2"/>
                          </a:solidFill>
                          <a:effectLst/>
                          <a:latin typeface="Perpetua" panose="02020502060401020303" pitchFamily="18" charset="0"/>
                          <a:ea typeface="+mn-ea"/>
                          <a:cs typeface="+mn-cs"/>
                        </a:rPr>
                        <a:t>As per the provision of section 11(7), income of </a:t>
                      </a:r>
                      <a:r>
                        <a:rPr lang="en-GB" sz="2200" u="none" strike="noStrike" kern="1200" dirty="0">
                          <a:solidFill>
                            <a:schemeClr val="tx2"/>
                          </a:solidFill>
                          <a:effectLst/>
                          <a:latin typeface="Perpetua" panose="02020502060401020303" pitchFamily="18" charset="0"/>
                          <a:ea typeface="+mn-ea"/>
                          <a:cs typeface="+mn-cs"/>
                        </a:rPr>
                        <a:t>institutions or fund registered under clause (23C) is excluded, but the same exclusion is not available to entities claiming exemption under clause (46) of section 10 which are established or constituted under a Central or State Act or by a Central or State Government. Such entities are, thus, not able to get notified under clause (46) of section 10 if they are holding registration under section 12A/12AA. Therefore entities notified u/s 10(43) are also included.</a:t>
                      </a:r>
                    </a:p>
                    <a:p>
                      <a:pPr marL="266700" indent="-266700" algn="just" fontAlgn="base">
                        <a:buFont typeface="+mj-lt"/>
                        <a:buAutoNum type="arabicPeriod"/>
                      </a:pPr>
                      <a:endParaRPr lang="en-GB" sz="1400" u="none" strike="noStrike" kern="1200" dirty="0">
                        <a:solidFill>
                          <a:schemeClr val="tx2"/>
                        </a:solidFill>
                        <a:effectLst/>
                        <a:latin typeface="Perpetua" panose="02020502060401020303" pitchFamily="18" charset="0"/>
                        <a:ea typeface="+mn-ea"/>
                        <a:cs typeface="+mn-cs"/>
                      </a:endParaRPr>
                    </a:p>
                    <a:p>
                      <a:pPr marL="266700" indent="-266700" algn="just" fontAlgn="base">
                        <a:buFont typeface="+mj-lt"/>
                        <a:buAutoNum type="arabicPeriod"/>
                      </a:pPr>
                      <a:r>
                        <a:rPr lang="en-GB" sz="2200" u="none" strike="noStrike" kern="1200" dirty="0">
                          <a:solidFill>
                            <a:schemeClr val="tx2"/>
                          </a:solidFill>
                          <a:effectLst/>
                          <a:latin typeface="Perpetua" panose="02020502060401020303" pitchFamily="18" charset="0"/>
                          <a:ea typeface="+mn-ea"/>
                          <a:cs typeface="+mn-cs"/>
                        </a:rPr>
                        <a:t>The proposed amendment to section 11 (i.e. insertion of provision to sub section 7)  provides that if the institution is registered for exemption u/s. 11 etc. as well as approved u/s. 10(23C) / notified u/s. 10(46) then the above registration shall become inoperative from the 1</a:t>
                      </a:r>
                      <a:r>
                        <a:rPr lang="en-GB" sz="2200" u="none" strike="noStrike" kern="1200" baseline="30000" dirty="0">
                          <a:solidFill>
                            <a:schemeClr val="tx2"/>
                          </a:solidFill>
                          <a:effectLst/>
                          <a:latin typeface="Perpetua" panose="02020502060401020303" pitchFamily="18" charset="0"/>
                          <a:ea typeface="+mn-ea"/>
                          <a:cs typeface="+mn-cs"/>
                        </a:rPr>
                        <a:t>st</a:t>
                      </a:r>
                      <a:r>
                        <a:rPr lang="en-GB" sz="2200" u="none" strike="noStrike" kern="1200" dirty="0">
                          <a:solidFill>
                            <a:schemeClr val="tx2"/>
                          </a:solidFill>
                          <a:effectLst/>
                          <a:latin typeface="Perpetua" panose="02020502060401020303" pitchFamily="18" charset="0"/>
                          <a:ea typeface="+mn-ea"/>
                          <a:cs typeface="+mn-cs"/>
                        </a:rPr>
                        <a:t> June 2020. If in future, an institution which is registered u/s. 12AA/12AB also gets approval u/s. 10(23C) or become notified U/s. 10(46) after amendment, then also in such case the registration u/s. 12AA/12AB shall became inoperative from the date of such approval/notification. The proposed amendments gives an option to the institution to get its registration u/s. 12AA/12AB operative by making application for that. However, in such circumstances he will not be entitled to get benefit of section 10(23C) approval / 10(46) notification.  Further the switching may be allowed only once so that such switching is not done routinely.</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3211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484675"/>
            <a:ext cx="7735887" cy="2334736"/>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marL="742950" indent="-742950" algn="ctr">
              <a:buAutoNum type="alphaUcPeriod"/>
            </a:pPr>
            <a:r>
              <a:rPr lang="en-US" sz="3600" b="1" u="sng" dirty="0">
                <a:latin typeface="High Tower Text" pitchFamily="18" charset="0"/>
              </a:rPr>
              <a:t>Rates of Income-tax</a:t>
            </a:r>
          </a:p>
          <a:p>
            <a:pPr algn="ctr"/>
            <a:r>
              <a:rPr lang="en-US" sz="3600" b="1" i="1" dirty="0">
                <a:latin typeface="High Tower Text" pitchFamily="18" charset="0"/>
              </a:rPr>
              <a:t>For A.Y. 2021-22</a:t>
            </a:r>
            <a:endParaRPr lang="en-US" sz="3600" b="1" u="sng" dirty="0">
              <a:latin typeface="High Tower Text" pitchFamily="18" charset="0"/>
            </a:endParaRPr>
          </a:p>
        </p:txBody>
      </p:sp>
    </p:spTree>
    <p:extLst>
      <p:ext uri="{BB962C8B-B14F-4D97-AF65-F5344CB8AC3E}">
        <p14:creationId xmlns:p14="http://schemas.microsoft.com/office/powerpoint/2010/main" val="115910161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a:solidFill>
            <a:schemeClr val="tx1"/>
          </a:solidFill>
        </p:spPr>
        <p:txBody>
          <a:bodyPr anchor="t"/>
          <a:lstStyle/>
          <a:p>
            <a:pPr algn="just">
              <a:lnSpc>
                <a:spcPct val="80000"/>
              </a:lnSpc>
            </a:pPr>
            <a:r>
              <a:rPr lang="en-US" sz="3400" b="1" dirty="0">
                <a:latin typeface="High Tower Text" panose="02040502050506030303" pitchFamily="18" charset="0"/>
              </a:rPr>
              <a:t>B. Process of Registration of Trust or Institution u/s 12AB</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190</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838200"/>
            <a:ext cx="9144000" cy="6019800"/>
          </a:xfrm>
        </p:spPr>
        <p:txBody>
          <a:bodyPr/>
          <a:lstStyle/>
          <a:p>
            <a:pPr marL="0" indent="0" algn="just">
              <a:spcBef>
                <a:spcPts val="0"/>
              </a:spcBef>
              <a:buNone/>
            </a:pPr>
            <a:r>
              <a:rPr lang="en-US" sz="2400" b="1" u="sng" dirty="0">
                <a:solidFill>
                  <a:schemeClr val="tx2"/>
                </a:solidFill>
                <a:latin typeface="Perpetua" panose="02020502060401020303" pitchFamily="18" charset="0"/>
              </a:rPr>
              <a:t>Amendment in Section 12A [ Clause - 10] </a:t>
            </a:r>
          </a:p>
          <a:p>
            <a:pPr algn="just">
              <a:spcBef>
                <a:spcPts val="0"/>
              </a:spcBef>
            </a:pPr>
            <a:r>
              <a:rPr lang="en-US" sz="2400" b="1" u="sng" dirty="0">
                <a:solidFill>
                  <a:schemeClr val="tx2"/>
                </a:solidFill>
                <a:latin typeface="Perpetua" panose="02020502060401020303" pitchFamily="18" charset="0"/>
              </a:rPr>
              <a:t>Insertion of Clause (ac) in sub section 1 of section 12A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 </a:t>
            </a:r>
          </a:p>
          <a:p>
            <a:pPr marL="365125" indent="0" algn="just">
              <a:spcBef>
                <a:spcPts val="0"/>
              </a:spcBef>
              <a:buNone/>
            </a:pPr>
            <a:r>
              <a:rPr lang="en-GB" sz="2400" i="1" dirty="0">
                <a:solidFill>
                  <a:schemeClr val="tx2"/>
                </a:solidFill>
                <a:latin typeface="Perpetua" panose="02020502060401020303" pitchFamily="18" charset="0"/>
              </a:rPr>
              <a:t>“(ac) notwithstanding anything contained in clauses (a) to (ab), the person in receipt of the income has made an application in the prescribed form and manner to the Principal Commissioner or Commissioner, for registration of the trust or </a:t>
            </a:r>
            <a:r>
              <a:rPr lang="en-IN" sz="2400" i="1" dirty="0">
                <a:solidFill>
                  <a:schemeClr val="tx2"/>
                </a:solidFill>
                <a:latin typeface="Perpetua" panose="02020502060401020303" pitchFamily="18" charset="0"/>
              </a:rPr>
              <a:t>institution,––</a:t>
            </a:r>
          </a:p>
          <a:p>
            <a:pPr marL="633413" indent="-268288" algn="just">
              <a:spcBef>
                <a:spcPts val="0"/>
              </a:spcBef>
              <a:buFont typeface="+mj-lt"/>
              <a:buAutoNum type="romanLcPeriod"/>
            </a:pPr>
            <a:r>
              <a:rPr lang="en-GB" sz="2400" i="1" dirty="0">
                <a:solidFill>
                  <a:schemeClr val="tx2"/>
                </a:solidFill>
                <a:latin typeface="Perpetua" panose="02020502060401020303" pitchFamily="18" charset="0"/>
              </a:rPr>
              <a:t>Where the trust or institution is registered under section 12A [as it stood immediately before its amendment by the Finance (No. 2) Act, 1996] or under section 12AA, [as it stood immediately before its amendment by the Finance Act, 2020] within three months from the date on which this clause has come into force;</a:t>
            </a:r>
          </a:p>
          <a:p>
            <a:pPr marL="633413" indent="-268288" algn="just">
              <a:spcBef>
                <a:spcPts val="0"/>
              </a:spcBef>
              <a:buFont typeface="+mj-lt"/>
              <a:buAutoNum type="romanLcPeriod"/>
            </a:pPr>
            <a:r>
              <a:rPr lang="en-GB" sz="2400" i="1" dirty="0">
                <a:solidFill>
                  <a:schemeClr val="tx2"/>
                </a:solidFill>
                <a:latin typeface="Perpetua" panose="02020502060401020303" pitchFamily="18" charset="0"/>
              </a:rPr>
              <a:t>Where the trust or institution is registered under section 12AB and the period of the said registration is due to expire, at least six months prior to expiry of the said period;</a:t>
            </a:r>
            <a:endParaRPr lang="en-IN" sz="2400" i="1" dirty="0">
              <a:solidFill>
                <a:schemeClr val="tx2"/>
              </a:solidFill>
              <a:latin typeface="Perpetua" panose="02020502060401020303" pitchFamily="18" charset="0"/>
            </a:endParaRPr>
          </a:p>
          <a:p>
            <a:pPr marL="633413" indent="-268288" algn="just">
              <a:spcBef>
                <a:spcPts val="0"/>
              </a:spcBef>
              <a:buFont typeface="+mj-lt"/>
              <a:buAutoNum type="romanLcPeriod"/>
            </a:pPr>
            <a:r>
              <a:rPr lang="en-GB" sz="2400" i="1" dirty="0">
                <a:solidFill>
                  <a:schemeClr val="tx2"/>
                </a:solidFill>
                <a:latin typeface="Perpetua" panose="02020502060401020303" pitchFamily="18" charset="0"/>
              </a:rPr>
              <a:t>Where the trust or institution has been provisionally registered under section 12AB, at least six months prior to expiry of period of the provisional registration or within six months of commencement of its activities, whichever </a:t>
            </a:r>
            <a:r>
              <a:rPr lang="en-IN" sz="2400" i="1" dirty="0">
                <a:solidFill>
                  <a:schemeClr val="tx2"/>
                </a:solidFill>
                <a:latin typeface="Perpetua" panose="02020502060401020303" pitchFamily="18" charset="0"/>
              </a:rPr>
              <a:t>is earlier;</a:t>
            </a:r>
            <a:endParaRPr lang="en-US" sz="22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371651038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73075"/>
          </a:xfrm>
          <a:solidFill>
            <a:schemeClr val="tx1"/>
          </a:solidFill>
        </p:spPr>
        <p:txBody>
          <a:bodyPr anchor="t"/>
          <a:lstStyle/>
          <a:p>
            <a:pPr algn="r">
              <a:lnSpc>
                <a:spcPct val="80000"/>
              </a:lnSpc>
            </a:pPr>
            <a:r>
              <a:rPr lang="en-US" sz="3400" b="1" dirty="0" err="1">
                <a:latin typeface="High Tower Text" panose="02040502050506030303" pitchFamily="18" charset="0"/>
              </a:rPr>
              <a:t>Contd</a:t>
            </a:r>
            <a:r>
              <a:rPr lang="en-US" sz="3400" b="1"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191</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473075"/>
            <a:ext cx="9144000" cy="6384925"/>
          </a:xfrm>
        </p:spPr>
        <p:txBody>
          <a:bodyPr/>
          <a:lstStyle/>
          <a:p>
            <a:pPr marL="879475" indent="-514350" algn="just">
              <a:spcBef>
                <a:spcPts val="0"/>
              </a:spcBef>
              <a:buFont typeface="+mj-lt"/>
              <a:buAutoNum type="romanLcPeriod" startAt="4"/>
            </a:pPr>
            <a:r>
              <a:rPr lang="en-GB" sz="2400" i="1" dirty="0">
                <a:solidFill>
                  <a:schemeClr val="tx2"/>
                </a:solidFill>
                <a:latin typeface="Perpetua" panose="02020502060401020303" pitchFamily="18" charset="0"/>
              </a:rPr>
              <a:t>Where registration of the trust or institution has become inoperative due to the first proviso to sub-section (7) of section 11, at least six months prior to the commencement of the assessment year from which the said registration is sought to be made operative;</a:t>
            </a:r>
          </a:p>
          <a:p>
            <a:pPr marL="879475" indent="-514350" algn="just">
              <a:spcBef>
                <a:spcPts val="0"/>
              </a:spcBef>
              <a:buFont typeface="+mj-lt"/>
              <a:buAutoNum type="romanLcPeriod" startAt="4"/>
            </a:pPr>
            <a:r>
              <a:rPr lang="en-GB" sz="2400" i="1" dirty="0">
                <a:solidFill>
                  <a:schemeClr val="tx2"/>
                </a:solidFill>
                <a:latin typeface="Perpetua" panose="02020502060401020303" pitchFamily="18" charset="0"/>
              </a:rPr>
              <a:t>Where the trust or institution has adopted or undertaken modifications of the objects which do not conform to the conditions of registration, within a period of thirty days from the date of the said adoption or modification;</a:t>
            </a:r>
            <a:endParaRPr lang="en-IN" sz="2400" i="1" dirty="0">
              <a:solidFill>
                <a:schemeClr val="tx2"/>
              </a:solidFill>
              <a:latin typeface="Perpetua" panose="02020502060401020303" pitchFamily="18" charset="0"/>
            </a:endParaRPr>
          </a:p>
          <a:p>
            <a:pPr marL="879475" indent="-514350" algn="just">
              <a:spcBef>
                <a:spcPts val="0"/>
              </a:spcBef>
              <a:buFont typeface="+mj-lt"/>
              <a:buAutoNum type="romanLcPeriod" startAt="4"/>
            </a:pPr>
            <a:r>
              <a:rPr lang="en-GB" sz="2400" i="1" dirty="0">
                <a:solidFill>
                  <a:schemeClr val="tx2"/>
                </a:solidFill>
                <a:latin typeface="Perpetua" panose="02020502060401020303" pitchFamily="18" charset="0"/>
              </a:rPr>
              <a:t>in any other case, at least one month prior to the commencement of the previous year relevant to the assessment year from which the said </a:t>
            </a:r>
            <a:r>
              <a:rPr lang="en-IN" sz="2400" i="1" dirty="0">
                <a:solidFill>
                  <a:schemeClr val="tx2"/>
                </a:solidFill>
                <a:latin typeface="Perpetua" panose="02020502060401020303" pitchFamily="18" charset="0"/>
              </a:rPr>
              <a:t>registration is sought,</a:t>
            </a:r>
          </a:p>
          <a:p>
            <a:pPr marL="900113" indent="0" algn="just">
              <a:spcBef>
                <a:spcPts val="0"/>
              </a:spcBef>
              <a:buNone/>
            </a:pPr>
            <a:r>
              <a:rPr lang="en-GB" sz="2400" i="1" dirty="0">
                <a:solidFill>
                  <a:schemeClr val="tx2"/>
                </a:solidFill>
                <a:latin typeface="Perpetua" panose="02020502060401020303" pitchFamily="18" charset="0"/>
              </a:rPr>
              <a:t>and such trust or institution is registered under section 12AB</a:t>
            </a:r>
          </a:p>
          <a:p>
            <a:pPr marL="266700" indent="-266700" algn="just"/>
            <a:r>
              <a:rPr lang="en-US" sz="2400" b="1" u="sng" dirty="0">
                <a:solidFill>
                  <a:schemeClr val="tx2"/>
                </a:solidFill>
                <a:latin typeface="Perpetua" panose="02020502060401020303" pitchFamily="18" charset="0"/>
              </a:rPr>
              <a:t>Amendment in sub section 2 of section 12A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a:t>
            </a:r>
          </a:p>
          <a:p>
            <a:pPr marL="266700" indent="0">
              <a:spcBef>
                <a:spcPts val="0"/>
              </a:spcBef>
              <a:buNone/>
            </a:pPr>
            <a:r>
              <a:rPr lang="en-GB" sz="2400" i="1" dirty="0">
                <a:solidFill>
                  <a:schemeClr val="tx2"/>
                </a:solidFill>
                <a:latin typeface="Perpetua" panose="02020502060401020303" pitchFamily="18" charset="0"/>
              </a:rPr>
              <a:t>Provided that the provisions of sections 11 and 12 shall apply to a trust or institution, where the application is made under––</a:t>
            </a:r>
          </a:p>
          <a:p>
            <a:pPr marL="633413" indent="-366713">
              <a:spcBef>
                <a:spcPts val="0"/>
              </a:spcBef>
              <a:buFont typeface="+mj-lt"/>
              <a:buAutoNum type="alphaLcParenR"/>
            </a:pPr>
            <a:r>
              <a:rPr lang="en-GB" sz="2400" i="1" dirty="0">
                <a:solidFill>
                  <a:schemeClr val="tx2"/>
                </a:solidFill>
                <a:latin typeface="Perpetua" panose="02020502060401020303" pitchFamily="18" charset="0"/>
              </a:rPr>
              <a:t>sub-clause (</a:t>
            </a:r>
            <a:r>
              <a:rPr lang="en-GB" sz="2400" i="1" dirty="0" err="1">
                <a:solidFill>
                  <a:schemeClr val="tx2"/>
                </a:solidFill>
                <a:latin typeface="Perpetua" panose="02020502060401020303" pitchFamily="18" charset="0"/>
              </a:rPr>
              <a:t>i</a:t>
            </a:r>
            <a:r>
              <a:rPr lang="en-GB" sz="2400" i="1" dirty="0">
                <a:solidFill>
                  <a:schemeClr val="tx2"/>
                </a:solidFill>
                <a:latin typeface="Perpetua" panose="02020502060401020303" pitchFamily="18" charset="0"/>
              </a:rPr>
              <a:t>) of clause (ac) of sub-section (1), from the assessment year from which such trust or institution was earlier granted registration;</a:t>
            </a:r>
            <a:endParaRPr lang="en-IN" sz="2400" i="1" dirty="0">
              <a:solidFill>
                <a:schemeClr val="tx2"/>
              </a:solidFill>
              <a:latin typeface="Perpetua" panose="02020502060401020303" pitchFamily="18" charset="0"/>
            </a:endParaRPr>
          </a:p>
          <a:p>
            <a:pPr marL="633413" indent="-366713">
              <a:spcBef>
                <a:spcPts val="0"/>
              </a:spcBef>
              <a:buFont typeface="+mj-lt"/>
              <a:buAutoNum type="alphaLcParenR"/>
            </a:pPr>
            <a:r>
              <a:rPr lang="en-GB" sz="2400" i="1" dirty="0">
                <a:solidFill>
                  <a:schemeClr val="tx2"/>
                </a:solidFill>
                <a:latin typeface="Perpetua" panose="02020502060401020303" pitchFamily="18" charset="0"/>
              </a:rPr>
              <a:t>sub-clause (iii) of clause (ac) of sub-section (1), from the first of the assessment years for which it was provisionally registered.</a:t>
            </a:r>
            <a:endParaRPr lang="en-US" sz="2400" i="1" dirty="0">
              <a:solidFill>
                <a:schemeClr val="tx2"/>
              </a:solidFill>
              <a:latin typeface="Perpetua" panose="02020502060401020303" pitchFamily="18" charset="0"/>
            </a:endParaRPr>
          </a:p>
          <a:p>
            <a:pPr marL="0" indent="0">
              <a:buNone/>
            </a:pPr>
            <a:endParaRPr lang="en-US" sz="24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405401701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73075"/>
          </a:xfrm>
          <a:solidFill>
            <a:schemeClr val="tx1"/>
          </a:solidFill>
        </p:spPr>
        <p:txBody>
          <a:bodyPr anchor="t"/>
          <a:lstStyle/>
          <a:p>
            <a:pPr algn="r">
              <a:lnSpc>
                <a:spcPct val="80000"/>
              </a:lnSpc>
            </a:pPr>
            <a:r>
              <a:rPr lang="en-US" sz="3400" b="1" dirty="0" err="1">
                <a:latin typeface="High Tower Text" panose="02040502050506030303" pitchFamily="18" charset="0"/>
              </a:rPr>
              <a:t>Contd</a:t>
            </a:r>
            <a:r>
              <a:rPr lang="en-US" sz="3400" b="1"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192</a:t>
            </a:fld>
            <a:endParaRPr lang="en-US" dirty="0"/>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473075"/>
            <a:ext cx="9144000" cy="6384925"/>
          </a:xfrm>
        </p:spPr>
        <p:txBody>
          <a:bodyPr/>
          <a:lstStyle/>
          <a:p>
            <a:pPr marL="0" indent="0" algn="just">
              <a:spcBef>
                <a:spcPts val="0"/>
              </a:spcBef>
              <a:buNone/>
            </a:pPr>
            <a:r>
              <a:rPr lang="en-US" sz="2400" b="1" u="sng" dirty="0">
                <a:solidFill>
                  <a:schemeClr val="tx2"/>
                </a:solidFill>
                <a:latin typeface="Perpetua" panose="02020502060401020303" pitchFamily="18" charset="0"/>
              </a:rPr>
              <a:t>Amendment in Section 12AA [Clause 11]</a:t>
            </a:r>
          </a:p>
          <a:p>
            <a:pPr marL="0" indent="0" algn="just">
              <a:spcBef>
                <a:spcPts val="0"/>
              </a:spcBef>
              <a:buNone/>
            </a:pPr>
            <a:r>
              <a:rPr lang="en-US" sz="2400" b="1" u="sng" dirty="0">
                <a:solidFill>
                  <a:schemeClr val="tx2"/>
                </a:solidFill>
                <a:latin typeface="Perpetua" panose="02020502060401020303" pitchFamily="18" charset="0"/>
              </a:rPr>
              <a:t>Insertion of sub section 5 of section 12AA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a:t>
            </a:r>
            <a:endParaRPr lang="en-US" sz="2400" b="1" i="1" u="sng" dirty="0">
              <a:solidFill>
                <a:schemeClr val="tx2"/>
              </a:solidFill>
              <a:latin typeface="Perpetua" panose="02020502060401020303" pitchFamily="18" charset="0"/>
            </a:endParaRPr>
          </a:p>
          <a:p>
            <a:pPr marL="0" indent="0" algn="just">
              <a:spcBef>
                <a:spcPts val="0"/>
              </a:spcBef>
              <a:buNone/>
            </a:pPr>
            <a:r>
              <a:rPr lang="en-GB" sz="2400" i="1" dirty="0">
                <a:solidFill>
                  <a:schemeClr val="tx2"/>
                </a:solidFill>
                <a:latin typeface="Perpetua" panose="02020502060401020303" pitchFamily="18" charset="0"/>
              </a:rPr>
              <a:t>“(5) Nothing contained in this section shall apply on or after the 1st day of </a:t>
            </a:r>
            <a:r>
              <a:rPr lang="en-IN" sz="2400" i="1" dirty="0">
                <a:solidFill>
                  <a:schemeClr val="tx2"/>
                </a:solidFill>
                <a:latin typeface="Perpetua" panose="02020502060401020303" pitchFamily="18" charset="0"/>
              </a:rPr>
              <a:t>June 2020”</a:t>
            </a:r>
          </a:p>
          <a:p>
            <a:pPr marL="0" indent="266700">
              <a:spcBef>
                <a:spcPts val="0"/>
              </a:spcBef>
              <a:buNone/>
            </a:pPr>
            <a:endParaRPr lang="en-IN" sz="2800" i="1" dirty="0">
              <a:solidFill>
                <a:schemeClr val="tx2"/>
              </a:solidFill>
              <a:latin typeface="Perpetua" panose="02020502060401020303" pitchFamily="18" charset="0"/>
            </a:endParaRPr>
          </a:p>
          <a:p>
            <a:pPr marL="0" indent="0">
              <a:buNone/>
            </a:pPr>
            <a:r>
              <a:rPr lang="en-US" sz="2400" b="1" u="sng" dirty="0">
                <a:solidFill>
                  <a:schemeClr val="tx2"/>
                </a:solidFill>
                <a:latin typeface="Perpetua" panose="02020502060401020303" pitchFamily="18" charset="0"/>
              </a:rPr>
              <a:t>Insertion of New Section 12AB [Clause 12] [w.e.f. 1</a:t>
            </a:r>
            <a:r>
              <a:rPr lang="en-US" sz="2400" b="1" u="sng" baseline="30000" dirty="0">
                <a:solidFill>
                  <a:schemeClr val="tx2"/>
                </a:solidFill>
                <a:latin typeface="Perpetua" panose="02020502060401020303" pitchFamily="18" charset="0"/>
              </a:rPr>
              <a:t>st</a:t>
            </a:r>
            <a:r>
              <a:rPr lang="en-US" sz="2400" b="1" u="sng" dirty="0">
                <a:solidFill>
                  <a:schemeClr val="tx2"/>
                </a:solidFill>
                <a:latin typeface="Perpetua" panose="02020502060401020303" pitchFamily="18" charset="0"/>
              </a:rPr>
              <a:t> June 2020]</a:t>
            </a:r>
          </a:p>
          <a:p>
            <a:pPr marL="0" indent="0" algn="just">
              <a:spcBef>
                <a:spcPts val="0"/>
              </a:spcBef>
              <a:buNone/>
            </a:pPr>
            <a:r>
              <a:rPr lang="en-GB" sz="2400" i="1" dirty="0">
                <a:solidFill>
                  <a:schemeClr val="tx2"/>
                </a:solidFill>
                <a:latin typeface="Perpetua" panose="02020502060401020303" pitchFamily="18" charset="0"/>
              </a:rPr>
              <a:t>“12AB. (1) The Principal Commissioner or Commissioner, on receipt of an application made under clause (ac) of sub-section (1) of section 12A, shall,—</a:t>
            </a:r>
          </a:p>
          <a:p>
            <a:pPr marL="266700" indent="-266700" algn="just">
              <a:spcBef>
                <a:spcPts val="0"/>
              </a:spcBef>
              <a:buFont typeface="+mj-lt"/>
              <a:buAutoNum type="alphaLcParenR"/>
            </a:pPr>
            <a:r>
              <a:rPr lang="en-GB" sz="2400" i="1" dirty="0">
                <a:solidFill>
                  <a:schemeClr val="tx2"/>
                </a:solidFill>
                <a:latin typeface="Perpetua" panose="02020502060401020303" pitchFamily="18" charset="0"/>
              </a:rPr>
              <a:t>Where the application is made under sub-clause (</a:t>
            </a:r>
            <a:r>
              <a:rPr lang="en-GB" sz="2400" i="1" dirty="0" err="1">
                <a:solidFill>
                  <a:schemeClr val="tx2"/>
                </a:solidFill>
                <a:latin typeface="Perpetua" panose="02020502060401020303" pitchFamily="18" charset="0"/>
              </a:rPr>
              <a:t>i</a:t>
            </a:r>
            <a:r>
              <a:rPr lang="en-GB" sz="2400" i="1" dirty="0">
                <a:solidFill>
                  <a:schemeClr val="tx2"/>
                </a:solidFill>
                <a:latin typeface="Perpetua" panose="02020502060401020303" pitchFamily="18" charset="0"/>
              </a:rPr>
              <a:t>) of the said clause, pass an order in writing registering the trust or institution for a period of five years;</a:t>
            </a:r>
          </a:p>
          <a:p>
            <a:pPr marL="266700" indent="-266700" algn="just">
              <a:spcBef>
                <a:spcPts val="0"/>
              </a:spcBef>
              <a:buFont typeface="+mj-lt"/>
              <a:buAutoNum type="alphaLcParenR"/>
            </a:pPr>
            <a:r>
              <a:rPr lang="en-GB" sz="2400" i="1" dirty="0">
                <a:solidFill>
                  <a:schemeClr val="tx2"/>
                </a:solidFill>
                <a:latin typeface="Perpetua" panose="02020502060401020303" pitchFamily="18" charset="0"/>
              </a:rPr>
              <a:t>Where the application is made under sub-clause (ii) or sub-clause (iii) or sub-clause (iv) or sub-clause (v) of the said clause,––</a:t>
            </a:r>
          </a:p>
          <a:p>
            <a:pPr marL="534988" lvl="1" indent="-266700" algn="just">
              <a:spcBef>
                <a:spcPts val="0"/>
              </a:spcBef>
              <a:buFont typeface="+mj-lt"/>
              <a:buAutoNum type="romanLcPeriod"/>
            </a:pPr>
            <a:r>
              <a:rPr lang="en-GB" sz="2400" i="1" dirty="0">
                <a:solidFill>
                  <a:schemeClr val="tx2"/>
                </a:solidFill>
                <a:latin typeface="Perpetua" panose="02020502060401020303" pitchFamily="18" charset="0"/>
                <a:ea typeface="+mn-ea"/>
                <a:cs typeface="+mn-cs"/>
              </a:rPr>
              <a:t>Call for such documents or information from the trust or institution or make such inquiries as he thinks necessary in order to satisfy himself about—</a:t>
            </a:r>
          </a:p>
          <a:p>
            <a:pPr marL="801688" lvl="1" indent="-266700" algn="just">
              <a:spcBef>
                <a:spcPts val="0"/>
              </a:spcBef>
              <a:buFont typeface="+mj-lt"/>
              <a:buAutoNum type="alphaUcPeriod"/>
            </a:pPr>
            <a:r>
              <a:rPr lang="en-GB" sz="2400" i="1" dirty="0">
                <a:solidFill>
                  <a:schemeClr val="tx2"/>
                </a:solidFill>
                <a:latin typeface="Perpetua" panose="02020502060401020303" pitchFamily="18" charset="0"/>
                <a:ea typeface="+mn-ea"/>
                <a:cs typeface="+mn-cs"/>
              </a:rPr>
              <a:t>The genuineness of activities of the trust or institution; and</a:t>
            </a:r>
          </a:p>
          <a:p>
            <a:pPr marL="801688" lvl="1" indent="-266700" algn="just">
              <a:spcBef>
                <a:spcPts val="0"/>
              </a:spcBef>
              <a:buFont typeface="+mj-lt"/>
              <a:buAutoNum type="alphaUcPeriod"/>
            </a:pPr>
            <a:r>
              <a:rPr lang="en-GB" sz="2400" i="1" dirty="0">
                <a:solidFill>
                  <a:schemeClr val="tx2"/>
                </a:solidFill>
                <a:latin typeface="Perpetua" panose="02020502060401020303" pitchFamily="18" charset="0"/>
                <a:ea typeface="+mn-ea"/>
                <a:cs typeface="+mn-cs"/>
              </a:rPr>
              <a:t>The compliance of such requirements of any other law for the time being </a:t>
            </a:r>
            <a:r>
              <a:rPr lang="en-GB" sz="2400" i="1" dirty="0">
                <a:solidFill>
                  <a:schemeClr val="tx2"/>
                </a:solidFill>
                <a:latin typeface="Perpetua" panose="02020502060401020303" pitchFamily="18" charset="0"/>
              </a:rPr>
              <a:t>in force by the trust or institution as are material for the purpose of achieving </a:t>
            </a:r>
            <a:r>
              <a:rPr lang="en-IN" sz="2400" i="1" dirty="0">
                <a:solidFill>
                  <a:schemeClr val="tx2"/>
                </a:solidFill>
                <a:latin typeface="Perpetua" panose="02020502060401020303" pitchFamily="18" charset="0"/>
              </a:rPr>
              <a:t>its objects; and</a:t>
            </a:r>
          </a:p>
        </p:txBody>
      </p:sp>
    </p:spTree>
    <p:extLst>
      <p:ext uri="{BB962C8B-B14F-4D97-AF65-F5344CB8AC3E}">
        <p14:creationId xmlns:p14="http://schemas.microsoft.com/office/powerpoint/2010/main" val="77858822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381000"/>
          </a:xfrm>
          <a:solidFill>
            <a:schemeClr val="tx1"/>
          </a:solidFill>
        </p:spPr>
        <p:txBody>
          <a:bodyPr anchor="t"/>
          <a:lstStyle/>
          <a:p>
            <a:pPr algn="r">
              <a:lnSpc>
                <a:spcPct val="80000"/>
              </a:lnSpc>
            </a:pPr>
            <a:r>
              <a:rPr lang="en-US" sz="2400" b="1" dirty="0" err="1">
                <a:latin typeface="High Tower Text" panose="02040502050506030303" pitchFamily="18" charset="0"/>
              </a:rPr>
              <a:t>Contd</a:t>
            </a:r>
            <a:r>
              <a:rPr lang="en-US" sz="2400" b="1" dirty="0">
                <a:latin typeface="High Tower Text" panose="02040502050506030303" pitchFamily="18" charset="0"/>
              </a:rPr>
              <a:t>…</a:t>
            </a: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381001"/>
            <a:ext cx="9144000" cy="6476999"/>
          </a:xfrm>
        </p:spPr>
        <p:txBody>
          <a:bodyPr/>
          <a:lstStyle/>
          <a:p>
            <a:pPr marL="365125" indent="-247650" algn="just">
              <a:spcBef>
                <a:spcPts val="0"/>
              </a:spcBef>
              <a:buFont typeface="+mj-lt"/>
              <a:buAutoNum type="romanLcPeriod" startAt="2"/>
            </a:pPr>
            <a:r>
              <a:rPr lang="en-GB" sz="2300" i="1" dirty="0">
                <a:solidFill>
                  <a:schemeClr val="tx2"/>
                </a:solidFill>
                <a:latin typeface="Perpetua" panose="02020502060401020303" pitchFamily="18" charset="0"/>
              </a:rPr>
              <a:t>After satisfying himself about the objects of the trust or institution and the genuineness of its activities under item (A), and compliance of the requirements under item (B), of sub-clause (</a:t>
            </a:r>
            <a:r>
              <a:rPr lang="en-GB" sz="2300" i="1" dirty="0" err="1">
                <a:solidFill>
                  <a:schemeClr val="tx2"/>
                </a:solidFill>
                <a:latin typeface="Perpetua" panose="02020502060401020303" pitchFamily="18" charset="0"/>
              </a:rPr>
              <a:t>i</a:t>
            </a:r>
            <a:r>
              <a:rPr lang="en-GB" sz="2300" i="1" dirty="0">
                <a:solidFill>
                  <a:schemeClr val="tx2"/>
                </a:solidFill>
                <a:latin typeface="Perpetua" panose="02020502060401020303" pitchFamily="18" charset="0"/>
              </a:rPr>
              <a:t>),–</a:t>
            </a:r>
          </a:p>
          <a:p>
            <a:pPr marL="984250" indent="-266700">
              <a:spcBef>
                <a:spcPts val="0"/>
              </a:spcBef>
              <a:buFont typeface="+mj-lt"/>
              <a:buAutoNum type="alphaUcPeriod"/>
            </a:pPr>
            <a:r>
              <a:rPr lang="en-GB" sz="2300" i="1" dirty="0">
                <a:solidFill>
                  <a:schemeClr val="tx2"/>
                </a:solidFill>
                <a:latin typeface="Perpetua" panose="02020502060401020303" pitchFamily="18" charset="0"/>
              </a:rPr>
              <a:t>Pass an order in writing registering the trust or institution for a period of </a:t>
            </a:r>
            <a:r>
              <a:rPr lang="en-IN" sz="2300" i="1" dirty="0">
                <a:solidFill>
                  <a:schemeClr val="tx2"/>
                </a:solidFill>
                <a:latin typeface="Perpetua" panose="02020502060401020303" pitchFamily="18" charset="0"/>
              </a:rPr>
              <a:t>five years;</a:t>
            </a:r>
          </a:p>
          <a:p>
            <a:pPr marL="984250" indent="-266700" algn="just">
              <a:spcBef>
                <a:spcPts val="0"/>
              </a:spcBef>
              <a:buFont typeface="+mj-lt"/>
              <a:buAutoNum type="alphaUcPeriod"/>
            </a:pPr>
            <a:r>
              <a:rPr lang="en-GB" sz="2300" i="1" dirty="0">
                <a:solidFill>
                  <a:schemeClr val="tx2"/>
                </a:solidFill>
                <a:latin typeface="Perpetua" panose="02020502060401020303" pitchFamily="18" charset="0"/>
              </a:rPr>
              <a:t>If he is not so satisfied, pass an order in writing rejecting such application and also cancelling its registration after affording a reasonable </a:t>
            </a:r>
            <a:r>
              <a:rPr lang="en-IN" sz="2300" i="1" dirty="0">
                <a:solidFill>
                  <a:schemeClr val="tx2"/>
                </a:solidFill>
                <a:latin typeface="Perpetua" panose="02020502060401020303" pitchFamily="18" charset="0"/>
              </a:rPr>
              <a:t>opportunity of being heard;</a:t>
            </a:r>
          </a:p>
          <a:p>
            <a:pPr marL="266700" indent="-266700" algn="just">
              <a:spcBef>
                <a:spcPts val="0"/>
              </a:spcBef>
              <a:buFont typeface="+mj-lt"/>
              <a:buAutoNum type="alphaUcPeriod"/>
            </a:pPr>
            <a:r>
              <a:rPr lang="en-GB" sz="2300" i="1" dirty="0">
                <a:solidFill>
                  <a:schemeClr val="tx2"/>
                </a:solidFill>
                <a:latin typeface="Perpetua" panose="02020502060401020303" pitchFamily="18" charset="0"/>
              </a:rPr>
              <a:t>Where the application is made under sub-clause (vi) of the said clause, pass an order in writing provisionally registering the trust or institution for a period of three years from the assessment year from which the registration is sought, and send a copy of such order to the trust or institution.</a:t>
            </a:r>
          </a:p>
          <a:p>
            <a:pPr marL="274638" indent="-274638" algn="just">
              <a:spcBef>
                <a:spcPts val="0"/>
              </a:spcBef>
              <a:buFont typeface="+mj-lt"/>
              <a:buAutoNum type="arabicPeriod" startAt="2"/>
            </a:pPr>
            <a:r>
              <a:rPr lang="en-GB" sz="2300" i="1" dirty="0">
                <a:solidFill>
                  <a:schemeClr val="tx2"/>
                </a:solidFill>
                <a:latin typeface="Perpetua" panose="02020502060401020303" pitchFamily="18" charset="0"/>
              </a:rPr>
              <a:t>All applications, pending before the Principal Commissioner or Commissioner on which no order has been passed under clause (b) of sub-section (1) of section 12AA before the date on which this section has come into force, shall be deemed to be an application made under sub-clause (vi) of clause (ac) of sub-section (1) of section 12A </a:t>
            </a:r>
            <a:r>
              <a:rPr lang="en-IN" sz="2300" i="1" dirty="0">
                <a:solidFill>
                  <a:schemeClr val="tx2"/>
                </a:solidFill>
                <a:latin typeface="Perpetua" panose="02020502060401020303" pitchFamily="18" charset="0"/>
              </a:rPr>
              <a:t>on that date.</a:t>
            </a:r>
          </a:p>
          <a:p>
            <a:pPr marL="274638" indent="-274638" algn="just">
              <a:spcBef>
                <a:spcPts val="0"/>
              </a:spcBef>
              <a:buFont typeface="+mj-lt"/>
              <a:buAutoNum type="arabicPeriod" startAt="2"/>
            </a:pPr>
            <a:r>
              <a:rPr lang="en-GB" sz="2300" i="1" dirty="0">
                <a:solidFill>
                  <a:schemeClr val="tx2"/>
                </a:solidFill>
                <a:latin typeface="Perpetua" panose="02020502060401020303" pitchFamily="18" charset="0"/>
              </a:rPr>
              <a:t>The order under clause (a), sub-clause (ii) of clause (b) and clause (c), of sub-section (1) shall be passed, in such form and manner as may be prescribed, before expiry of the period of three months, six months and one month, respectively, calculated the month in which the application was received. from the end of </a:t>
            </a:r>
            <a:r>
              <a:rPr lang="en-IN" sz="2300" i="1" dirty="0">
                <a:solidFill>
                  <a:schemeClr val="tx2"/>
                </a:solidFill>
                <a:latin typeface="Perpetua" panose="02020502060401020303" pitchFamily="18" charset="0"/>
              </a:rPr>
              <a:t>the month in which application was received.</a:t>
            </a:r>
            <a:endParaRPr lang="en-GB" sz="23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75325738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381000"/>
          </a:xfrm>
          <a:solidFill>
            <a:schemeClr val="tx1"/>
          </a:solidFill>
        </p:spPr>
        <p:txBody>
          <a:bodyPr anchor="t"/>
          <a:lstStyle/>
          <a:p>
            <a:pPr algn="r">
              <a:lnSpc>
                <a:spcPct val="80000"/>
              </a:lnSpc>
            </a:pPr>
            <a:r>
              <a:rPr lang="en-US" sz="2400" b="1" dirty="0" err="1">
                <a:latin typeface="High Tower Text" panose="02040502050506030303" pitchFamily="18" charset="0"/>
              </a:rPr>
              <a:t>Contd</a:t>
            </a:r>
            <a:r>
              <a:rPr lang="en-US" sz="2400" b="1" dirty="0">
                <a:latin typeface="High Tower Text" panose="02040502050506030303" pitchFamily="18" charset="0"/>
              </a:rPr>
              <a:t>…</a:t>
            </a: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381001"/>
            <a:ext cx="9144000" cy="6553199"/>
          </a:xfrm>
        </p:spPr>
        <p:txBody>
          <a:bodyPr/>
          <a:lstStyle/>
          <a:p>
            <a:pPr marL="457200" indent="-457200" algn="just">
              <a:spcBef>
                <a:spcPts val="0"/>
              </a:spcBef>
              <a:buFont typeface="+mj-lt"/>
              <a:buAutoNum type="arabicPeriod" startAt="4"/>
            </a:pPr>
            <a:r>
              <a:rPr lang="en-GB" sz="2300" i="1" dirty="0">
                <a:solidFill>
                  <a:schemeClr val="tx2"/>
                </a:solidFill>
                <a:latin typeface="Perpetua" panose="02020502060401020303" pitchFamily="18" charset="0"/>
              </a:rPr>
              <a:t>Where registration of a trust or an institution has been granted under clause (a) or clause (b) of sub-section (1) and subsequently, the Principal Commissioner or Commissioner is satisfied that the activities of such trust or institution are not genuine or are not being carried out in accordance with the objects of the trust or institution, as the case may be, he shall pass an order in writing cancelling the registration of such trust or institution after affording a reasonable opportunity of being heard</a:t>
            </a:r>
          </a:p>
          <a:p>
            <a:pPr marL="457200" indent="-457200" algn="just">
              <a:spcBef>
                <a:spcPts val="0"/>
              </a:spcBef>
              <a:buFont typeface="+mj-lt"/>
              <a:buAutoNum type="arabicPeriod" startAt="4"/>
            </a:pPr>
            <a:r>
              <a:rPr lang="en-GB" sz="2300" i="1" dirty="0">
                <a:solidFill>
                  <a:schemeClr val="tx2"/>
                </a:solidFill>
                <a:latin typeface="Perpetua" panose="02020502060401020303" pitchFamily="18" charset="0"/>
              </a:rPr>
              <a:t>Without prejudice to the provisions of sub-section (4), where registration of a trust or an institution has been granted under clause (a) or clause (b) of sub-section (1) and subsequently, it is noticed that–</a:t>
            </a:r>
          </a:p>
          <a:p>
            <a:pPr marL="633413" indent="-268288" algn="just">
              <a:spcBef>
                <a:spcPts val="0"/>
              </a:spcBef>
              <a:buFont typeface="+mj-lt"/>
              <a:buAutoNum type="alphaLcParenR"/>
            </a:pPr>
            <a:r>
              <a:rPr lang="en-GB" sz="2250" i="1" dirty="0">
                <a:solidFill>
                  <a:schemeClr val="tx2"/>
                </a:solidFill>
                <a:latin typeface="Perpetua" panose="02020502060401020303" pitchFamily="18" charset="0"/>
              </a:rPr>
              <a:t>The activities of the trust or the institution are being carried out in a manner that the provisions of sections 11 and 12 do not apply to exclude either whole or any part of the income of such trust or institution due to operation of sub-section (1) of </a:t>
            </a:r>
            <a:r>
              <a:rPr lang="en-IN" sz="2250" i="1" dirty="0">
                <a:solidFill>
                  <a:schemeClr val="tx2"/>
                </a:solidFill>
                <a:latin typeface="Perpetua" panose="02020502060401020303" pitchFamily="18" charset="0"/>
              </a:rPr>
              <a:t>section 13; or</a:t>
            </a:r>
          </a:p>
          <a:p>
            <a:pPr marL="633413" indent="-268288" algn="just">
              <a:spcBef>
                <a:spcPts val="0"/>
              </a:spcBef>
              <a:buFont typeface="+mj-lt"/>
              <a:buAutoNum type="alphaLcParenR"/>
            </a:pPr>
            <a:r>
              <a:rPr lang="en-IN" sz="2250" i="1" dirty="0">
                <a:solidFill>
                  <a:schemeClr val="tx2"/>
                </a:solidFill>
                <a:latin typeface="Perpetua" panose="02020502060401020303" pitchFamily="18" charset="0"/>
              </a:rPr>
              <a:t>T</a:t>
            </a:r>
            <a:r>
              <a:rPr lang="en-GB" sz="2250" i="1" dirty="0">
                <a:solidFill>
                  <a:schemeClr val="tx2"/>
                </a:solidFill>
                <a:latin typeface="Perpetua" panose="02020502060401020303" pitchFamily="18" charset="0"/>
              </a:rPr>
              <a:t>he trust or institution has not complied with the requirement of any other law, as referred to in item (B) of sub-clause (</a:t>
            </a:r>
            <a:r>
              <a:rPr lang="en-GB" sz="2250" i="1" dirty="0" err="1">
                <a:solidFill>
                  <a:schemeClr val="tx2"/>
                </a:solidFill>
                <a:latin typeface="Perpetua" panose="02020502060401020303" pitchFamily="18" charset="0"/>
              </a:rPr>
              <a:t>i</a:t>
            </a:r>
            <a:r>
              <a:rPr lang="en-GB" sz="2250" i="1" dirty="0">
                <a:solidFill>
                  <a:schemeClr val="tx2"/>
                </a:solidFill>
                <a:latin typeface="Perpetua" panose="02020502060401020303" pitchFamily="18" charset="0"/>
              </a:rPr>
              <a:t>) of clause (b) of sub-section (1), and the order, direction or decree, by whatever name called, holding that such non-compliance has occurred, has either not been disputed or has attained finality, then, the Principal Commissioner or the Commissioner may, by an order in writing, after affording a reasonable opportunity of being heard, cancel the registration of such trust or </a:t>
            </a:r>
            <a:r>
              <a:rPr lang="en-IN" sz="2250" i="1" dirty="0">
                <a:solidFill>
                  <a:schemeClr val="tx2"/>
                </a:solidFill>
                <a:latin typeface="Perpetua" panose="02020502060401020303" pitchFamily="18" charset="0"/>
              </a:rPr>
              <a:t>institution.”</a:t>
            </a:r>
            <a:endParaRPr lang="en-US" sz="2250" i="1" dirty="0">
              <a:solidFill>
                <a:schemeClr val="tx2"/>
              </a:solidFill>
              <a:latin typeface="Perpetua" panose="02020502060401020303" pitchFamily="18" charset="0"/>
            </a:endParaRPr>
          </a:p>
          <a:p>
            <a:pPr marL="0" indent="266700">
              <a:buNone/>
            </a:pPr>
            <a:endParaRPr lang="en-IN" sz="24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579442112"/>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195</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3810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381000"/>
          <a:ext cx="9144000" cy="652272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u="sng" kern="1200" dirty="0">
                          <a:solidFill>
                            <a:schemeClr val="tx2"/>
                          </a:solidFill>
                          <a:effectLst/>
                          <a:latin typeface="Perpetua" panose="02020502060401020303" pitchFamily="18" charset="0"/>
                          <a:ea typeface="+mn-ea"/>
                          <a:cs typeface="+mn-cs"/>
                        </a:rPr>
                        <a:t>Brief Impact:</a:t>
                      </a:r>
                    </a:p>
                    <a:p>
                      <a:pPr marL="514350" marR="0" lvl="0" indent="-514350" algn="just" defTabSz="914400" rtl="0" eaLnBrk="1" fontAlgn="base" latinLnBrk="0" hangingPunct="1">
                        <a:lnSpc>
                          <a:spcPct val="100000"/>
                        </a:lnSpc>
                        <a:spcBef>
                          <a:spcPts val="0"/>
                        </a:spcBef>
                        <a:spcAft>
                          <a:spcPts val="0"/>
                        </a:spcAft>
                        <a:buClrTx/>
                        <a:buSzTx/>
                        <a:buFont typeface="+mj-lt"/>
                        <a:buAutoNum type="romanUcPeriod"/>
                        <a:tabLst/>
                        <a:defRPr/>
                      </a:pPr>
                      <a:r>
                        <a:rPr lang="en-GB" sz="2400" b="1" u="none" strike="noStrike" kern="1200" dirty="0">
                          <a:solidFill>
                            <a:schemeClr val="tx2"/>
                          </a:solidFill>
                          <a:effectLst/>
                          <a:latin typeface="Perpetua" panose="02020502060401020303" pitchFamily="18" charset="0"/>
                          <a:ea typeface="+mn-ea"/>
                          <a:cs typeface="+mn-cs"/>
                        </a:rPr>
                        <a:t>Insertion of new section 12AB (Procedure for fresh registration) w.e.f. 01.06.2020</a:t>
                      </a:r>
                      <a:r>
                        <a:rPr lang="en-GB" sz="2400" u="none" strike="noStrike" kern="1200" dirty="0">
                          <a:solidFill>
                            <a:schemeClr val="tx2"/>
                          </a:solidFill>
                          <a:effectLst/>
                          <a:latin typeface="Perpetua" panose="02020502060401020303" pitchFamily="18" charset="0"/>
                          <a:ea typeface="+mn-ea"/>
                          <a:cs typeface="+mn-cs"/>
                        </a:rPr>
                        <a:t>. Nothing contained in section 12AA of the Act shall apply after that. </a:t>
                      </a:r>
                      <a:r>
                        <a:rPr lang="en-GB" sz="2400" b="1" u="none" strike="noStrike" kern="1200" dirty="0">
                          <a:solidFill>
                            <a:schemeClr val="tx2"/>
                          </a:solidFill>
                          <a:effectLst/>
                          <a:latin typeface="Perpetua" panose="02020502060401020303" pitchFamily="18" charset="0"/>
                          <a:ea typeface="+mn-ea"/>
                          <a:cs typeface="+mn-cs"/>
                        </a:rPr>
                        <a:t>[</a:t>
                      </a:r>
                      <a:r>
                        <a:rPr lang="en-US" sz="2400" b="1" kern="1200" dirty="0">
                          <a:solidFill>
                            <a:schemeClr val="tx2"/>
                          </a:solidFill>
                          <a:latin typeface="Perpetua" panose="02020502060401020303" pitchFamily="18" charset="0"/>
                          <a:ea typeface="+mn-ea"/>
                          <a:cs typeface="+mn-cs"/>
                        </a:rPr>
                        <a:t>Clause 11,</a:t>
                      </a:r>
                      <a:r>
                        <a:rPr lang="en-US" sz="2400" b="1" kern="1200" baseline="0" dirty="0">
                          <a:solidFill>
                            <a:schemeClr val="tx2"/>
                          </a:solidFill>
                          <a:latin typeface="Perpetua" panose="02020502060401020303" pitchFamily="18" charset="0"/>
                          <a:ea typeface="+mn-ea"/>
                          <a:cs typeface="+mn-cs"/>
                        </a:rPr>
                        <a:t> </a:t>
                      </a:r>
                      <a:r>
                        <a:rPr lang="en-US" sz="2400" b="1" kern="1200" dirty="0">
                          <a:solidFill>
                            <a:schemeClr val="tx2"/>
                          </a:solidFill>
                          <a:latin typeface="Perpetua" panose="02020502060401020303" pitchFamily="18" charset="0"/>
                          <a:ea typeface="+mn-ea"/>
                          <a:cs typeface="+mn-cs"/>
                        </a:rPr>
                        <a:t>12 &amp; 61 of the Finance bill, 2020]</a:t>
                      </a:r>
                      <a:endParaRPr lang="en-US" sz="2400" u="none" strike="noStrike" kern="1200" dirty="0">
                        <a:solidFill>
                          <a:schemeClr val="tx2"/>
                        </a:solidFill>
                        <a:effectLst/>
                        <a:latin typeface="Perpetua" panose="02020502060401020303" pitchFamily="18" charset="0"/>
                        <a:ea typeface="+mn-ea"/>
                        <a:cs typeface="+mn-cs"/>
                      </a:endParaRPr>
                    </a:p>
                    <a:p>
                      <a:pPr marL="514350" lvl="0" indent="-514350" algn="just" fontAlgn="base">
                        <a:buFont typeface="+mj-lt"/>
                        <a:buAutoNum type="romanUcPeriod"/>
                      </a:pPr>
                      <a:r>
                        <a:rPr lang="en-US" sz="2400" b="1" u="sng" strike="noStrike" kern="1200" dirty="0">
                          <a:solidFill>
                            <a:schemeClr val="tx2"/>
                          </a:solidFill>
                          <a:effectLst/>
                          <a:latin typeface="Perpetua" panose="02020502060401020303" pitchFamily="18" charset="0"/>
                          <a:ea typeface="+mn-ea"/>
                          <a:cs typeface="+mn-cs"/>
                        </a:rPr>
                        <a:t>For Existing Charitable Trust, Educational  Institution</a:t>
                      </a:r>
                      <a:endParaRPr lang="en-US" sz="2400" u="none" strike="noStrike" kern="1200" dirty="0">
                        <a:solidFill>
                          <a:schemeClr val="tx2"/>
                        </a:solidFill>
                        <a:effectLst/>
                        <a:latin typeface="Perpetua" panose="02020502060401020303" pitchFamily="18" charset="0"/>
                        <a:ea typeface="+mn-ea"/>
                        <a:cs typeface="+mn-cs"/>
                      </a:endParaRPr>
                    </a:p>
                    <a:p>
                      <a:pPr marL="900113" lvl="0" indent="-365125" algn="just" fontAlgn="base">
                        <a:buFont typeface="+mj-lt"/>
                        <a:buAutoNum type="alphaUcPeriod"/>
                      </a:pPr>
                      <a:r>
                        <a:rPr lang="en-US" sz="2200" u="none" strike="noStrike" kern="1200" dirty="0">
                          <a:solidFill>
                            <a:schemeClr val="tx2"/>
                          </a:solidFill>
                          <a:effectLst/>
                          <a:latin typeface="Perpetua" panose="02020502060401020303" pitchFamily="18" charset="0"/>
                          <a:ea typeface="+mn-ea"/>
                          <a:cs typeface="+mn-cs"/>
                        </a:rPr>
                        <a:t>An entity approved, registered or notified under clause (23C) of section 10, section 12AA or section 35 of the Act, as the case may be, shall be required to apply for registration within 3 months from 1</a:t>
                      </a:r>
                      <a:r>
                        <a:rPr lang="en-US" sz="2200" u="none" strike="noStrike" kern="1200" baseline="30000" dirty="0">
                          <a:solidFill>
                            <a:schemeClr val="tx2"/>
                          </a:solidFill>
                          <a:effectLst/>
                          <a:latin typeface="Perpetua" panose="02020502060401020303" pitchFamily="18" charset="0"/>
                          <a:ea typeface="+mn-ea"/>
                          <a:cs typeface="+mn-cs"/>
                        </a:rPr>
                        <a:t>st</a:t>
                      </a:r>
                      <a:r>
                        <a:rPr lang="en-US" sz="2200" u="none" strike="noStrike" kern="1200" dirty="0">
                          <a:solidFill>
                            <a:schemeClr val="tx2"/>
                          </a:solidFill>
                          <a:effectLst/>
                          <a:latin typeface="Perpetua" panose="02020502060401020303" pitchFamily="18" charset="0"/>
                          <a:ea typeface="+mn-ea"/>
                          <a:cs typeface="+mn-cs"/>
                        </a:rPr>
                        <a:t> June 2020 i.e. on or before 31</a:t>
                      </a:r>
                      <a:r>
                        <a:rPr lang="en-US" sz="2200" u="none" strike="noStrike" kern="1200" baseline="30000" dirty="0">
                          <a:solidFill>
                            <a:schemeClr val="tx2"/>
                          </a:solidFill>
                          <a:effectLst/>
                          <a:latin typeface="Perpetua" panose="02020502060401020303" pitchFamily="18" charset="0"/>
                          <a:ea typeface="+mn-ea"/>
                          <a:cs typeface="+mn-cs"/>
                        </a:rPr>
                        <a:t>st</a:t>
                      </a:r>
                      <a:r>
                        <a:rPr lang="en-US" sz="2200" u="none" strike="noStrike" kern="1200" dirty="0">
                          <a:solidFill>
                            <a:schemeClr val="tx2"/>
                          </a:solidFill>
                          <a:effectLst/>
                          <a:latin typeface="Perpetua" panose="02020502060401020303" pitchFamily="18" charset="0"/>
                          <a:ea typeface="+mn-ea"/>
                          <a:cs typeface="+mn-cs"/>
                        </a:rPr>
                        <a:t> August 2020. </a:t>
                      </a:r>
                    </a:p>
                    <a:p>
                      <a:pPr marL="900113" lvl="0" indent="-365125" algn="just" fontAlgn="base">
                        <a:buFont typeface="+mj-lt"/>
                        <a:buAutoNum type="alphaUcPeriod"/>
                      </a:pPr>
                      <a:r>
                        <a:rPr lang="en-US" sz="2200" b="0" u="none" strike="noStrike" kern="1200" dirty="0">
                          <a:solidFill>
                            <a:schemeClr val="tx2"/>
                          </a:solidFill>
                          <a:effectLst/>
                          <a:latin typeface="Perpetua" panose="02020502060401020303" pitchFamily="18" charset="0"/>
                          <a:ea typeface="+mn-ea"/>
                          <a:cs typeface="+mn-cs"/>
                        </a:rPr>
                        <a:t>The  registration in respect of the entity shall be valid for a period of </a:t>
                      </a:r>
                      <a:r>
                        <a:rPr lang="en-US" sz="2200" b="1" u="sng" strike="noStrike" kern="1200" dirty="0">
                          <a:solidFill>
                            <a:schemeClr val="tx2"/>
                          </a:solidFill>
                          <a:effectLst/>
                          <a:latin typeface="Perpetua" panose="02020502060401020303" pitchFamily="18" charset="0"/>
                          <a:ea typeface="+mn-ea"/>
                          <a:cs typeface="+mn-cs"/>
                        </a:rPr>
                        <a:t>five years</a:t>
                      </a:r>
                      <a:r>
                        <a:rPr lang="en-US" sz="2200" b="0" u="none" strike="noStrike" kern="1200" dirty="0">
                          <a:solidFill>
                            <a:schemeClr val="tx2"/>
                          </a:solidFill>
                          <a:effectLst/>
                          <a:latin typeface="Perpetua" panose="02020502060401020303" pitchFamily="18" charset="0"/>
                          <a:ea typeface="+mn-ea"/>
                          <a:cs typeface="+mn-cs"/>
                        </a:rPr>
                        <a:t> at one time calculated from 1st April 2020.</a:t>
                      </a:r>
                    </a:p>
                    <a:p>
                      <a:pPr marL="900113" marR="0" lvl="0" indent="-365125" algn="just" defTabSz="914400" rtl="0" eaLnBrk="1" fontAlgn="base" latinLnBrk="0" hangingPunct="1">
                        <a:lnSpc>
                          <a:spcPct val="100000"/>
                        </a:lnSpc>
                        <a:spcBef>
                          <a:spcPts val="0"/>
                        </a:spcBef>
                        <a:spcAft>
                          <a:spcPts val="0"/>
                        </a:spcAft>
                        <a:buClrTx/>
                        <a:buSzTx/>
                        <a:buFont typeface="+mj-lt"/>
                        <a:buAutoNum type="alphaUcPeriod"/>
                        <a:tabLst/>
                        <a:defRPr/>
                      </a:pPr>
                      <a:r>
                        <a:rPr lang="en-IN" sz="2200" b="0" u="none" strike="noStrike" kern="1200" dirty="0">
                          <a:solidFill>
                            <a:schemeClr val="tx2"/>
                          </a:solidFill>
                          <a:effectLst/>
                          <a:latin typeface="Perpetua" panose="02020502060401020303" pitchFamily="18" charset="0"/>
                          <a:ea typeface="+mn-ea"/>
                          <a:cs typeface="+mn-cs"/>
                        </a:rPr>
                        <a:t>Pr. Commissioner or commissioner </a:t>
                      </a:r>
                      <a:r>
                        <a:rPr lang="en-IN" sz="2200" b="0" u="sng" strike="noStrike" kern="1200" dirty="0">
                          <a:solidFill>
                            <a:schemeClr val="tx2"/>
                          </a:solidFill>
                          <a:effectLst/>
                          <a:latin typeface="Perpetua" panose="02020502060401020303" pitchFamily="18" charset="0"/>
                          <a:ea typeface="+mn-ea"/>
                          <a:cs typeface="+mn-cs"/>
                        </a:rPr>
                        <a:t>shall not verify whether activity of trust is genuine or not u/s 12AB</a:t>
                      </a:r>
                      <a:r>
                        <a:rPr lang="en-IN" sz="2200" b="0" u="none" strike="noStrike" kern="1200" dirty="0">
                          <a:solidFill>
                            <a:schemeClr val="tx2"/>
                          </a:solidFill>
                          <a:effectLst/>
                          <a:latin typeface="Perpetua" panose="02020502060401020303" pitchFamily="18" charset="0"/>
                          <a:ea typeface="+mn-ea"/>
                          <a:cs typeface="+mn-cs"/>
                        </a:rPr>
                        <a:t>.</a:t>
                      </a:r>
                    </a:p>
                    <a:p>
                      <a:pPr marL="900113" marR="0" lvl="0" indent="-365125" algn="just" defTabSz="914400" rtl="0" eaLnBrk="1" fontAlgn="base" latinLnBrk="0" hangingPunct="1">
                        <a:lnSpc>
                          <a:spcPct val="100000"/>
                        </a:lnSpc>
                        <a:spcBef>
                          <a:spcPts val="0"/>
                        </a:spcBef>
                        <a:spcAft>
                          <a:spcPts val="0"/>
                        </a:spcAft>
                        <a:buClrTx/>
                        <a:buSzTx/>
                        <a:buFont typeface="+mj-lt"/>
                        <a:buAutoNum type="alphaUcPeriod"/>
                        <a:tabLst/>
                        <a:defRPr/>
                      </a:pPr>
                      <a:r>
                        <a:rPr lang="en-IN" sz="2200" b="0" u="none" strike="noStrike" kern="1200" dirty="0">
                          <a:solidFill>
                            <a:schemeClr val="tx2"/>
                          </a:solidFill>
                          <a:effectLst/>
                          <a:latin typeface="Perpetua" panose="02020502060401020303" pitchFamily="18" charset="0"/>
                          <a:ea typeface="+mn-ea"/>
                          <a:cs typeface="+mn-cs"/>
                        </a:rPr>
                        <a:t>Registration shall be granted within 3 months from the end of the month in which application was made.</a:t>
                      </a:r>
                    </a:p>
                    <a:p>
                      <a:pPr marL="900113" marR="0" lvl="0" indent="-365125" algn="just" defTabSz="914400" rtl="0" eaLnBrk="1" fontAlgn="base" latinLnBrk="0" hangingPunct="1">
                        <a:lnSpc>
                          <a:spcPct val="100000"/>
                        </a:lnSpc>
                        <a:spcBef>
                          <a:spcPts val="0"/>
                        </a:spcBef>
                        <a:spcAft>
                          <a:spcPts val="0"/>
                        </a:spcAft>
                        <a:buClrTx/>
                        <a:buSzTx/>
                        <a:buFont typeface="+mj-lt"/>
                        <a:buAutoNum type="alphaUcPeriod"/>
                        <a:tabLst/>
                        <a:defRPr/>
                      </a:pPr>
                      <a:r>
                        <a:rPr lang="en-US" sz="2200" b="0" u="none" strike="noStrike" kern="1200" dirty="0">
                          <a:solidFill>
                            <a:schemeClr val="tx2"/>
                          </a:solidFill>
                          <a:effectLst/>
                          <a:latin typeface="Perpetua" panose="02020502060401020303" pitchFamily="18" charset="0"/>
                          <a:ea typeface="+mn-ea"/>
                          <a:cs typeface="+mn-cs"/>
                        </a:rPr>
                        <a:t>The trust or institution will have to apply for renewal of registration prior to 6 months of expiry of registration.</a:t>
                      </a:r>
                      <a:endParaRPr lang="en-IN" sz="2200" b="0" u="none" strike="noStrike" kern="1200" dirty="0">
                        <a:solidFill>
                          <a:schemeClr val="tx2"/>
                        </a:solidFill>
                        <a:effectLst/>
                        <a:latin typeface="Perpetua" panose="02020502060401020303" pitchFamily="18" charset="0"/>
                        <a:ea typeface="+mn-ea"/>
                        <a:cs typeface="+mn-cs"/>
                      </a:endParaRPr>
                    </a:p>
                    <a:p>
                      <a:pPr marL="900113" marR="0" lvl="0" indent="-365125" algn="just" defTabSz="914400" rtl="0" eaLnBrk="1" fontAlgn="base" latinLnBrk="0" hangingPunct="1">
                        <a:lnSpc>
                          <a:spcPct val="100000"/>
                        </a:lnSpc>
                        <a:spcBef>
                          <a:spcPts val="0"/>
                        </a:spcBef>
                        <a:spcAft>
                          <a:spcPts val="0"/>
                        </a:spcAft>
                        <a:buClrTx/>
                        <a:buSzTx/>
                        <a:buFont typeface="+mj-lt"/>
                        <a:buAutoNum type="alphaUcPeriod"/>
                        <a:tabLst/>
                        <a:defRPr/>
                      </a:pPr>
                      <a:r>
                        <a:rPr lang="en-IN" sz="2200" b="0" u="none" strike="noStrike" kern="1200" dirty="0">
                          <a:solidFill>
                            <a:schemeClr val="tx2"/>
                          </a:solidFill>
                          <a:effectLst/>
                          <a:latin typeface="Perpetua" panose="02020502060401020303" pitchFamily="18" charset="0"/>
                          <a:ea typeface="+mn-ea"/>
                          <a:cs typeface="+mn-cs"/>
                        </a:rPr>
                        <a:t>When Trust or Institute file an application </a:t>
                      </a:r>
                      <a:r>
                        <a:rPr lang="en-IN" sz="2200" b="0" u="sng" strike="noStrike" kern="1200" dirty="0">
                          <a:solidFill>
                            <a:schemeClr val="tx2"/>
                          </a:solidFill>
                          <a:effectLst/>
                          <a:latin typeface="Perpetua" panose="02020502060401020303" pitchFamily="18" charset="0"/>
                          <a:ea typeface="+mn-ea"/>
                          <a:cs typeface="+mn-cs"/>
                        </a:rPr>
                        <a:t>for renewal of registration then Pr. Commissioner or Commissioner shall verify the genuineness of activity</a:t>
                      </a:r>
                      <a:r>
                        <a:rPr lang="en-IN" sz="2200" b="0" u="none" strike="noStrike" kern="1200" dirty="0">
                          <a:solidFill>
                            <a:schemeClr val="tx2"/>
                          </a:solidFill>
                          <a:effectLst/>
                          <a:latin typeface="Perpetua" panose="02020502060401020303" pitchFamily="18" charset="0"/>
                          <a:ea typeface="+mn-ea"/>
                          <a:cs typeface="+mn-cs"/>
                        </a:rPr>
                        <a: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1721002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196</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4689" y="1"/>
            <a:ext cx="9144000" cy="27463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lnSpc>
                <a:spcPct val="80000"/>
              </a:lnSpc>
            </a:pPr>
            <a:r>
              <a:rPr lang="en-US" sz="2200" b="1" kern="1200" dirty="0" err="1">
                <a:latin typeface="High Tower Text" panose="02040502050506030303" pitchFamily="18" charset="0"/>
              </a:rPr>
              <a:t>Contd</a:t>
            </a:r>
            <a:r>
              <a:rPr lang="en-US" sz="22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274637"/>
          <a:ext cx="9144000" cy="6583361"/>
        </p:xfrm>
        <a:graphic>
          <a:graphicData uri="http://schemas.openxmlformats.org/drawingml/2006/table">
            <a:tbl>
              <a:tblPr/>
              <a:tblGrid>
                <a:gridCol w="9144000">
                  <a:extLst>
                    <a:ext uri="{9D8B030D-6E8A-4147-A177-3AD203B41FA5}">
                      <a16:colId xmlns:a16="http://schemas.microsoft.com/office/drawing/2014/main" val="20000"/>
                    </a:ext>
                  </a:extLst>
                </a:gridCol>
              </a:tblGrid>
              <a:tr h="6583361">
                <a:tc>
                  <a:txBody>
                    <a:bodyPr/>
                    <a:lstStyle/>
                    <a:p>
                      <a:pPr marL="514350" marR="0" lvl="0" indent="-514350" algn="just" defTabSz="914400" rtl="0" eaLnBrk="1" fontAlgn="base" latinLnBrk="0" hangingPunct="1">
                        <a:lnSpc>
                          <a:spcPct val="90000"/>
                        </a:lnSpc>
                        <a:spcBef>
                          <a:spcPts val="0"/>
                        </a:spcBef>
                        <a:spcAft>
                          <a:spcPts val="0"/>
                        </a:spcAft>
                        <a:buClrTx/>
                        <a:buSzTx/>
                        <a:buFont typeface="+mj-lt"/>
                        <a:buAutoNum type="romanUcPeriod" startAt="3"/>
                        <a:tabLst/>
                        <a:defRPr/>
                      </a:pPr>
                      <a:r>
                        <a:rPr lang="en-US" sz="2200" b="1" u="sng" strike="noStrike" kern="1200" dirty="0">
                          <a:solidFill>
                            <a:schemeClr val="tx2"/>
                          </a:solidFill>
                          <a:effectLst/>
                          <a:latin typeface="Perpetua" panose="02020502060401020303" pitchFamily="18" charset="0"/>
                          <a:ea typeface="+mn-ea"/>
                          <a:cs typeface="+mn-cs"/>
                        </a:rPr>
                        <a:t>Fresh Registration u/s 12AB i.e. Provisional Registration</a:t>
                      </a: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a:tabLst/>
                        <a:defRPr/>
                      </a:pPr>
                      <a:r>
                        <a:rPr lang="en-US" sz="2050" b="0" u="none" strike="noStrike" kern="1200" dirty="0">
                          <a:solidFill>
                            <a:schemeClr val="tx2"/>
                          </a:solidFill>
                          <a:effectLst/>
                          <a:latin typeface="Perpetua" panose="02020502060401020303" pitchFamily="18" charset="0"/>
                          <a:ea typeface="+mn-ea"/>
                          <a:cs typeface="+mn-cs"/>
                        </a:rPr>
                        <a:t>Every trust or institution obtaining the fresh registration u/s 12AB shall apply at least one month prior to the commencement of previous year from the which such registration is sought.</a:t>
                      </a: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a:tabLst/>
                        <a:defRPr/>
                      </a:pPr>
                      <a:r>
                        <a:rPr lang="en-US" sz="2050" b="0" u="none" strike="noStrike" kern="1200" dirty="0">
                          <a:solidFill>
                            <a:schemeClr val="tx2"/>
                          </a:solidFill>
                          <a:effectLst/>
                          <a:latin typeface="Perpetua" panose="02020502060401020303" pitchFamily="18" charset="0"/>
                          <a:ea typeface="+mn-ea"/>
                          <a:cs typeface="+mn-cs"/>
                        </a:rPr>
                        <a:t>The registration in respect of the entity shall be valid for a period of </a:t>
                      </a:r>
                      <a:r>
                        <a:rPr lang="en-US" sz="2050" b="1" u="sng" strike="noStrike" kern="1200" dirty="0">
                          <a:solidFill>
                            <a:schemeClr val="tx2"/>
                          </a:solidFill>
                          <a:effectLst/>
                          <a:latin typeface="Perpetua" panose="02020502060401020303" pitchFamily="18" charset="0"/>
                          <a:ea typeface="+mn-ea"/>
                          <a:cs typeface="+mn-cs"/>
                        </a:rPr>
                        <a:t>three years.</a:t>
                      </a: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a:tabLst/>
                        <a:defRPr/>
                      </a:pPr>
                      <a:r>
                        <a:rPr lang="en-IN" sz="2050" b="0" u="none" strike="noStrike" kern="1200" dirty="0">
                          <a:solidFill>
                            <a:schemeClr val="tx2"/>
                          </a:solidFill>
                          <a:effectLst/>
                          <a:latin typeface="Perpetua" panose="02020502060401020303" pitchFamily="18" charset="0"/>
                          <a:ea typeface="+mn-ea"/>
                          <a:cs typeface="+mn-cs"/>
                        </a:rPr>
                        <a:t>Pr. Commissioner or commissioner </a:t>
                      </a:r>
                      <a:r>
                        <a:rPr lang="en-IN" sz="2050" b="0" u="sng" strike="noStrike" kern="1200" dirty="0">
                          <a:solidFill>
                            <a:schemeClr val="tx2"/>
                          </a:solidFill>
                          <a:effectLst/>
                          <a:latin typeface="Perpetua" panose="02020502060401020303" pitchFamily="18" charset="0"/>
                          <a:ea typeface="+mn-ea"/>
                          <a:cs typeface="+mn-cs"/>
                        </a:rPr>
                        <a:t>shall not verify whether activity of trust is genuine or not u/s 12AB</a:t>
                      </a:r>
                      <a:r>
                        <a:rPr lang="en-IN" sz="2050" b="0" u="none" strike="noStrike" kern="1200" dirty="0">
                          <a:solidFill>
                            <a:schemeClr val="tx2"/>
                          </a:solidFill>
                          <a:effectLst/>
                          <a:latin typeface="Perpetua" panose="02020502060401020303" pitchFamily="18" charset="0"/>
                          <a:ea typeface="+mn-ea"/>
                          <a:cs typeface="+mn-cs"/>
                        </a:rPr>
                        <a:t>.</a:t>
                      </a: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a:tabLst/>
                        <a:defRPr/>
                      </a:pPr>
                      <a:r>
                        <a:rPr lang="en-IN" sz="2050" b="0" u="none" strike="noStrike" kern="1200" dirty="0">
                          <a:solidFill>
                            <a:schemeClr val="tx2"/>
                          </a:solidFill>
                          <a:effectLst/>
                          <a:latin typeface="Perpetua" panose="02020502060401020303" pitchFamily="18" charset="0"/>
                          <a:ea typeface="+mn-ea"/>
                          <a:cs typeface="+mn-cs"/>
                        </a:rPr>
                        <a:t>Registration shall be granted within </a:t>
                      </a:r>
                      <a:r>
                        <a:rPr lang="en-IN" sz="2050" b="1" u="sng" strike="noStrike" kern="1200" dirty="0">
                          <a:solidFill>
                            <a:schemeClr val="tx2"/>
                          </a:solidFill>
                          <a:effectLst/>
                          <a:latin typeface="Perpetua" panose="02020502060401020303" pitchFamily="18" charset="0"/>
                          <a:ea typeface="+mn-ea"/>
                          <a:cs typeface="+mn-cs"/>
                        </a:rPr>
                        <a:t>1 month</a:t>
                      </a:r>
                      <a:r>
                        <a:rPr lang="en-IN" sz="2050" b="0" u="none" strike="noStrike" kern="1200" dirty="0">
                          <a:solidFill>
                            <a:schemeClr val="tx2"/>
                          </a:solidFill>
                          <a:effectLst/>
                          <a:latin typeface="Perpetua" panose="02020502060401020303" pitchFamily="18" charset="0"/>
                          <a:ea typeface="+mn-ea"/>
                          <a:cs typeface="+mn-cs"/>
                        </a:rPr>
                        <a:t> from the end of the month in which application was made.</a:t>
                      </a:r>
                      <a:endParaRPr lang="en-US" sz="2050" b="0" u="none" strike="noStrike" kern="1200" dirty="0">
                        <a:solidFill>
                          <a:schemeClr val="tx2"/>
                        </a:solidFill>
                        <a:effectLst/>
                        <a:latin typeface="Perpetua" panose="02020502060401020303" pitchFamily="18" charset="0"/>
                        <a:ea typeface="+mn-ea"/>
                        <a:cs typeface="+mn-cs"/>
                      </a:endParaRP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a:tabLst/>
                        <a:defRPr/>
                      </a:pPr>
                      <a:r>
                        <a:rPr lang="en-US" sz="2050" b="0" u="none" strike="noStrike" kern="1200" dirty="0">
                          <a:solidFill>
                            <a:schemeClr val="tx2"/>
                          </a:solidFill>
                          <a:effectLst/>
                          <a:latin typeface="Perpetua" panose="02020502060401020303" pitchFamily="18" charset="0"/>
                          <a:ea typeface="+mn-ea"/>
                          <a:cs typeface="+mn-cs"/>
                        </a:rPr>
                        <a:t>Where the trust or institute is provisionally registered u/s 12AB, then such trust or institute shall apply for </a:t>
                      </a:r>
                      <a:r>
                        <a:rPr lang="en-US" sz="2050" b="0" u="sng" strike="noStrike" kern="1200" dirty="0">
                          <a:solidFill>
                            <a:schemeClr val="tx2"/>
                          </a:solidFill>
                          <a:effectLst/>
                          <a:latin typeface="Perpetua" panose="02020502060401020303" pitchFamily="18" charset="0"/>
                          <a:ea typeface="+mn-ea"/>
                          <a:cs typeface="+mn-cs"/>
                        </a:rPr>
                        <a:t>renewal of registration at least 6 months prior to the expiry of provisional registration or within 6 months of commencement of activity whichever is earlier.</a:t>
                      </a:r>
                    </a:p>
                    <a:p>
                      <a:pPr marL="365125" marR="0" lvl="0" indent="0" algn="just" defTabSz="914400" rtl="0" eaLnBrk="1" fontAlgn="base" latinLnBrk="0" hangingPunct="1">
                        <a:lnSpc>
                          <a:spcPct val="90000"/>
                        </a:lnSpc>
                        <a:spcBef>
                          <a:spcPts val="0"/>
                        </a:spcBef>
                        <a:spcAft>
                          <a:spcPts val="0"/>
                        </a:spcAft>
                        <a:buClrTx/>
                        <a:buSzTx/>
                        <a:buFont typeface="+mj-lt"/>
                        <a:buNone/>
                        <a:tabLst/>
                        <a:defRPr/>
                      </a:pPr>
                      <a:r>
                        <a:rPr lang="en-US" sz="2050" b="1" u="sng" strike="noStrike" kern="1200" dirty="0">
                          <a:solidFill>
                            <a:schemeClr val="tx2"/>
                          </a:solidFill>
                          <a:effectLst/>
                          <a:latin typeface="Perpetua" panose="02020502060401020303" pitchFamily="18" charset="0"/>
                          <a:ea typeface="+mn-ea"/>
                          <a:cs typeface="+mn-cs"/>
                        </a:rPr>
                        <a:t>Issue</a:t>
                      </a:r>
                      <a:r>
                        <a:rPr lang="en-US" sz="2050" b="1" u="none" strike="noStrike" kern="1200" dirty="0">
                          <a:solidFill>
                            <a:schemeClr val="tx2"/>
                          </a:solidFill>
                          <a:effectLst/>
                          <a:latin typeface="Perpetua" panose="02020502060401020303" pitchFamily="18" charset="0"/>
                          <a:ea typeface="+mn-ea"/>
                          <a:cs typeface="+mn-cs"/>
                        </a:rPr>
                        <a:t>: </a:t>
                      </a:r>
                      <a:r>
                        <a:rPr lang="en-US" sz="2050" b="0" u="none" strike="noStrike" kern="1200" dirty="0">
                          <a:solidFill>
                            <a:schemeClr val="tx2"/>
                          </a:solidFill>
                          <a:effectLst/>
                          <a:latin typeface="Perpetua" panose="02020502060401020303" pitchFamily="18" charset="0"/>
                          <a:ea typeface="+mn-ea"/>
                          <a:cs typeface="+mn-cs"/>
                        </a:rPr>
                        <a:t>Provision of section 12AB does not provide for a case when trust make an application before 6 months of expiry of provisional registration then what will happen to provisional registration. Whether trust has to surrender the provisional registration or not?</a:t>
                      </a:r>
                      <a:endParaRPr lang="en-US" sz="2050" b="0" u="sng" strike="noStrike" kern="1200" dirty="0">
                        <a:solidFill>
                          <a:schemeClr val="tx2"/>
                        </a:solidFill>
                        <a:effectLst/>
                        <a:latin typeface="Perpetua" panose="02020502060401020303" pitchFamily="18" charset="0"/>
                        <a:ea typeface="+mn-ea"/>
                        <a:cs typeface="+mn-cs"/>
                      </a:endParaRPr>
                    </a:p>
                    <a:p>
                      <a:pPr marL="365125" marR="0" lvl="0" indent="-280988" algn="just" defTabSz="914400" rtl="0" eaLnBrk="1" fontAlgn="base" latinLnBrk="0" hangingPunct="1">
                        <a:lnSpc>
                          <a:spcPct val="90000"/>
                        </a:lnSpc>
                        <a:spcBef>
                          <a:spcPts val="0"/>
                        </a:spcBef>
                        <a:spcAft>
                          <a:spcPts val="0"/>
                        </a:spcAft>
                        <a:buClrTx/>
                        <a:buSzTx/>
                        <a:buFont typeface="+mj-lt"/>
                        <a:buAutoNum type="alphaUcPeriod" startAt="6"/>
                        <a:tabLst/>
                        <a:defRPr/>
                      </a:pPr>
                      <a:r>
                        <a:rPr lang="en-IN" sz="2050" b="0" u="none" strike="noStrike" kern="1200" dirty="0">
                          <a:solidFill>
                            <a:schemeClr val="tx2"/>
                          </a:solidFill>
                          <a:effectLst/>
                          <a:latin typeface="Perpetua" panose="02020502060401020303" pitchFamily="18" charset="0"/>
                          <a:ea typeface="+mn-ea"/>
                          <a:cs typeface="+mn-cs"/>
                        </a:rPr>
                        <a:t>When Trust or Institute file an </a:t>
                      </a:r>
                      <a:r>
                        <a:rPr lang="en-IN" sz="2050" b="0" u="sng" strike="noStrike" kern="1200" dirty="0">
                          <a:solidFill>
                            <a:schemeClr val="tx2"/>
                          </a:solidFill>
                          <a:effectLst/>
                          <a:latin typeface="Perpetua" panose="02020502060401020303" pitchFamily="18" charset="0"/>
                          <a:ea typeface="+mn-ea"/>
                          <a:cs typeface="+mn-cs"/>
                        </a:rPr>
                        <a:t>application for renewal of registration then Pr. Commissioner or Commissioner shall verify the genuineness of activity</a:t>
                      </a:r>
                      <a:r>
                        <a:rPr lang="en-IN" sz="2050" b="0" u="none" strike="noStrike" kern="1200" dirty="0">
                          <a:solidFill>
                            <a:schemeClr val="tx2"/>
                          </a:solidFill>
                          <a:effectLst/>
                          <a:latin typeface="Perpetua" panose="02020502060401020303" pitchFamily="18" charset="0"/>
                          <a:ea typeface="+mn-ea"/>
                          <a:cs typeface="+mn-cs"/>
                        </a:rPr>
                        <a:t>.</a:t>
                      </a:r>
                    </a:p>
                    <a:p>
                      <a:pPr marL="84138" marR="0" lvl="0" indent="0" algn="just" defTabSz="914400" rtl="0" eaLnBrk="1" fontAlgn="base" latinLnBrk="0" hangingPunct="1">
                        <a:lnSpc>
                          <a:spcPct val="90000"/>
                        </a:lnSpc>
                        <a:spcBef>
                          <a:spcPts val="0"/>
                        </a:spcBef>
                        <a:spcAft>
                          <a:spcPts val="0"/>
                        </a:spcAft>
                        <a:buClrTx/>
                        <a:buSzTx/>
                        <a:buFont typeface="+mj-lt"/>
                        <a:buNone/>
                        <a:tabLst>
                          <a:tab pos="84138" algn="l"/>
                        </a:tabLst>
                        <a:defRPr/>
                      </a:pPr>
                      <a:r>
                        <a:rPr lang="en-IN" sz="2200" b="1" u="sng" strike="noStrike" kern="1200" dirty="0">
                          <a:solidFill>
                            <a:schemeClr val="tx2"/>
                          </a:solidFill>
                          <a:effectLst/>
                          <a:latin typeface="Perpetua" panose="02020502060401020303" pitchFamily="18" charset="0"/>
                          <a:ea typeface="+mn-ea"/>
                          <a:cs typeface="+mn-cs"/>
                        </a:rPr>
                        <a:t>Issue</a:t>
                      </a:r>
                      <a:r>
                        <a:rPr lang="en-IN" sz="2200" b="1" u="none" strike="noStrike" kern="1200" dirty="0">
                          <a:solidFill>
                            <a:schemeClr val="tx2"/>
                          </a:solidFill>
                          <a:effectLst/>
                          <a:latin typeface="Perpetua" panose="02020502060401020303" pitchFamily="18" charset="0"/>
                          <a:ea typeface="+mn-ea"/>
                          <a:cs typeface="+mn-cs"/>
                        </a:rPr>
                        <a:t>: </a:t>
                      </a:r>
                      <a:r>
                        <a:rPr lang="en-IN" sz="2000" b="0" u="none" strike="noStrike" kern="1200" dirty="0">
                          <a:solidFill>
                            <a:schemeClr val="tx2"/>
                          </a:solidFill>
                          <a:effectLst/>
                          <a:latin typeface="Perpetua" panose="02020502060401020303" pitchFamily="18" charset="0"/>
                          <a:ea typeface="+mn-ea"/>
                          <a:cs typeface="+mn-cs"/>
                        </a:rPr>
                        <a:t>As per the current provision of section 12AB a trust has to register at least one month prior to the commencement of Previous Year, Suppose if a Trust start its activity from June 2021, then such trust will have to make an application on or before 28</a:t>
                      </a:r>
                      <a:r>
                        <a:rPr lang="en-IN" sz="2000" b="0" u="none" strike="noStrike" kern="1200" baseline="30000" dirty="0">
                          <a:solidFill>
                            <a:schemeClr val="tx2"/>
                          </a:solidFill>
                          <a:effectLst/>
                          <a:latin typeface="Perpetua" panose="02020502060401020303" pitchFamily="18" charset="0"/>
                          <a:ea typeface="+mn-ea"/>
                          <a:cs typeface="+mn-cs"/>
                        </a:rPr>
                        <a:t>th</a:t>
                      </a:r>
                      <a:r>
                        <a:rPr lang="en-IN" sz="2000" b="0" u="none" strike="noStrike" kern="1200" dirty="0">
                          <a:solidFill>
                            <a:schemeClr val="tx2"/>
                          </a:solidFill>
                          <a:effectLst/>
                          <a:latin typeface="Perpetua" panose="02020502060401020303" pitchFamily="18" charset="0"/>
                          <a:ea typeface="+mn-ea"/>
                          <a:cs typeface="+mn-cs"/>
                        </a:rPr>
                        <a:t> February 2021. For the instance if such trust fails to make an application before 28</a:t>
                      </a:r>
                      <a:r>
                        <a:rPr lang="en-IN" sz="2000" b="0" u="none" strike="noStrike" kern="1200" baseline="30000" dirty="0">
                          <a:solidFill>
                            <a:schemeClr val="tx2"/>
                          </a:solidFill>
                          <a:effectLst/>
                          <a:latin typeface="Perpetua" panose="02020502060401020303" pitchFamily="18" charset="0"/>
                          <a:ea typeface="+mn-ea"/>
                          <a:cs typeface="+mn-cs"/>
                        </a:rPr>
                        <a:t>th</a:t>
                      </a:r>
                      <a:r>
                        <a:rPr lang="en-IN" sz="2000" b="0" u="none" strike="noStrike" kern="1200" dirty="0">
                          <a:solidFill>
                            <a:schemeClr val="tx2"/>
                          </a:solidFill>
                          <a:effectLst/>
                          <a:latin typeface="Perpetua" panose="02020502060401020303" pitchFamily="18" charset="0"/>
                          <a:ea typeface="+mn-ea"/>
                          <a:cs typeface="+mn-cs"/>
                        </a:rPr>
                        <a:t> February 2021, then such trust will receive registration for PY 2022-23.</a:t>
                      </a:r>
                      <a:endParaRPr lang="en-US" sz="2000" b="0" u="sng" strike="noStrike"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78112810"/>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197</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27463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lnSpc>
                <a:spcPct val="80000"/>
              </a:lnSpc>
            </a:pPr>
            <a:r>
              <a:rPr lang="en-US" sz="2200" b="1" kern="1200" dirty="0" err="1">
                <a:latin typeface="High Tower Text" panose="02040502050506030303" pitchFamily="18" charset="0"/>
              </a:rPr>
              <a:t>Contd</a:t>
            </a:r>
            <a:r>
              <a:rPr lang="en-US" sz="22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274638"/>
          <a:ext cx="9144000" cy="6643879"/>
        </p:xfrm>
        <a:graphic>
          <a:graphicData uri="http://schemas.openxmlformats.org/drawingml/2006/table">
            <a:tbl>
              <a:tblPr/>
              <a:tblGrid>
                <a:gridCol w="9144000">
                  <a:extLst>
                    <a:ext uri="{9D8B030D-6E8A-4147-A177-3AD203B41FA5}">
                      <a16:colId xmlns:a16="http://schemas.microsoft.com/office/drawing/2014/main" val="20000"/>
                    </a:ext>
                  </a:extLst>
                </a:gridCol>
              </a:tblGrid>
              <a:tr h="6643879">
                <a:tc>
                  <a:txBody>
                    <a:bodyPr/>
                    <a:lstStyle/>
                    <a:p>
                      <a:pPr marL="514350" marR="0" lvl="0" indent="-514350" algn="just" defTabSz="914400" rtl="0" eaLnBrk="1" fontAlgn="base" latinLnBrk="0" hangingPunct="1">
                        <a:lnSpc>
                          <a:spcPct val="100000"/>
                        </a:lnSpc>
                        <a:spcBef>
                          <a:spcPts val="0"/>
                        </a:spcBef>
                        <a:spcAft>
                          <a:spcPts val="0"/>
                        </a:spcAft>
                        <a:buClrTx/>
                        <a:buSzTx/>
                        <a:buFont typeface="+mj-lt"/>
                        <a:buAutoNum type="romanUcPeriod" startAt="5"/>
                        <a:tabLst/>
                        <a:defRPr/>
                      </a:pPr>
                      <a:r>
                        <a:rPr lang="en-US" sz="2400" b="1" u="sng" strike="noStrike" kern="1200" dirty="0">
                          <a:solidFill>
                            <a:schemeClr val="tx2"/>
                          </a:solidFill>
                          <a:effectLst/>
                          <a:latin typeface="Perpetua" panose="02020502060401020303" pitchFamily="18" charset="0"/>
                          <a:ea typeface="+mn-ea"/>
                          <a:cs typeface="+mn-cs"/>
                        </a:rPr>
                        <a:t>Process of Renewal of Registration</a:t>
                      </a:r>
                    </a:p>
                    <a:p>
                      <a:pPr marL="900113" marR="0" lvl="0" indent="-449263" algn="just" defTabSz="914400" rtl="0" eaLnBrk="1" fontAlgn="base" latinLnBrk="0" hangingPunct="1">
                        <a:lnSpc>
                          <a:spcPct val="98000"/>
                        </a:lnSpc>
                        <a:spcBef>
                          <a:spcPts val="0"/>
                        </a:spcBef>
                        <a:spcAft>
                          <a:spcPts val="0"/>
                        </a:spcAft>
                        <a:buClrTx/>
                        <a:buSzTx/>
                        <a:buFont typeface="+mj-lt"/>
                        <a:buAutoNum type="alphaUcPeriod"/>
                        <a:tabLst/>
                        <a:defRPr/>
                      </a:pPr>
                      <a:r>
                        <a:rPr lang="en-US" sz="2200" b="0" u="none" strike="noStrike" kern="1200" dirty="0">
                          <a:solidFill>
                            <a:schemeClr val="tx2"/>
                          </a:solidFill>
                          <a:effectLst/>
                          <a:latin typeface="Perpetua" panose="02020502060401020303" pitchFamily="18" charset="0"/>
                          <a:ea typeface="+mn-ea"/>
                          <a:cs typeface="+mn-cs"/>
                        </a:rPr>
                        <a:t>Trust or Institute Require for Renewal of Registration-</a:t>
                      </a:r>
                    </a:p>
                    <a:p>
                      <a:pPr marL="1082675" marR="0" lvl="0" indent="-182563" algn="just" defTabSz="914400" rtl="0" eaLnBrk="1" fontAlgn="base" latinLnBrk="0" hangingPunct="1">
                        <a:lnSpc>
                          <a:spcPct val="98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Trust or institute whose registration is due to expire in 6 months.</a:t>
                      </a:r>
                    </a:p>
                    <a:p>
                      <a:pPr marL="1082675" marR="0" lvl="0" indent="-182563" algn="just" defTabSz="914400" rtl="0" eaLnBrk="1" fontAlgn="base" latinLnBrk="0" hangingPunct="1">
                        <a:lnSpc>
                          <a:spcPct val="98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Trust or institute whose provisional registration is due to expire in 6 months.</a:t>
                      </a:r>
                    </a:p>
                    <a:p>
                      <a:pPr marL="900113" marR="0" lvl="0" indent="-449263" algn="just" defTabSz="914400" rtl="0" eaLnBrk="1" fontAlgn="base" latinLnBrk="0" hangingPunct="1">
                        <a:lnSpc>
                          <a:spcPct val="98000"/>
                        </a:lnSpc>
                        <a:spcBef>
                          <a:spcPts val="0"/>
                        </a:spcBef>
                        <a:spcAft>
                          <a:spcPts val="0"/>
                        </a:spcAft>
                        <a:buClrTx/>
                        <a:buSzTx/>
                        <a:buFont typeface="+mj-lt"/>
                        <a:buAutoNum type="alphaUcPeriod" startAt="2"/>
                        <a:tabLst/>
                        <a:defRPr/>
                      </a:pPr>
                      <a:r>
                        <a:rPr lang="en-US" sz="2200" b="0" u="none" strike="noStrike" kern="1200" dirty="0">
                          <a:solidFill>
                            <a:schemeClr val="tx2"/>
                          </a:solidFill>
                          <a:effectLst/>
                          <a:latin typeface="Perpetua" panose="02020502060401020303" pitchFamily="18" charset="0"/>
                          <a:ea typeface="+mn-ea"/>
                          <a:cs typeface="+mn-cs"/>
                        </a:rPr>
                        <a:t>On receipt of an application Pr. Commissioner or Commissioner call for such information or document as he think necessary in order to satisfy himself about the </a:t>
                      </a:r>
                    </a:p>
                    <a:p>
                      <a:pPr marL="1082675" marR="0" lvl="0" indent="-182563" algn="just" defTabSz="914400" rtl="0" eaLnBrk="1" fontAlgn="base" latinLnBrk="0" hangingPunct="1">
                        <a:lnSpc>
                          <a:spcPct val="98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The genuineness of activates of and</a:t>
                      </a:r>
                    </a:p>
                    <a:p>
                      <a:pPr marL="1082675" marR="0" lvl="0" indent="-182563" algn="just" defTabSz="914400" rtl="0" eaLnBrk="1" fontAlgn="base" latinLnBrk="0" hangingPunct="1">
                        <a:lnSpc>
                          <a:spcPct val="98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Compliance of requirement of any other law for the time being in force for the purpose of achieving its object.</a:t>
                      </a:r>
                    </a:p>
                    <a:p>
                      <a:pPr marL="908050" marR="0" lvl="0" indent="-457200" algn="just" defTabSz="914400" rtl="0" eaLnBrk="1" fontAlgn="base" latinLnBrk="0" hangingPunct="1">
                        <a:lnSpc>
                          <a:spcPct val="98000"/>
                        </a:lnSpc>
                        <a:spcBef>
                          <a:spcPts val="0"/>
                        </a:spcBef>
                        <a:spcAft>
                          <a:spcPts val="0"/>
                        </a:spcAft>
                        <a:buClrTx/>
                        <a:buSzTx/>
                        <a:buFont typeface="+mj-lt"/>
                        <a:buAutoNum type="alphaUcPeriod" startAt="3"/>
                        <a:tabLst/>
                        <a:defRPr/>
                      </a:pPr>
                      <a:r>
                        <a:rPr lang="en-US" sz="2200" b="0" u="none" strike="noStrike" kern="1200" dirty="0">
                          <a:solidFill>
                            <a:schemeClr val="tx2"/>
                          </a:solidFill>
                          <a:effectLst/>
                          <a:latin typeface="Perpetua" panose="02020502060401020303" pitchFamily="18" charset="0"/>
                          <a:ea typeface="+mn-ea"/>
                          <a:cs typeface="+mn-cs"/>
                        </a:rPr>
                        <a:t>After such inquiry Pr. Commissioner or Commissioner pass an order registering such trust or institute.</a:t>
                      </a:r>
                    </a:p>
                    <a:p>
                      <a:pPr marL="900113" marR="0" lvl="0" indent="-449263" algn="just" defTabSz="914400" rtl="0" eaLnBrk="1" fontAlgn="base" latinLnBrk="0" hangingPunct="1">
                        <a:lnSpc>
                          <a:spcPct val="98000"/>
                        </a:lnSpc>
                        <a:spcBef>
                          <a:spcPts val="0"/>
                        </a:spcBef>
                        <a:spcAft>
                          <a:spcPts val="0"/>
                        </a:spcAft>
                        <a:buClrTx/>
                        <a:buSzTx/>
                        <a:buFont typeface="+mj-lt"/>
                        <a:buAutoNum type="alphaUcPeriod" startAt="3"/>
                        <a:tabLst/>
                        <a:defRPr/>
                      </a:pPr>
                      <a:r>
                        <a:rPr lang="en-US" sz="2200" b="0" u="none" strike="noStrike" kern="1200" dirty="0">
                          <a:solidFill>
                            <a:schemeClr val="tx2"/>
                          </a:solidFill>
                          <a:effectLst/>
                          <a:latin typeface="Perpetua" panose="02020502060401020303" pitchFamily="18" charset="0"/>
                          <a:ea typeface="+mn-ea"/>
                          <a:cs typeface="+mn-cs"/>
                        </a:rPr>
                        <a:t>If Pr. Commissioner or Commissioner is not satisfied, then pass a order rejecting the application and also cancelling its registration after providing opportunity of being heard.</a:t>
                      </a:r>
                    </a:p>
                    <a:p>
                      <a:pPr marL="900113" marR="0" lvl="0" indent="-449263" algn="just" defTabSz="914400" rtl="0" eaLnBrk="1" fontAlgn="base" latinLnBrk="0" hangingPunct="1">
                        <a:lnSpc>
                          <a:spcPct val="98000"/>
                        </a:lnSpc>
                        <a:spcBef>
                          <a:spcPts val="0"/>
                        </a:spcBef>
                        <a:spcAft>
                          <a:spcPts val="0"/>
                        </a:spcAft>
                        <a:buClrTx/>
                        <a:buSzTx/>
                        <a:buFont typeface="+mj-lt"/>
                        <a:buAutoNum type="alphaUcPeriod" startAt="3"/>
                        <a:tabLst/>
                        <a:defRPr/>
                      </a:pPr>
                      <a:r>
                        <a:rPr lang="en-IN" sz="2200" b="0" u="none" strike="noStrike" kern="1200" dirty="0">
                          <a:solidFill>
                            <a:schemeClr val="tx2"/>
                          </a:solidFill>
                          <a:effectLst/>
                          <a:latin typeface="Perpetua" panose="02020502060401020303" pitchFamily="18" charset="0"/>
                          <a:ea typeface="+mn-ea"/>
                          <a:cs typeface="+mn-cs"/>
                        </a:rPr>
                        <a:t>Registration shall be granted within </a:t>
                      </a:r>
                      <a:r>
                        <a:rPr lang="en-IN" sz="2200" b="1" u="sng" strike="noStrike" kern="1200" dirty="0">
                          <a:solidFill>
                            <a:schemeClr val="tx2"/>
                          </a:solidFill>
                          <a:effectLst/>
                          <a:latin typeface="Perpetua" panose="02020502060401020303" pitchFamily="18" charset="0"/>
                          <a:ea typeface="+mn-ea"/>
                          <a:cs typeface="+mn-cs"/>
                        </a:rPr>
                        <a:t>6 month</a:t>
                      </a:r>
                      <a:r>
                        <a:rPr lang="en-IN" sz="2200" b="0" u="none" strike="noStrike" kern="1200" dirty="0">
                          <a:solidFill>
                            <a:schemeClr val="tx2"/>
                          </a:solidFill>
                          <a:effectLst/>
                          <a:latin typeface="Perpetua" panose="02020502060401020303" pitchFamily="18" charset="0"/>
                          <a:ea typeface="+mn-ea"/>
                          <a:cs typeface="+mn-cs"/>
                        </a:rPr>
                        <a:t> from the end of the month in which application was made.</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0236784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198</a:t>
            </a:fld>
            <a:endParaRPr lang="en-US"/>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extLst>
              <p:ext uri="{D42A27DB-BD31-4B8C-83A1-F6EECF244321}">
                <p14:modId xmlns:p14="http://schemas.microsoft.com/office/powerpoint/2010/main" val="2325308409"/>
              </p:ext>
            </p:extLst>
          </p:nvPr>
        </p:nvGraphicFramePr>
        <p:xfrm>
          <a:off x="0" y="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marL="0" lvl="0" indent="0" algn="ctr" fontAlgn="base">
                        <a:buFont typeface="+mj-lt"/>
                        <a:buNone/>
                      </a:pPr>
                      <a:r>
                        <a:rPr lang="en-GB" sz="2200" b="1" u="sng" strike="noStrike" kern="1200" dirty="0">
                          <a:solidFill>
                            <a:schemeClr val="tx2"/>
                          </a:solidFill>
                          <a:effectLst/>
                          <a:latin typeface="Perpetua" panose="02020502060401020303" pitchFamily="18" charset="0"/>
                          <a:ea typeface="+mn-ea"/>
                          <a:cs typeface="+mn-cs"/>
                        </a:rPr>
                        <a:t>Registration u/s 12AB </a:t>
                      </a:r>
                      <a:r>
                        <a:rPr lang="en-GB" sz="2200" b="1" u="sng" strike="noStrike" kern="1200" dirty="0" err="1">
                          <a:solidFill>
                            <a:schemeClr val="tx2"/>
                          </a:solidFill>
                          <a:effectLst/>
                          <a:latin typeface="Perpetua" panose="02020502060401020303" pitchFamily="18" charset="0"/>
                          <a:ea typeface="+mn-ea"/>
                          <a:cs typeface="+mn-cs"/>
                        </a:rPr>
                        <a:t>r.w.s</a:t>
                      </a:r>
                      <a:r>
                        <a:rPr lang="en-GB" sz="2200" b="1" u="sng" strike="noStrike" kern="1200" dirty="0">
                          <a:solidFill>
                            <a:schemeClr val="tx2"/>
                          </a:solidFill>
                          <a:effectLst/>
                          <a:latin typeface="Perpetua" panose="02020502060401020303" pitchFamily="18" charset="0"/>
                          <a:ea typeface="+mn-ea"/>
                          <a:cs typeface="+mn-cs"/>
                        </a:rPr>
                        <a:t> 12A(1)(ac) </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5" name="Table 5">
            <a:extLst>
              <a:ext uri="{FF2B5EF4-FFF2-40B4-BE49-F238E27FC236}">
                <a16:creationId xmlns:a16="http://schemas.microsoft.com/office/drawing/2014/main" id="{DD2E0905-108E-499C-9B59-A111BCDA9DC3}"/>
              </a:ext>
            </a:extLst>
          </p:cNvPr>
          <p:cNvGraphicFramePr>
            <a:graphicFrameLocks noGrp="1"/>
          </p:cNvGraphicFramePr>
          <p:nvPr/>
        </p:nvGraphicFramePr>
        <p:xfrm>
          <a:off x="0" y="304801"/>
          <a:ext cx="9144000" cy="6618732"/>
        </p:xfrm>
        <a:graphic>
          <a:graphicData uri="http://schemas.openxmlformats.org/drawingml/2006/table">
            <a:tbl>
              <a:tblPr firstRow="1" bandRow="1">
                <a:tableStyleId>{5C22544A-7EE6-4342-B048-85BDC9FD1C3A}</a:tableStyleId>
              </a:tblPr>
              <a:tblGrid>
                <a:gridCol w="1447800">
                  <a:extLst>
                    <a:ext uri="{9D8B030D-6E8A-4147-A177-3AD203B41FA5}">
                      <a16:colId xmlns:a16="http://schemas.microsoft.com/office/drawing/2014/main" val="3638839369"/>
                    </a:ext>
                  </a:extLst>
                </a:gridCol>
                <a:gridCol w="1219200">
                  <a:extLst>
                    <a:ext uri="{9D8B030D-6E8A-4147-A177-3AD203B41FA5}">
                      <a16:colId xmlns:a16="http://schemas.microsoft.com/office/drawing/2014/main" val="2974142287"/>
                    </a:ext>
                  </a:extLst>
                </a:gridCol>
                <a:gridCol w="990600">
                  <a:extLst>
                    <a:ext uri="{9D8B030D-6E8A-4147-A177-3AD203B41FA5}">
                      <a16:colId xmlns:a16="http://schemas.microsoft.com/office/drawing/2014/main" val="530155924"/>
                    </a:ext>
                  </a:extLst>
                </a:gridCol>
                <a:gridCol w="1447800">
                  <a:extLst>
                    <a:ext uri="{9D8B030D-6E8A-4147-A177-3AD203B41FA5}">
                      <a16:colId xmlns:a16="http://schemas.microsoft.com/office/drawing/2014/main" val="1086082151"/>
                    </a:ext>
                  </a:extLst>
                </a:gridCol>
                <a:gridCol w="4038600">
                  <a:extLst>
                    <a:ext uri="{9D8B030D-6E8A-4147-A177-3AD203B41FA5}">
                      <a16:colId xmlns:a16="http://schemas.microsoft.com/office/drawing/2014/main" val="1420598060"/>
                    </a:ext>
                  </a:extLst>
                </a:gridCol>
              </a:tblGrid>
              <a:tr h="786044">
                <a:tc>
                  <a:txBody>
                    <a:bodyPr/>
                    <a:lstStyle/>
                    <a:p>
                      <a:pPr algn="ctr"/>
                      <a:r>
                        <a:rPr lang="en-IN" sz="2200" dirty="0">
                          <a:latin typeface="Perpetua" panose="02020502060401020303" pitchFamily="18" charset="0"/>
                        </a:rPr>
                        <a:t>Liability of </a:t>
                      </a:r>
                      <a:r>
                        <a:rPr lang="en-IN" sz="2200" dirty="0" err="1">
                          <a:latin typeface="Perpetua" panose="02020502060401020303" pitchFamily="18" charset="0"/>
                        </a:rPr>
                        <a:t>Registr-ation</a:t>
                      </a:r>
                      <a:endParaRPr lang="en-IN" sz="2200" dirty="0">
                        <a:latin typeface="Perpetua" panose="02020502060401020303" pitchFamily="18" charset="0"/>
                      </a:endParaRPr>
                    </a:p>
                  </a:txBody>
                  <a:tcPr anchor="ctr"/>
                </a:tc>
                <a:tc>
                  <a:txBody>
                    <a:bodyPr/>
                    <a:lstStyle/>
                    <a:p>
                      <a:pPr algn="ctr"/>
                      <a:r>
                        <a:rPr lang="en-IN" sz="2200" dirty="0">
                          <a:latin typeface="Perpetua" panose="02020502060401020303" pitchFamily="18" charset="0"/>
                        </a:rPr>
                        <a:t>Time Limit of Reg.</a:t>
                      </a:r>
                    </a:p>
                  </a:txBody>
                  <a:tcPr anchor="ctr"/>
                </a:tc>
                <a:tc>
                  <a:txBody>
                    <a:bodyPr/>
                    <a:lstStyle/>
                    <a:p>
                      <a:pPr algn="ctr"/>
                      <a:r>
                        <a:rPr lang="en-IN" sz="2200" dirty="0">
                          <a:latin typeface="Perpetua" panose="02020502060401020303" pitchFamily="18" charset="0"/>
                        </a:rPr>
                        <a:t>Period of Reg.</a:t>
                      </a:r>
                    </a:p>
                  </a:txBody>
                  <a:tcPr anchor="ctr"/>
                </a:tc>
                <a:tc>
                  <a:txBody>
                    <a:bodyPr/>
                    <a:lstStyle/>
                    <a:p>
                      <a:pPr algn="ctr"/>
                      <a:r>
                        <a:rPr lang="en-IN" sz="2200" dirty="0">
                          <a:latin typeface="Perpetua" panose="02020502060401020303" pitchFamily="18" charset="0"/>
                        </a:rPr>
                        <a:t>Rene-</a:t>
                      </a:r>
                      <a:r>
                        <a:rPr lang="en-IN" sz="2200" dirty="0" err="1">
                          <a:latin typeface="Perpetua" panose="02020502060401020303" pitchFamily="18" charset="0"/>
                        </a:rPr>
                        <a:t>wal</a:t>
                      </a:r>
                      <a:r>
                        <a:rPr lang="en-IN" sz="2200" dirty="0">
                          <a:latin typeface="Perpetua" panose="02020502060401020303" pitchFamily="18" charset="0"/>
                        </a:rPr>
                        <a:t> </a:t>
                      </a:r>
                    </a:p>
                  </a:txBody>
                  <a:tcPr anchor="ctr"/>
                </a:tc>
                <a:tc>
                  <a:txBody>
                    <a:bodyPr/>
                    <a:lstStyle/>
                    <a:p>
                      <a:pPr algn="ctr"/>
                      <a:r>
                        <a:rPr lang="en-IN" sz="2200" dirty="0">
                          <a:latin typeface="Perpetua" panose="02020502060401020303" pitchFamily="18" charset="0"/>
                        </a:rPr>
                        <a:t>Note</a:t>
                      </a:r>
                    </a:p>
                  </a:txBody>
                  <a:tcPr anchor="ctr"/>
                </a:tc>
                <a:extLst>
                  <a:ext uri="{0D108BD9-81ED-4DB2-BD59-A6C34878D82A}">
                    <a16:rowId xmlns:a16="http://schemas.microsoft.com/office/drawing/2014/main" val="3528484289"/>
                  </a:ext>
                </a:extLst>
              </a:tr>
              <a:tr h="1807900">
                <a:tc>
                  <a:txBody>
                    <a:bodyPr/>
                    <a:lstStyle/>
                    <a:p>
                      <a:pPr marL="0" indent="0">
                        <a:lnSpc>
                          <a:spcPct val="90000"/>
                        </a:lnSpc>
                        <a:buFont typeface="+mj-lt"/>
                        <a:buNone/>
                      </a:pPr>
                      <a:r>
                        <a:rPr lang="en-IN" sz="2000" dirty="0">
                          <a:solidFill>
                            <a:srgbClr val="0C233C"/>
                          </a:solidFill>
                          <a:latin typeface="Perpetua" panose="02020502060401020303" pitchFamily="18" charset="0"/>
                        </a:rPr>
                        <a:t>Trust or Institution already Registered u/s 12A or 12AA</a:t>
                      </a:r>
                    </a:p>
                  </a:txBody>
                  <a:tcPr/>
                </a:tc>
                <a:tc>
                  <a:txBody>
                    <a:bodyPr/>
                    <a:lstStyle/>
                    <a:p>
                      <a:pPr algn="just">
                        <a:lnSpc>
                          <a:spcPct val="90000"/>
                        </a:lnSpc>
                      </a:pPr>
                      <a:r>
                        <a:rPr lang="en-IN" sz="2000" dirty="0">
                          <a:solidFill>
                            <a:srgbClr val="0C233C"/>
                          </a:solidFill>
                          <a:latin typeface="Perpetua" panose="02020502060401020303" pitchFamily="18" charset="0"/>
                        </a:rPr>
                        <a:t>Within 3 months from 1</a:t>
                      </a:r>
                      <a:r>
                        <a:rPr lang="en-IN" sz="2000" baseline="30000" dirty="0">
                          <a:solidFill>
                            <a:srgbClr val="0C233C"/>
                          </a:solidFill>
                          <a:latin typeface="Perpetua" panose="02020502060401020303" pitchFamily="18" charset="0"/>
                        </a:rPr>
                        <a:t>st</a:t>
                      </a:r>
                      <a:r>
                        <a:rPr lang="en-IN" sz="2000" dirty="0">
                          <a:solidFill>
                            <a:srgbClr val="0C233C"/>
                          </a:solidFill>
                          <a:latin typeface="Perpetua" panose="02020502060401020303" pitchFamily="18" charset="0"/>
                        </a:rPr>
                        <a:t> June, 2020</a:t>
                      </a:r>
                    </a:p>
                  </a:txBody>
                  <a:tcPr/>
                </a:tc>
                <a:tc>
                  <a:txBody>
                    <a:bodyPr/>
                    <a:lstStyle/>
                    <a:p>
                      <a:pPr algn="l">
                        <a:lnSpc>
                          <a:spcPct val="90000"/>
                        </a:lnSpc>
                      </a:pPr>
                      <a:r>
                        <a:rPr lang="en-IN" sz="2000" dirty="0">
                          <a:solidFill>
                            <a:srgbClr val="0C233C"/>
                          </a:solidFill>
                          <a:latin typeface="Perpetua" panose="02020502060401020303" pitchFamily="18" charset="0"/>
                        </a:rPr>
                        <a:t>For 5 Years</a:t>
                      </a:r>
                    </a:p>
                  </a:txBody>
                  <a:tcPr/>
                </a:tc>
                <a:tc>
                  <a:txBody>
                    <a:bodyPr/>
                    <a:lstStyle/>
                    <a:p>
                      <a:pPr>
                        <a:lnSpc>
                          <a:spcPct val="90000"/>
                        </a:lnSpc>
                      </a:pPr>
                      <a:r>
                        <a:rPr lang="en-IN" sz="2000" dirty="0">
                          <a:solidFill>
                            <a:srgbClr val="0C233C"/>
                          </a:solidFill>
                          <a:latin typeface="Perpetua" panose="02020502060401020303" pitchFamily="18" charset="0"/>
                        </a:rPr>
                        <a:t>6 month prior to expiry of reg.</a:t>
                      </a:r>
                    </a:p>
                  </a:txBody>
                  <a:tcPr/>
                </a:tc>
                <a:tc>
                  <a:txBody>
                    <a:bodyPr/>
                    <a:lstStyle/>
                    <a:p>
                      <a:pPr marL="182563" indent="-182563" algn="just">
                        <a:lnSpc>
                          <a:spcPct val="83000"/>
                        </a:lnSpc>
                        <a:buFont typeface="Wingdings" panose="05000000000000000000" pitchFamily="2" charset="2"/>
                        <a:buChar char="§"/>
                      </a:pPr>
                      <a:r>
                        <a:rPr lang="en-IN" sz="2000" dirty="0">
                          <a:solidFill>
                            <a:srgbClr val="0C233C"/>
                          </a:solidFill>
                          <a:latin typeface="Perpetua" panose="02020502060401020303" pitchFamily="18" charset="0"/>
                        </a:rPr>
                        <a:t>Pr. Commissioner or commissioner shall not verify whether activity of trust is genuine or not u/s 12AB</a:t>
                      </a:r>
                    </a:p>
                    <a:p>
                      <a:pPr marL="182563" indent="-182563" algn="just">
                        <a:lnSpc>
                          <a:spcPct val="83000"/>
                        </a:lnSpc>
                        <a:buFont typeface="Wingdings" panose="05000000000000000000" pitchFamily="2" charset="2"/>
                        <a:buChar char="§"/>
                      </a:pPr>
                      <a:r>
                        <a:rPr lang="en-IN" sz="2000" dirty="0">
                          <a:solidFill>
                            <a:srgbClr val="0C233C"/>
                          </a:solidFill>
                          <a:latin typeface="Perpetua" panose="02020502060401020303" pitchFamily="18" charset="0"/>
                        </a:rPr>
                        <a:t>Registration shall be granted within </a:t>
                      </a:r>
                      <a:r>
                        <a:rPr lang="en-IN" sz="2000" b="1" u="sng" dirty="0">
                          <a:solidFill>
                            <a:srgbClr val="0C233C"/>
                          </a:solidFill>
                          <a:latin typeface="Perpetua" panose="02020502060401020303" pitchFamily="18" charset="0"/>
                        </a:rPr>
                        <a:t>3 months </a:t>
                      </a:r>
                      <a:r>
                        <a:rPr lang="en-IN" sz="2000" dirty="0">
                          <a:solidFill>
                            <a:srgbClr val="0C233C"/>
                          </a:solidFill>
                          <a:latin typeface="Perpetua" panose="02020502060401020303" pitchFamily="18" charset="0"/>
                        </a:rPr>
                        <a:t>from the end of the month in which application was made.</a:t>
                      </a:r>
                    </a:p>
                    <a:p>
                      <a:pPr marL="182563" indent="-182563" algn="just">
                        <a:lnSpc>
                          <a:spcPct val="83000"/>
                        </a:lnSpc>
                        <a:buFont typeface="Wingdings" panose="05000000000000000000" pitchFamily="2" charset="2"/>
                        <a:buChar char="§"/>
                      </a:pPr>
                      <a:r>
                        <a:rPr lang="en-IN" sz="2000" dirty="0">
                          <a:solidFill>
                            <a:srgbClr val="0C233C"/>
                          </a:solidFill>
                          <a:latin typeface="Perpetua" panose="02020502060401020303" pitchFamily="18" charset="0"/>
                        </a:rPr>
                        <a:t>When Trust or Institute file an application for renewal of registration then Pr. Commissioner or Commissioner shall verify the genuineness of activity.</a:t>
                      </a:r>
                    </a:p>
                  </a:txBody>
                  <a:tcPr/>
                </a:tc>
                <a:extLst>
                  <a:ext uri="{0D108BD9-81ED-4DB2-BD59-A6C34878D82A}">
                    <a16:rowId xmlns:a16="http://schemas.microsoft.com/office/drawing/2014/main" val="2080103578"/>
                  </a:ext>
                </a:extLst>
              </a:tr>
              <a:tr h="1517065">
                <a:tc>
                  <a:txBody>
                    <a:bodyPr/>
                    <a:lstStyle/>
                    <a:p>
                      <a:pPr algn="just">
                        <a:lnSpc>
                          <a:spcPct val="90000"/>
                        </a:lnSpc>
                      </a:pPr>
                      <a:r>
                        <a:rPr lang="en-IN" sz="2000" dirty="0">
                          <a:solidFill>
                            <a:srgbClr val="0C233C"/>
                          </a:solidFill>
                          <a:latin typeface="Perpetua" panose="02020502060401020303" pitchFamily="18" charset="0"/>
                        </a:rPr>
                        <a:t>Registration u/s 12AB i.e. Provisional  Registration</a:t>
                      </a:r>
                    </a:p>
                  </a:txBody>
                  <a:tcPr/>
                </a:tc>
                <a:tc>
                  <a:txBody>
                    <a:bodyPr/>
                    <a:lstStyle/>
                    <a:p>
                      <a:pPr algn="just">
                        <a:lnSpc>
                          <a:spcPct val="90000"/>
                        </a:lnSpc>
                      </a:pPr>
                      <a:r>
                        <a:rPr lang="en-IN" sz="2000" dirty="0">
                          <a:solidFill>
                            <a:srgbClr val="0C233C"/>
                          </a:solidFill>
                          <a:latin typeface="Perpetua" panose="02020502060401020303" pitchFamily="18" charset="0"/>
                        </a:rPr>
                        <a:t>1 month prior to commencement of P.Y. </a:t>
                      </a:r>
                    </a:p>
                  </a:txBody>
                  <a:tcPr/>
                </a:tc>
                <a:tc>
                  <a:txBody>
                    <a:bodyPr/>
                    <a:lstStyle/>
                    <a:p>
                      <a:pPr>
                        <a:lnSpc>
                          <a:spcPct val="90000"/>
                        </a:lnSpc>
                      </a:pPr>
                      <a:r>
                        <a:rPr lang="en-IN" sz="2000" dirty="0">
                          <a:solidFill>
                            <a:srgbClr val="0C233C"/>
                          </a:solidFill>
                          <a:latin typeface="Perpetua" panose="02020502060401020303" pitchFamily="18" charset="0"/>
                        </a:rPr>
                        <a:t>For 3 Years</a:t>
                      </a:r>
                    </a:p>
                  </a:txBody>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IN" sz="2000" dirty="0">
                          <a:solidFill>
                            <a:srgbClr val="0C233C"/>
                          </a:solidFill>
                          <a:latin typeface="Perpetua" panose="02020502060401020303" pitchFamily="18" charset="0"/>
                        </a:rPr>
                        <a:t>6 month prior to expiry of reg. or at least six months prior to commencement of activity.</a:t>
                      </a:r>
                    </a:p>
                  </a:txBody>
                  <a:tcPr/>
                </a:tc>
                <a:tc>
                  <a:txBody>
                    <a:bodyPr/>
                    <a:lstStyle/>
                    <a:p>
                      <a:pPr marL="182563" marR="0" lvl="0" indent="-182563" algn="just" defTabSz="914400" rtl="0" eaLnBrk="1" fontAlgn="auto" latinLnBrk="0" hangingPunct="1">
                        <a:lnSpc>
                          <a:spcPct val="83000"/>
                        </a:lnSpc>
                        <a:spcBef>
                          <a:spcPts val="0"/>
                        </a:spcBef>
                        <a:spcAft>
                          <a:spcPts val="0"/>
                        </a:spcAft>
                        <a:buClrTx/>
                        <a:buSzTx/>
                        <a:buFont typeface="Wingdings" panose="05000000000000000000" pitchFamily="2" charset="2"/>
                        <a:buChar char="§"/>
                        <a:tabLst/>
                        <a:defRPr/>
                      </a:pPr>
                      <a:r>
                        <a:rPr lang="en-IN" sz="2000" dirty="0">
                          <a:solidFill>
                            <a:srgbClr val="0C233C"/>
                          </a:solidFill>
                          <a:latin typeface="Perpetua" panose="02020502060401020303" pitchFamily="18" charset="0"/>
                        </a:rPr>
                        <a:t>This registration shall be treated as provisional registration.</a:t>
                      </a:r>
                    </a:p>
                    <a:p>
                      <a:pPr marL="182563" marR="0" lvl="0" indent="-182563" algn="just" defTabSz="914400" rtl="0" eaLnBrk="1" fontAlgn="auto" latinLnBrk="0" hangingPunct="1">
                        <a:lnSpc>
                          <a:spcPct val="83000"/>
                        </a:lnSpc>
                        <a:spcBef>
                          <a:spcPts val="0"/>
                        </a:spcBef>
                        <a:spcAft>
                          <a:spcPts val="0"/>
                        </a:spcAft>
                        <a:buClrTx/>
                        <a:buSzTx/>
                        <a:buFont typeface="Wingdings" panose="05000000000000000000" pitchFamily="2" charset="2"/>
                        <a:buChar char="§"/>
                        <a:tabLst/>
                        <a:defRPr/>
                      </a:pPr>
                      <a:r>
                        <a:rPr lang="en-IN" sz="2000" dirty="0">
                          <a:solidFill>
                            <a:srgbClr val="0C233C"/>
                          </a:solidFill>
                          <a:latin typeface="Perpetua" panose="02020502060401020303" pitchFamily="18" charset="0"/>
                        </a:rPr>
                        <a:t>Registration shall be granted within </a:t>
                      </a:r>
                      <a:r>
                        <a:rPr lang="en-IN" sz="2000" b="1" u="sng" dirty="0">
                          <a:solidFill>
                            <a:srgbClr val="0C233C"/>
                          </a:solidFill>
                          <a:latin typeface="Perpetua" panose="02020502060401020303" pitchFamily="18" charset="0"/>
                        </a:rPr>
                        <a:t>1 months</a:t>
                      </a:r>
                      <a:r>
                        <a:rPr lang="en-IN" sz="2000" dirty="0">
                          <a:solidFill>
                            <a:srgbClr val="0C233C"/>
                          </a:solidFill>
                          <a:latin typeface="Perpetua" panose="02020502060401020303" pitchFamily="18" charset="0"/>
                        </a:rPr>
                        <a:t> from the end of the month in which application was made.</a:t>
                      </a:r>
                    </a:p>
                    <a:p>
                      <a:pPr marL="182563" marR="0" lvl="0" indent="-182563" algn="just" defTabSz="914400" rtl="0" eaLnBrk="1" fontAlgn="auto" latinLnBrk="0" hangingPunct="1">
                        <a:lnSpc>
                          <a:spcPct val="83000"/>
                        </a:lnSpc>
                        <a:spcBef>
                          <a:spcPts val="0"/>
                        </a:spcBef>
                        <a:spcAft>
                          <a:spcPts val="0"/>
                        </a:spcAft>
                        <a:buClrTx/>
                        <a:buSzTx/>
                        <a:buFont typeface="Wingdings" panose="05000000000000000000" pitchFamily="2" charset="2"/>
                        <a:buChar char="§"/>
                        <a:tabLst/>
                        <a:defRPr/>
                      </a:pPr>
                      <a:r>
                        <a:rPr lang="en-IN" sz="2000" dirty="0">
                          <a:solidFill>
                            <a:srgbClr val="0C233C"/>
                          </a:solidFill>
                          <a:latin typeface="Perpetua" panose="02020502060401020303" pitchFamily="18" charset="0"/>
                        </a:rPr>
                        <a:t>When Trust or Institute file an application for renewal of registration then Pr. Commissioner or Commissioner shall verify the genuineness of activity.</a:t>
                      </a:r>
                    </a:p>
                  </a:txBody>
                  <a:tcPr/>
                </a:tc>
                <a:extLst>
                  <a:ext uri="{0D108BD9-81ED-4DB2-BD59-A6C34878D82A}">
                    <a16:rowId xmlns:a16="http://schemas.microsoft.com/office/drawing/2014/main" val="1669818784"/>
                  </a:ext>
                </a:extLst>
              </a:tr>
            </a:tbl>
          </a:graphicData>
        </a:graphic>
      </p:graphicFrame>
    </p:spTree>
    <p:extLst>
      <p:ext uri="{BB962C8B-B14F-4D97-AF65-F5344CB8AC3E}">
        <p14:creationId xmlns:p14="http://schemas.microsoft.com/office/powerpoint/2010/main" val="340966272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73075"/>
          </a:xfrm>
          <a:solidFill>
            <a:schemeClr val="tx1"/>
          </a:solidFill>
        </p:spPr>
        <p:txBody>
          <a:bodyPr anchor="t"/>
          <a:lstStyle/>
          <a:p>
            <a:pPr algn="just">
              <a:lnSpc>
                <a:spcPct val="80000"/>
              </a:lnSpc>
            </a:pPr>
            <a:r>
              <a:rPr lang="en-US" sz="3400" b="1" dirty="0">
                <a:latin typeface="High Tower Text" panose="02040502050506030303" pitchFamily="18" charset="0"/>
              </a:rPr>
              <a:t>C. Process of Registration of Fund u/s 80G</a:t>
            </a:r>
          </a:p>
        </p:txBody>
      </p:sp>
      <p:sp>
        <p:nvSpPr>
          <p:cNvPr id="7" name="Slide Number Placeholder 6"/>
          <p:cNvSpPr>
            <a:spLocks noGrp="1"/>
          </p:cNvSpPr>
          <p:nvPr>
            <p:ph type="sldNum" sz="quarter" idx="12"/>
          </p:nvPr>
        </p:nvSpPr>
        <p:spPr/>
        <p:txBody>
          <a:bodyPr/>
          <a:lstStyle/>
          <a:p>
            <a:fld id="{1E20AE4F-6262-4C8B-8D39-3FC41EDB5BB9}" type="slidenum">
              <a:rPr lang="en-US" smtClean="0"/>
              <a:pPr/>
              <a:t>199</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473075"/>
            <a:ext cx="9144000" cy="6384925"/>
          </a:xfrm>
        </p:spPr>
        <p:txBody>
          <a:bodyPr/>
          <a:lstStyle/>
          <a:p>
            <a:pPr marL="0" indent="0" algn="just">
              <a:spcBef>
                <a:spcPts val="0"/>
              </a:spcBef>
              <a:buNone/>
            </a:pPr>
            <a:r>
              <a:rPr lang="en-US" sz="2400" b="1" u="sng" dirty="0">
                <a:solidFill>
                  <a:schemeClr val="tx2"/>
                </a:solidFill>
                <a:latin typeface="Perpetua" panose="02020502060401020303" pitchFamily="18" charset="0"/>
              </a:rPr>
              <a:t>Amendment in Section 80G [ Clause - 33] </a:t>
            </a:r>
          </a:p>
          <a:p>
            <a:pPr algn="just">
              <a:spcBef>
                <a:spcPts val="0"/>
              </a:spcBef>
            </a:pPr>
            <a:r>
              <a:rPr lang="en-US" sz="2200" b="1" u="sng" dirty="0">
                <a:solidFill>
                  <a:schemeClr val="tx2"/>
                </a:solidFill>
                <a:latin typeface="Perpetua" panose="02020502060401020303" pitchFamily="18" charset="0"/>
              </a:rPr>
              <a:t>Amendment in clause (vi) of sub section 5 of section 80G</a:t>
            </a:r>
            <a:r>
              <a:rPr lang="en-US" sz="2200" b="1" dirty="0">
                <a:solidFill>
                  <a:schemeClr val="tx2"/>
                </a:solidFill>
                <a:latin typeface="Perpetua" panose="02020502060401020303" pitchFamily="18" charset="0"/>
              </a:rPr>
              <a:t> [w.e.f. 1</a:t>
            </a:r>
            <a:r>
              <a:rPr lang="en-US" sz="2200" b="1" baseline="30000" dirty="0">
                <a:solidFill>
                  <a:schemeClr val="tx2"/>
                </a:solidFill>
                <a:latin typeface="Perpetua" panose="02020502060401020303" pitchFamily="18" charset="0"/>
              </a:rPr>
              <a:t>st</a:t>
            </a:r>
            <a:r>
              <a:rPr lang="en-US" sz="2200" b="1" dirty="0">
                <a:solidFill>
                  <a:schemeClr val="tx2"/>
                </a:solidFill>
                <a:latin typeface="Perpetua" panose="02020502060401020303" pitchFamily="18" charset="0"/>
              </a:rPr>
              <a:t> June 2020]</a:t>
            </a:r>
          </a:p>
          <a:p>
            <a:pPr marL="365125" indent="0" algn="just">
              <a:spcBef>
                <a:spcPts val="0"/>
              </a:spcBef>
              <a:buNone/>
            </a:pPr>
            <a:r>
              <a:rPr lang="en-GB" sz="2200" i="1" dirty="0">
                <a:solidFill>
                  <a:schemeClr val="tx2"/>
                </a:solidFill>
                <a:latin typeface="Perpetua" panose="02020502060401020303" pitchFamily="18" charset="0"/>
              </a:rPr>
              <a:t>In relation to donations made after the 31st day of March 1992, the institution or fund is for the time being approved by the </a:t>
            </a:r>
            <a:r>
              <a:rPr lang="en-GB" sz="2200" b="1" i="1" u="sng" dirty="0">
                <a:solidFill>
                  <a:schemeClr val="tx2"/>
                </a:solidFill>
                <a:latin typeface="Perpetua" panose="02020502060401020303" pitchFamily="18" charset="0"/>
              </a:rPr>
              <a:t>Principal Commissioner or </a:t>
            </a:r>
            <a:r>
              <a:rPr lang="en-GB" sz="2200" i="1" dirty="0">
                <a:solidFill>
                  <a:schemeClr val="tx2"/>
                </a:solidFill>
                <a:latin typeface="Perpetua" panose="02020502060401020303" pitchFamily="18" charset="0"/>
              </a:rPr>
              <a:t>Commissioner in accordance with the rules made in this behalf;</a:t>
            </a:r>
            <a:r>
              <a:rPr lang="en-US" sz="2200" i="1" dirty="0">
                <a:solidFill>
                  <a:schemeClr val="tx2"/>
                </a:solidFill>
                <a:latin typeface="Perpetua" panose="02020502060401020303" pitchFamily="18" charset="0"/>
              </a:rPr>
              <a:t> </a:t>
            </a:r>
            <a:endParaRPr lang="en-US" sz="2200" b="1" u="sng" dirty="0">
              <a:solidFill>
                <a:schemeClr val="tx2"/>
              </a:solidFill>
              <a:latin typeface="Perpetua" panose="02020502060401020303" pitchFamily="18" charset="0"/>
            </a:endParaRPr>
          </a:p>
          <a:p>
            <a:pPr algn="just">
              <a:spcBef>
                <a:spcPts val="0"/>
              </a:spcBef>
            </a:pPr>
            <a:r>
              <a:rPr lang="en-US" sz="2200" b="1" u="sng" dirty="0">
                <a:solidFill>
                  <a:schemeClr val="tx2"/>
                </a:solidFill>
                <a:latin typeface="Perpetua" panose="02020502060401020303" pitchFamily="18" charset="0"/>
              </a:rPr>
              <a:t>Insertion of new clause (ix) in sub section 5 of section 80G </a:t>
            </a:r>
            <a:r>
              <a:rPr lang="en-US" sz="2200" b="1" dirty="0">
                <a:solidFill>
                  <a:schemeClr val="tx2"/>
                </a:solidFill>
                <a:latin typeface="Perpetua" panose="02020502060401020303" pitchFamily="18" charset="0"/>
              </a:rPr>
              <a:t>[w.e.f. 1</a:t>
            </a:r>
            <a:r>
              <a:rPr lang="en-US" sz="2200" b="1" baseline="30000" dirty="0">
                <a:solidFill>
                  <a:schemeClr val="tx2"/>
                </a:solidFill>
                <a:latin typeface="Perpetua" panose="02020502060401020303" pitchFamily="18" charset="0"/>
              </a:rPr>
              <a:t>st</a:t>
            </a:r>
            <a:r>
              <a:rPr lang="en-US" sz="2200" b="1" dirty="0">
                <a:solidFill>
                  <a:schemeClr val="tx2"/>
                </a:solidFill>
                <a:latin typeface="Perpetua" panose="02020502060401020303" pitchFamily="18" charset="0"/>
              </a:rPr>
              <a:t> June 2020]</a:t>
            </a:r>
          </a:p>
          <a:p>
            <a:pPr marL="365125" indent="0" algn="just">
              <a:lnSpc>
                <a:spcPct val="90000"/>
              </a:lnSpc>
              <a:spcBef>
                <a:spcPts val="0"/>
              </a:spcBef>
              <a:buNone/>
            </a:pPr>
            <a:r>
              <a:rPr lang="en-GB" sz="2350" i="1" dirty="0">
                <a:solidFill>
                  <a:schemeClr val="tx2"/>
                </a:solidFill>
                <a:latin typeface="Perpetua" panose="02020502060401020303" pitchFamily="18" charset="0"/>
              </a:rPr>
              <a:t>(ix) the institution or fund furnishes to the donor, a certificate specifying the amount of donation in such manner, containing such particulars and within such time from the date of receipt of donation, as may be prescribed:</a:t>
            </a:r>
          </a:p>
          <a:p>
            <a:pPr marL="365125" indent="0" algn="just">
              <a:lnSpc>
                <a:spcPct val="90000"/>
              </a:lnSpc>
              <a:spcBef>
                <a:spcPts val="0"/>
              </a:spcBef>
              <a:buNone/>
            </a:pPr>
            <a:r>
              <a:rPr lang="en-GB" sz="2350" i="1" dirty="0">
                <a:solidFill>
                  <a:schemeClr val="tx2"/>
                </a:solidFill>
                <a:latin typeface="Perpetua" panose="02020502060401020303" pitchFamily="18" charset="0"/>
              </a:rPr>
              <a:t>Provided that the institution or fund referred to in clause (vi) shall make an application in the prescribed form and manner to the Principal Commissioner or Commissioner, for grant of approval,–</a:t>
            </a:r>
          </a:p>
          <a:p>
            <a:pPr marL="717550" indent="-352425" algn="just" defTabSz="717550">
              <a:lnSpc>
                <a:spcPct val="90000"/>
              </a:lnSpc>
              <a:spcBef>
                <a:spcPts val="0"/>
              </a:spcBef>
              <a:buFont typeface="+mj-lt"/>
              <a:buAutoNum type="romanLcPeriod"/>
            </a:pPr>
            <a:r>
              <a:rPr lang="en-GB" sz="2350" i="1" dirty="0">
                <a:solidFill>
                  <a:schemeClr val="tx2"/>
                </a:solidFill>
                <a:latin typeface="Perpetua" panose="02020502060401020303" pitchFamily="18" charset="0"/>
              </a:rPr>
              <a:t>Where the institution or fund is approved under clause (vi) [as it stood immediately before its amendment by the Finance Act, 2020], within three months from the date on which this proviso has come into force;</a:t>
            </a:r>
          </a:p>
          <a:p>
            <a:pPr marL="717550" indent="-352425" algn="just" defTabSz="717550">
              <a:lnSpc>
                <a:spcPct val="90000"/>
              </a:lnSpc>
              <a:spcBef>
                <a:spcPts val="0"/>
              </a:spcBef>
              <a:buFont typeface="+mj-lt"/>
              <a:buAutoNum type="romanLcPeriod"/>
            </a:pPr>
            <a:r>
              <a:rPr lang="en-GB" sz="2350" i="1" dirty="0">
                <a:solidFill>
                  <a:schemeClr val="tx2"/>
                </a:solidFill>
                <a:latin typeface="Perpetua" panose="02020502060401020303" pitchFamily="18" charset="0"/>
              </a:rPr>
              <a:t>Where the institution or fund is approved and the period of such approval is due to expire, at least six months prior to expiry of the said period;</a:t>
            </a:r>
          </a:p>
        </p:txBody>
      </p:sp>
    </p:spTree>
    <p:extLst>
      <p:ext uri="{BB962C8B-B14F-4D97-AF65-F5344CB8AC3E}">
        <p14:creationId xmlns:p14="http://schemas.microsoft.com/office/powerpoint/2010/main" val="4089763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F515D502-869A-4F0D-B79B-D17C9862659C}"/>
              </a:ext>
            </a:extLst>
          </p:cNvPr>
          <p:cNvGraphicFramePr/>
          <p:nvPr>
            <p:extLst>
              <p:ext uri="{D42A27DB-BD31-4B8C-83A1-F6EECF244321}">
                <p14:modId xmlns:p14="http://schemas.microsoft.com/office/powerpoint/2010/main" val="2812944197"/>
              </p:ext>
            </p:extLst>
          </p:nvPr>
        </p:nvGraphicFramePr>
        <p:xfrm>
          <a:off x="381000" y="1371600"/>
          <a:ext cx="83820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28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120380823"/>
              </p:ext>
            </p:extLst>
          </p:nvPr>
        </p:nvGraphicFramePr>
        <p:xfrm>
          <a:off x="-30506" y="0"/>
          <a:ext cx="9174506" cy="6920313"/>
        </p:xfrm>
        <a:graphic>
          <a:graphicData uri="http://schemas.openxmlformats.org/drawingml/2006/table">
            <a:tbl>
              <a:tblPr/>
              <a:tblGrid>
                <a:gridCol w="9174506">
                  <a:extLst>
                    <a:ext uri="{9D8B030D-6E8A-4147-A177-3AD203B41FA5}">
                      <a16:colId xmlns:a16="http://schemas.microsoft.com/office/drawing/2014/main" val="20000"/>
                    </a:ext>
                  </a:extLst>
                </a:gridCol>
              </a:tblGrid>
              <a:tr h="6920313">
                <a:tc>
                  <a:txBody>
                    <a:bodyPr/>
                    <a:lstStyle/>
                    <a:p>
                      <a:pPr algn="just"/>
                      <a:r>
                        <a:rPr lang="en-US" sz="2200" b="1" i="0" u="sng" dirty="0">
                          <a:solidFill>
                            <a:schemeClr val="tx2"/>
                          </a:solidFill>
                          <a:latin typeface="Perpetua" panose="02020502060401020303" pitchFamily="18" charset="0"/>
                          <a:ea typeface="Times New Roman"/>
                        </a:rPr>
                        <a:t>Brief Impact:</a:t>
                      </a:r>
                    </a:p>
                    <a:p>
                      <a:pPr marL="457200" indent="-457200" algn="just">
                        <a:buFont typeface="+mj-lt"/>
                        <a:buAutoNum type="alphaUcPeriod"/>
                      </a:pPr>
                      <a:r>
                        <a:rPr lang="en-GB" sz="2400" b="1" i="0" u="sng" strike="noStrike" kern="1200" baseline="0" dirty="0">
                          <a:solidFill>
                            <a:schemeClr val="tx2"/>
                          </a:solidFill>
                          <a:latin typeface="Perpetua" panose="02020502060401020303" pitchFamily="18" charset="0"/>
                          <a:ea typeface="+mn-ea"/>
                          <a:cs typeface="+mn-cs"/>
                        </a:rPr>
                        <a:t>Individual, Hindu undivided family, association of persons, body of individuals, artificial juridical person.</a:t>
                      </a:r>
                      <a:endParaRPr lang="en-US" sz="2400" i="0" u="sng" kern="1200" dirty="0">
                        <a:solidFill>
                          <a:schemeClr val="tx2"/>
                        </a:solidFill>
                        <a:effectLst/>
                        <a:latin typeface="Perpetua" panose="02020502060401020303" pitchFamily="18" charset="0"/>
                        <a:ea typeface="+mn-ea"/>
                        <a:cs typeface="+mn-cs"/>
                      </a:endParaRPr>
                    </a:p>
                    <a:p>
                      <a:pPr marL="957263" indent="-514350" algn="just">
                        <a:buFont typeface="+mj-lt"/>
                        <a:buAutoNum type="romanUcPeriod"/>
                      </a:pPr>
                      <a:r>
                        <a:rPr lang="en-GB" sz="2200" dirty="0">
                          <a:solidFill>
                            <a:schemeClr val="tx2"/>
                          </a:solidFill>
                          <a:latin typeface="Perpetua" panose="02020502060401020303" pitchFamily="18" charset="0"/>
                        </a:rPr>
                        <a:t>The rate of income tax is same. Tax slab and rates remain unchanged. </a:t>
                      </a: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endParaRPr lang="en-IN" sz="2200" dirty="0">
                        <a:solidFill>
                          <a:schemeClr val="tx2"/>
                        </a:solidFill>
                        <a:latin typeface="Perpetua" panose="02020502060401020303" pitchFamily="18" charset="0"/>
                      </a:endParaRPr>
                    </a:p>
                    <a:p>
                      <a:pPr marL="442913" indent="0" algn="just"/>
                      <a:r>
                        <a:rPr lang="en-IN" sz="2400" kern="1200" dirty="0">
                          <a:solidFill>
                            <a:schemeClr val="tx2"/>
                          </a:solidFill>
                          <a:latin typeface="Perpetua" panose="02020502060401020303" pitchFamily="18" charset="0"/>
                          <a:ea typeface="+mn-ea"/>
                          <a:cs typeface="+mn-cs"/>
                        </a:rPr>
                        <a:t>*   Health &amp; </a:t>
                      </a:r>
                      <a:r>
                        <a:rPr lang="en-GB" sz="2400" kern="1200" dirty="0">
                          <a:solidFill>
                            <a:schemeClr val="tx2"/>
                          </a:solidFill>
                          <a:latin typeface="Perpetua" panose="02020502060401020303" pitchFamily="18" charset="0"/>
                          <a:ea typeface="+mn-ea"/>
                          <a:cs typeface="+mn-cs"/>
                        </a:rPr>
                        <a:t>Education cess and surcharge as applicable.</a:t>
                      </a:r>
                    </a:p>
                    <a:p>
                      <a:pPr marL="806450" indent="-363538" algn="just"/>
                      <a:r>
                        <a:rPr lang="en-GB" sz="2200" kern="1200" dirty="0">
                          <a:solidFill>
                            <a:srgbClr val="C00000"/>
                          </a:solidFill>
                          <a:latin typeface="Perpetua" panose="02020502060401020303" pitchFamily="18" charset="0"/>
                          <a:ea typeface="+mn-ea"/>
                          <a:cs typeface="+mn-cs"/>
                        </a:rPr>
                        <a:t>** </a:t>
                      </a:r>
                      <a:r>
                        <a:rPr lang="en-GB" sz="2200" kern="1200" dirty="0">
                          <a:solidFill>
                            <a:schemeClr val="tx2"/>
                          </a:solidFill>
                          <a:latin typeface="Perpetua" panose="02020502060401020303" pitchFamily="18" charset="0"/>
                          <a:ea typeface="+mn-ea"/>
                          <a:cs typeface="+mn-cs"/>
                        </a:rPr>
                        <a:t>B</a:t>
                      </a:r>
                      <a:r>
                        <a:rPr lang="en-GB" sz="2400" dirty="0">
                          <a:solidFill>
                            <a:schemeClr val="tx2"/>
                          </a:solidFill>
                          <a:latin typeface="Perpetua" panose="02020502060401020303" pitchFamily="18" charset="0"/>
                        </a:rPr>
                        <a:t>asic exemption limit for resident individuals above 60 years but less than 80 years of age (i.e. Senior Citizen) at any time during the FY is INR 300,000 and for resident individuals 80 years of age or more (i.e. Super Senior Citizen) is INR 500,000 (unchanged).</a:t>
                      </a:r>
                    </a:p>
                    <a:p>
                      <a:pPr marL="806450" indent="-363538" algn="just"/>
                      <a:r>
                        <a:rPr lang="en-GB" sz="2400" i="0" kern="1200" dirty="0">
                          <a:solidFill>
                            <a:schemeClr val="tx2"/>
                          </a:solidFill>
                          <a:effectLst/>
                          <a:latin typeface="Perpetua" panose="02020502060401020303" pitchFamily="18" charset="0"/>
                          <a:ea typeface="+mn-ea"/>
                          <a:cs typeface="+mn-cs"/>
                        </a:rPr>
                        <a:t>2.  </a:t>
                      </a:r>
                      <a:r>
                        <a:rPr lang="en-GB" sz="2400" b="1" i="0" kern="1200" dirty="0">
                          <a:solidFill>
                            <a:srgbClr val="FF0000"/>
                          </a:solidFill>
                          <a:effectLst/>
                          <a:latin typeface="Perpetua" panose="02020502060401020303" pitchFamily="18" charset="0"/>
                          <a:ea typeface="+mn-ea"/>
                          <a:cs typeface="+mn-cs"/>
                        </a:rPr>
                        <a:t>For the AY 2021-22,Individual &amp; HUF have an option to opt for taxation under newly inserted section 115BAC of the Act</a:t>
                      </a:r>
                      <a:endParaRPr lang="en-US" sz="2200" b="1" i="0" kern="1200" dirty="0">
                        <a:solidFill>
                          <a:srgbClr val="FF0000"/>
                        </a:solidFill>
                        <a:effectLst/>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668505565"/>
              </p:ext>
            </p:extLst>
          </p:nvPr>
        </p:nvGraphicFramePr>
        <p:xfrm>
          <a:off x="330868" y="1484784"/>
          <a:ext cx="8482263" cy="2468880"/>
        </p:xfrm>
        <a:graphic>
          <a:graphicData uri="http://schemas.openxmlformats.org/drawingml/2006/table">
            <a:tbl>
              <a:tblPr firstRow="1" bandRow="1">
                <a:tableStyleId>{5C22544A-7EE6-4342-B048-85BDC9FD1C3A}</a:tableStyleId>
              </a:tblPr>
              <a:tblGrid>
                <a:gridCol w="3540423">
                  <a:extLst>
                    <a:ext uri="{9D8B030D-6E8A-4147-A177-3AD203B41FA5}">
                      <a16:colId xmlns:a16="http://schemas.microsoft.com/office/drawing/2014/main" val="1042905291"/>
                    </a:ext>
                  </a:extLst>
                </a:gridCol>
                <a:gridCol w="2503440">
                  <a:extLst>
                    <a:ext uri="{9D8B030D-6E8A-4147-A177-3AD203B41FA5}">
                      <a16:colId xmlns:a16="http://schemas.microsoft.com/office/drawing/2014/main" val="1425566786"/>
                    </a:ext>
                  </a:extLst>
                </a:gridCol>
                <a:gridCol w="2438400">
                  <a:extLst>
                    <a:ext uri="{9D8B030D-6E8A-4147-A177-3AD203B41FA5}">
                      <a16:colId xmlns:a16="http://schemas.microsoft.com/office/drawing/2014/main" val="2324850440"/>
                    </a:ext>
                  </a:extLst>
                </a:gridCol>
              </a:tblGrid>
              <a:tr h="599440">
                <a:tc>
                  <a:txBody>
                    <a:bodyPr/>
                    <a:lstStyle/>
                    <a:p>
                      <a:pPr algn="ctr"/>
                      <a:r>
                        <a:rPr lang="en-GB" sz="2200" dirty="0">
                          <a:latin typeface="Perpetua" panose="02020502060401020303" pitchFamily="18" charset="0"/>
                        </a:rPr>
                        <a:t>Total income </a:t>
                      </a:r>
                    </a:p>
                  </a:txBody>
                  <a:tcPr/>
                </a:tc>
                <a:tc>
                  <a:txBody>
                    <a:bodyPr/>
                    <a:lstStyle/>
                    <a:p>
                      <a:pPr algn="ctr"/>
                      <a:r>
                        <a:rPr lang="en-GB" sz="2200" dirty="0">
                          <a:latin typeface="Perpetua" panose="02020502060401020303" pitchFamily="18" charset="0"/>
                        </a:rPr>
                        <a:t>New tax rate</a:t>
                      </a:r>
                      <a:r>
                        <a:rPr lang="en-GB" sz="2200" dirty="0">
                          <a:solidFill>
                            <a:srgbClr val="C00000"/>
                          </a:solidFill>
                          <a:latin typeface="Perpetua" panose="02020502060401020303" pitchFamily="18" charset="0"/>
                        </a:rPr>
                        <a:t>*</a:t>
                      </a:r>
                      <a:r>
                        <a:rPr lang="en-GB" sz="2200" dirty="0">
                          <a:latin typeface="Perpetua" panose="02020502060401020303" pitchFamily="18" charset="0"/>
                        </a:rPr>
                        <a:t> (AY 2021-22) </a:t>
                      </a:r>
                    </a:p>
                  </a:txBody>
                  <a:tcPr/>
                </a:tc>
                <a:tc>
                  <a:txBody>
                    <a:bodyPr/>
                    <a:lstStyle/>
                    <a:p>
                      <a:pPr algn="ctr"/>
                      <a:r>
                        <a:rPr lang="en-GB" sz="2200" dirty="0">
                          <a:latin typeface="Perpetua" panose="02020502060401020303" pitchFamily="18" charset="0"/>
                        </a:rPr>
                        <a:t>Existing tax rate</a:t>
                      </a:r>
                      <a:r>
                        <a:rPr lang="en-GB" sz="2200" dirty="0">
                          <a:solidFill>
                            <a:srgbClr val="C00000"/>
                          </a:solidFill>
                          <a:latin typeface="Perpetua" panose="02020502060401020303" pitchFamily="18" charset="0"/>
                        </a:rPr>
                        <a:t>*</a:t>
                      </a:r>
                      <a:r>
                        <a:rPr lang="en-GB" sz="2200" dirty="0">
                          <a:latin typeface="Perpetua" panose="02020502060401020303" pitchFamily="18" charset="0"/>
                        </a:rPr>
                        <a:t> (AY 20-21) </a:t>
                      </a:r>
                    </a:p>
                  </a:txBody>
                  <a:tcPr/>
                </a:tc>
                <a:extLst>
                  <a:ext uri="{0D108BD9-81ED-4DB2-BD59-A6C34878D82A}">
                    <a16:rowId xmlns:a16="http://schemas.microsoft.com/office/drawing/2014/main" val="1130232625"/>
                  </a:ext>
                </a:extLst>
              </a:tr>
              <a:tr h="370840">
                <a:tc>
                  <a:txBody>
                    <a:bodyPr/>
                    <a:lstStyle/>
                    <a:p>
                      <a:r>
                        <a:rPr lang="en-GB" sz="2200" dirty="0">
                          <a:solidFill>
                            <a:schemeClr val="tx2"/>
                          </a:solidFill>
                          <a:latin typeface="Perpetua" panose="02020502060401020303" pitchFamily="18" charset="0"/>
                        </a:rPr>
                        <a:t>Up to INR 250,000</a:t>
                      </a:r>
                      <a:r>
                        <a:rPr lang="en-GB" sz="2200" dirty="0">
                          <a:solidFill>
                            <a:srgbClr val="C00000"/>
                          </a:solidFill>
                          <a:latin typeface="Perpetua" panose="02020502060401020303" pitchFamily="18" charset="0"/>
                        </a:rPr>
                        <a:t>**</a:t>
                      </a:r>
                    </a:p>
                  </a:txBody>
                  <a:tcPr/>
                </a:tc>
                <a:tc>
                  <a:txBody>
                    <a:bodyPr/>
                    <a:lstStyle/>
                    <a:p>
                      <a:pPr algn="ctr"/>
                      <a:r>
                        <a:rPr lang="en-GB" sz="2200" dirty="0">
                          <a:solidFill>
                            <a:schemeClr val="tx2"/>
                          </a:solidFill>
                          <a:latin typeface="Perpetua" panose="02020502060401020303" pitchFamily="18" charset="0"/>
                        </a:rPr>
                        <a:t>Nil </a:t>
                      </a:r>
                    </a:p>
                  </a:txBody>
                  <a:tcPr/>
                </a:tc>
                <a:tc>
                  <a:txBody>
                    <a:bodyPr/>
                    <a:lstStyle/>
                    <a:p>
                      <a:pPr algn="ctr"/>
                      <a:r>
                        <a:rPr lang="en-GB" sz="2200" dirty="0">
                          <a:solidFill>
                            <a:schemeClr val="tx2"/>
                          </a:solidFill>
                          <a:latin typeface="Perpetua" panose="02020502060401020303" pitchFamily="18" charset="0"/>
                        </a:rPr>
                        <a:t>Nil </a:t>
                      </a:r>
                    </a:p>
                  </a:txBody>
                  <a:tcPr/>
                </a:tc>
                <a:extLst>
                  <a:ext uri="{0D108BD9-81ED-4DB2-BD59-A6C34878D82A}">
                    <a16:rowId xmlns:a16="http://schemas.microsoft.com/office/drawing/2014/main" val="2650374873"/>
                  </a:ext>
                </a:extLst>
              </a:tr>
              <a:tr h="370840">
                <a:tc>
                  <a:txBody>
                    <a:bodyPr/>
                    <a:lstStyle/>
                    <a:p>
                      <a:r>
                        <a:rPr lang="en-GB" sz="2200" dirty="0">
                          <a:solidFill>
                            <a:schemeClr val="tx2"/>
                          </a:solidFill>
                          <a:latin typeface="Perpetua" panose="02020502060401020303" pitchFamily="18" charset="0"/>
                        </a:rPr>
                        <a:t>INR 250,001 to INR 500,000 </a:t>
                      </a:r>
                    </a:p>
                  </a:txBody>
                  <a:tcPr/>
                </a:tc>
                <a:tc>
                  <a:txBody>
                    <a:bodyPr/>
                    <a:lstStyle/>
                    <a:p>
                      <a:pPr algn="ctr"/>
                      <a:r>
                        <a:rPr lang="en-GB" sz="2200" dirty="0">
                          <a:solidFill>
                            <a:schemeClr val="tx2"/>
                          </a:solidFill>
                          <a:latin typeface="Perpetua" panose="02020502060401020303" pitchFamily="18" charset="0"/>
                        </a:rPr>
                        <a:t>5% </a:t>
                      </a:r>
                    </a:p>
                  </a:txBody>
                  <a:tcPr/>
                </a:tc>
                <a:tc>
                  <a:txBody>
                    <a:bodyPr/>
                    <a:lstStyle/>
                    <a:p>
                      <a:pPr algn="ctr"/>
                      <a:r>
                        <a:rPr lang="en-GB" sz="2200" dirty="0">
                          <a:solidFill>
                            <a:schemeClr val="tx2"/>
                          </a:solidFill>
                          <a:latin typeface="Perpetua" panose="02020502060401020303" pitchFamily="18" charset="0"/>
                        </a:rPr>
                        <a:t>5% </a:t>
                      </a:r>
                    </a:p>
                  </a:txBody>
                  <a:tcPr/>
                </a:tc>
                <a:extLst>
                  <a:ext uri="{0D108BD9-81ED-4DB2-BD59-A6C34878D82A}">
                    <a16:rowId xmlns:a16="http://schemas.microsoft.com/office/drawing/2014/main" val="2331798235"/>
                  </a:ext>
                </a:extLst>
              </a:tr>
              <a:tr h="370840">
                <a:tc>
                  <a:txBody>
                    <a:bodyPr/>
                    <a:lstStyle/>
                    <a:p>
                      <a:r>
                        <a:rPr lang="en-GB" sz="2200" dirty="0">
                          <a:solidFill>
                            <a:schemeClr val="tx2"/>
                          </a:solidFill>
                          <a:latin typeface="Perpetua" panose="02020502060401020303" pitchFamily="18" charset="0"/>
                        </a:rPr>
                        <a:t>INR 500,001 to INR 1,000,000 </a:t>
                      </a:r>
                    </a:p>
                  </a:txBody>
                  <a:tcPr/>
                </a:tc>
                <a:tc>
                  <a:txBody>
                    <a:bodyPr/>
                    <a:lstStyle/>
                    <a:p>
                      <a:pPr algn="ctr"/>
                      <a:r>
                        <a:rPr lang="en-GB" sz="2200" dirty="0">
                          <a:solidFill>
                            <a:schemeClr val="tx2"/>
                          </a:solidFill>
                          <a:latin typeface="Perpetua" panose="02020502060401020303" pitchFamily="18" charset="0"/>
                        </a:rPr>
                        <a:t>20%</a:t>
                      </a:r>
                    </a:p>
                  </a:txBody>
                  <a:tcPr/>
                </a:tc>
                <a:tc>
                  <a:txBody>
                    <a:bodyPr/>
                    <a:lstStyle/>
                    <a:p>
                      <a:pPr algn="ctr"/>
                      <a:r>
                        <a:rPr lang="en-GB" sz="2200" dirty="0">
                          <a:solidFill>
                            <a:schemeClr val="tx2"/>
                          </a:solidFill>
                          <a:latin typeface="Perpetua" panose="02020502060401020303" pitchFamily="18" charset="0"/>
                        </a:rPr>
                        <a:t>20%</a:t>
                      </a:r>
                    </a:p>
                  </a:txBody>
                  <a:tcPr/>
                </a:tc>
                <a:extLst>
                  <a:ext uri="{0D108BD9-81ED-4DB2-BD59-A6C34878D82A}">
                    <a16:rowId xmlns:a16="http://schemas.microsoft.com/office/drawing/2014/main" val="3953786832"/>
                  </a:ext>
                </a:extLst>
              </a:tr>
              <a:tr h="370840">
                <a:tc>
                  <a:txBody>
                    <a:bodyPr/>
                    <a:lstStyle/>
                    <a:p>
                      <a:r>
                        <a:rPr lang="en-GB" sz="2200" dirty="0">
                          <a:solidFill>
                            <a:schemeClr val="tx2"/>
                          </a:solidFill>
                          <a:latin typeface="Perpetua" panose="02020502060401020303" pitchFamily="18" charset="0"/>
                        </a:rPr>
                        <a:t>Above INR 1,000,000 </a:t>
                      </a:r>
                    </a:p>
                  </a:txBody>
                  <a:tcPr/>
                </a:tc>
                <a:tc>
                  <a:txBody>
                    <a:bodyPr/>
                    <a:lstStyle/>
                    <a:p>
                      <a:pPr algn="ctr"/>
                      <a:r>
                        <a:rPr lang="en-GB" sz="2200" dirty="0">
                          <a:solidFill>
                            <a:schemeClr val="tx2"/>
                          </a:solidFill>
                          <a:latin typeface="Perpetua" panose="02020502060401020303" pitchFamily="18" charset="0"/>
                        </a:rPr>
                        <a:t>30%</a:t>
                      </a:r>
                    </a:p>
                  </a:txBody>
                  <a:tcPr/>
                </a:tc>
                <a:tc>
                  <a:txBody>
                    <a:bodyPr/>
                    <a:lstStyle/>
                    <a:p>
                      <a:pPr algn="ctr"/>
                      <a:r>
                        <a:rPr lang="en-GB" sz="2200" dirty="0">
                          <a:solidFill>
                            <a:schemeClr val="tx2"/>
                          </a:solidFill>
                          <a:latin typeface="Perpetua" panose="02020502060401020303" pitchFamily="18" charset="0"/>
                        </a:rPr>
                        <a:t>30%</a:t>
                      </a:r>
                    </a:p>
                  </a:txBody>
                  <a:tcPr/>
                </a:tc>
                <a:extLst>
                  <a:ext uri="{0D108BD9-81ED-4DB2-BD59-A6C34878D82A}">
                    <a16:rowId xmlns:a16="http://schemas.microsoft.com/office/drawing/2014/main" val="1526137393"/>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20</a:t>
            </a:fld>
            <a:endParaRPr lang="en-US"/>
          </a:p>
        </p:txBody>
      </p:sp>
    </p:spTree>
    <p:extLst>
      <p:ext uri="{BB962C8B-B14F-4D97-AF65-F5344CB8AC3E}">
        <p14:creationId xmlns:p14="http://schemas.microsoft.com/office/powerpoint/2010/main" val="1466427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57200"/>
          </a:xfrm>
          <a:solidFill>
            <a:schemeClr val="tx1"/>
          </a:solidFill>
        </p:spPr>
        <p:txBody>
          <a:bodyPr anchor="t"/>
          <a:lstStyle/>
          <a:p>
            <a:pPr algn="r">
              <a:lnSpc>
                <a:spcPct val="80000"/>
              </a:lnSpc>
            </a:pPr>
            <a:r>
              <a:rPr lang="en-US" sz="2800" b="1" dirty="0" err="1">
                <a:latin typeface="High Tower Text" panose="02040502050506030303" pitchFamily="18" charset="0"/>
              </a:rPr>
              <a:t>Contd</a:t>
            </a:r>
            <a:r>
              <a:rPr lang="en-US" sz="2800" b="1"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1E20AE4F-6262-4C8B-8D39-3FC41EDB5BB9}" type="slidenum">
              <a:rPr lang="en-US" smtClean="0"/>
              <a:pPr/>
              <a:t>200</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457201"/>
            <a:ext cx="9144000" cy="6400800"/>
          </a:xfrm>
        </p:spPr>
        <p:txBody>
          <a:bodyPr/>
          <a:lstStyle/>
          <a:p>
            <a:pPr marL="717550" indent="-352425" algn="just" defTabSz="717550">
              <a:lnSpc>
                <a:spcPct val="90000"/>
              </a:lnSpc>
              <a:spcBef>
                <a:spcPts val="0"/>
              </a:spcBef>
              <a:buFont typeface="+mj-lt"/>
              <a:buAutoNum type="romanLcPeriod" startAt="3"/>
            </a:pPr>
            <a:r>
              <a:rPr lang="en-GB" sz="2000" i="1" dirty="0">
                <a:solidFill>
                  <a:schemeClr val="tx2"/>
                </a:solidFill>
                <a:latin typeface="Perpetua" panose="02020502060401020303" pitchFamily="18" charset="0"/>
              </a:rPr>
              <a:t>Where the institution or fund has been provisionally approved, at least six months prior to expiry of the period of the provisional approval or within six months of commencement of its activities, whichever is earlier;</a:t>
            </a:r>
          </a:p>
          <a:p>
            <a:pPr marL="717550" indent="-352425" algn="just" defTabSz="717550">
              <a:lnSpc>
                <a:spcPct val="90000"/>
              </a:lnSpc>
              <a:spcBef>
                <a:spcPts val="0"/>
              </a:spcBef>
              <a:buFont typeface="+mj-lt"/>
              <a:buAutoNum type="romanLcPeriod" startAt="3"/>
            </a:pPr>
            <a:r>
              <a:rPr lang="en-GB" sz="2000" i="1" dirty="0">
                <a:solidFill>
                  <a:schemeClr val="tx2"/>
                </a:solidFill>
                <a:latin typeface="Perpetua" panose="02020502060401020303" pitchFamily="18" charset="0"/>
              </a:rPr>
              <a:t>In any other case, at least one month prior to commencement of the previous year relevant to the assessment year from which the said approval is </a:t>
            </a:r>
            <a:r>
              <a:rPr lang="en-IN" sz="2000" i="1" dirty="0">
                <a:solidFill>
                  <a:schemeClr val="tx2"/>
                </a:solidFill>
                <a:latin typeface="Perpetua" panose="02020502060401020303" pitchFamily="18" charset="0"/>
              </a:rPr>
              <a:t>sought:</a:t>
            </a:r>
            <a:endParaRPr lang="en-GB" sz="2200" i="1" dirty="0">
              <a:solidFill>
                <a:schemeClr val="tx2"/>
              </a:solidFill>
              <a:latin typeface="Perpetua" panose="02020502060401020303" pitchFamily="18" charset="0"/>
            </a:endParaRPr>
          </a:p>
          <a:p>
            <a:pPr marL="365125" indent="0" algn="just">
              <a:spcBef>
                <a:spcPts val="0"/>
              </a:spcBef>
              <a:buNone/>
            </a:pPr>
            <a:r>
              <a:rPr lang="en-GB" sz="2200" i="1" dirty="0">
                <a:solidFill>
                  <a:schemeClr val="tx2"/>
                </a:solidFill>
                <a:latin typeface="Perpetua" panose="02020502060401020303" pitchFamily="18" charset="0"/>
              </a:rPr>
              <a:t>Provided further that the Principal Commissioner or Commissioner, on receipt of an application made under the first proviso, shall,-</a:t>
            </a:r>
            <a:endParaRPr lang="en-IN" sz="2200" i="1" dirty="0">
              <a:solidFill>
                <a:schemeClr val="tx2"/>
              </a:solidFill>
              <a:latin typeface="Perpetua" panose="02020502060401020303" pitchFamily="18" charset="0"/>
            </a:endParaRPr>
          </a:p>
          <a:p>
            <a:pPr marL="633413" indent="-268288" algn="just">
              <a:spcBef>
                <a:spcPts val="0"/>
              </a:spcBef>
              <a:buFont typeface="+mj-lt"/>
              <a:buAutoNum type="romanLcPeriod"/>
            </a:pPr>
            <a:r>
              <a:rPr lang="en-GB" sz="2200" i="1" dirty="0">
                <a:solidFill>
                  <a:schemeClr val="tx2"/>
                </a:solidFill>
                <a:latin typeface="Perpetua" panose="02020502060401020303" pitchFamily="18" charset="0"/>
              </a:rPr>
              <a:t>Where the application is made under clause (</a:t>
            </a:r>
            <a:r>
              <a:rPr lang="en-GB" sz="2200" i="1" dirty="0" err="1">
                <a:solidFill>
                  <a:schemeClr val="tx2"/>
                </a:solidFill>
                <a:latin typeface="Perpetua" panose="02020502060401020303" pitchFamily="18" charset="0"/>
              </a:rPr>
              <a:t>i</a:t>
            </a:r>
            <a:r>
              <a:rPr lang="en-GB" sz="2200" i="1" dirty="0">
                <a:solidFill>
                  <a:schemeClr val="tx2"/>
                </a:solidFill>
                <a:latin typeface="Perpetua" panose="02020502060401020303" pitchFamily="18" charset="0"/>
              </a:rPr>
              <a:t>) of the said proviso, pass an order in writing granting it approval for a period of five years;</a:t>
            </a:r>
          </a:p>
          <a:p>
            <a:pPr marL="633413" indent="-268288" algn="just">
              <a:spcBef>
                <a:spcPts val="0"/>
              </a:spcBef>
              <a:buFont typeface="+mj-lt"/>
              <a:buAutoNum type="romanLcPeriod"/>
            </a:pPr>
            <a:r>
              <a:rPr lang="en-GB" sz="2200" i="1" dirty="0">
                <a:solidFill>
                  <a:schemeClr val="tx2"/>
                </a:solidFill>
                <a:latin typeface="Perpetua" panose="02020502060401020303" pitchFamily="18" charset="0"/>
              </a:rPr>
              <a:t>Where the application is made under clause (ii) or clause (iii) of the said </a:t>
            </a:r>
            <a:r>
              <a:rPr lang="en-IN" sz="2200" i="1" dirty="0">
                <a:solidFill>
                  <a:schemeClr val="tx2"/>
                </a:solidFill>
                <a:latin typeface="Perpetua" panose="02020502060401020303" pitchFamily="18" charset="0"/>
              </a:rPr>
              <a:t>proviso,––</a:t>
            </a:r>
          </a:p>
          <a:p>
            <a:pPr marL="984250" indent="-350838" algn="just">
              <a:spcBef>
                <a:spcPts val="0"/>
              </a:spcBef>
              <a:buFont typeface="+mj-lt"/>
              <a:buAutoNum type="alphaLcParenR"/>
            </a:pPr>
            <a:r>
              <a:rPr lang="en-GB" sz="2200" i="1" dirty="0">
                <a:solidFill>
                  <a:schemeClr val="tx2"/>
                </a:solidFill>
                <a:latin typeface="Perpetua" panose="02020502060401020303" pitchFamily="18" charset="0"/>
              </a:rPr>
              <a:t>Call for such documents or information from it or make such inquiries as he thinks necessary in order to satisfy himself about-</a:t>
            </a:r>
            <a:endParaRPr lang="en-IN" sz="2200" i="1" dirty="0">
              <a:solidFill>
                <a:schemeClr val="tx2"/>
              </a:solidFill>
              <a:latin typeface="Perpetua" panose="02020502060401020303" pitchFamily="18" charset="0"/>
            </a:endParaRPr>
          </a:p>
          <a:p>
            <a:pPr marL="1089025" indent="-104775" algn="just">
              <a:spcBef>
                <a:spcPts val="0"/>
              </a:spcBef>
              <a:buFont typeface="+mj-lt"/>
              <a:buAutoNum type="alphaUcPeriod"/>
            </a:pPr>
            <a:r>
              <a:rPr lang="en-GB" sz="2200" i="1" dirty="0">
                <a:solidFill>
                  <a:schemeClr val="tx2"/>
                </a:solidFill>
                <a:latin typeface="Perpetua" panose="02020502060401020303" pitchFamily="18" charset="0"/>
              </a:rPr>
              <a:t>The genuineness of activities of such institution or fund; and</a:t>
            </a:r>
          </a:p>
          <a:p>
            <a:pPr marL="1089025" indent="-104775" algn="just">
              <a:spcBef>
                <a:spcPts val="0"/>
              </a:spcBef>
              <a:buFont typeface="+mj-lt"/>
              <a:buAutoNum type="alphaUcPeriod"/>
            </a:pPr>
            <a:r>
              <a:rPr lang="en-GB" sz="2200" i="1" dirty="0">
                <a:solidFill>
                  <a:schemeClr val="tx2"/>
                </a:solidFill>
                <a:latin typeface="Perpetua" panose="02020502060401020303" pitchFamily="18" charset="0"/>
              </a:rPr>
              <a:t>The fulfilment of all the conditions laid down in clauses (</a:t>
            </a:r>
            <a:r>
              <a:rPr lang="en-GB" sz="2200" i="1" dirty="0" err="1">
                <a:solidFill>
                  <a:schemeClr val="tx2"/>
                </a:solidFill>
                <a:latin typeface="Perpetua" panose="02020502060401020303" pitchFamily="18" charset="0"/>
              </a:rPr>
              <a:t>i</a:t>
            </a:r>
            <a:r>
              <a:rPr lang="en-GB" sz="2200" i="1" dirty="0">
                <a:solidFill>
                  <a:schemeClr val="tx2"/>
                </a:solidFill>
                <a:latin typeface="Perpetua" panose="02020502060401020303" pitchFamily="18" charset="0"/>
              </a:rPr>
              <a:t>) to (v); and</a:t>
            </a:r>
          </a:p>
          <a:p>
            <a:pPr marL="984250" indent="-350838" algn="just">
              <a:buFont typeface="+mj-lt"/>
              <a:buAutoNum type="alphaLcParenR" startAt="2"/>
              <a:tabLst>
                <a:tab pos="984250" algn="l"/>
              </a:tabLst>
            </a:pPr>
            <a:r>
              <a:rPr lang="en-GB" sz="2200" i="1" dirty="0">
                <a:solidFill>
                  <a:schemeClr val="tx2"/>
                </a:solidFill>
                <a:latin typeface="Perpetua" panose="02020502060401020303" pitchFamily="18" charset="0"/>
              </a:rPr>
              <a:t>After satisfying himself about the genuineness of activities under item (A), and the fulfilment of all the conditions under item (B), of </a:t>
            </a:r>
            <a:r>
              <a:rPr lang="en-IN" sz="2200" i="1" dirty="0">
                <a:solidFill>
                  <a:schemeClr val="tx2"/>
                </a:solidFill>
                <a:latin typeface="Perpetua" panose="02020502060401020303" pitchFamily="18" charset="0"/>
              </a:rPr>
              <a:t>sub-clause (a),–</a:t>
            </a:r>
          </a:p>
          <a:p>
            <a:pPr marL="1082675" indent="-98425" algn="just">
              <a:buFont typeface="+mj-lt"/>
              <a:buAutoNum type="alphaUcPeriod"/>
            </a:pPr>
            <a:r>
              <a:rPr lang="en-GB" sz="2200" i="1" dirty="0">
                <a:solidFill>
                  <a:schemeClr val="tx2"/>
                </a:solidFill>
                <a:latin typeface="Perpetua" panose="02020502060401020303" pitchFamily="18" charset="0"/>
              </a:rPr>
              <a:t>Pass an order in writing granting it approval for a period of five </a:t>
            </a:r>
            <a:r>
              <a:rPr lang="en-IN" sz="2200" i="1" dirty="0">
                <a:solidFill>
                  <a:schemeClr val="tx2"/>
                </a:solidFill>
                <a:latin typeface="Perpetua" panose="02020502060401020303" pitchFamily="18" charset="0"/>
              </a:rPr>
              <a:t>years;</a:t>
            </a:r>
          </a:p>
          <a:p>
            <a:pPr marL="1082675" indent="-98425" algn="just">
              <a:buFont typeface="+mj-lt"/>
              <a:buAutoNum type="alphaUcPeriod"/>
            </a:pPr>
            <a:r>
              <a:rPr lang="en-GB" sz="2200" i="1" dirty="0">
                <a:solidFill>
                  <a:schemeClr val="tx2"/>
                </a:solidFill>
                <a:latin typeface="Perpetua" panose="02020502060401020303" pitchFamily="18" charset="0"/>
              </a:rPr>
              <a:t>If he is not so satisfied, pass an order in writing rejecting such application and also cancelling its approval after affording it a reasonable </a:t>
            </a:r>
            <a:r>
              <a:rPr lang="en-IN" sz="2200" i="1" dirty="0">
                <a:solidFill>
                  <a:schemeClr val="tx2"/>
                </a:solidFill>
                <a:latin typeface="Perpetua" panose="02020502060401020303" pitchFamily="18" charset="0"/>
              </a:rPr>
              <a:t>opportunity of being heard;</a:t>
            </a:r>
          </a:p>
        </p:txBody>
      </p:sp>
    </p:spTree>
    <p:extLst>
      <p:ext uri="{BB962C8B-B14F-4D97-AF65-F5344CB8AC3E}">
        <p14:creationId xmlns:p14="http://schemas.microsoft.com/office/powerpoint/2010/main" val="306879819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a:solidFill>
            <a:schemeClr val="tx1"/>
          </a:solidFill>
        </p:spPr>
        <p:txBody>
          <a:bodyPr anchor="t"/>
          <a:lstStyle/>
          <a:p>
            <a:pPr algn="r">
              <a:lnSpc>
                <a:spcPct val="80000"/>
              </a:lnSpc>
            </a:pPr>
            <a:r>
              <a:rPr lang="en-US" sz="3200" b="1" dirty="0" err="1">
                <a:latin typeface="High Tower Text" panose="02040502050506030303" pitchFamily="18" charset="0"/>
              </a:rPr>
              <a:t>Contd</a:t>
            </a:r>
            <a:r>
              <a:rPr lang="en-US" sz="3200" b="1" dirty="0">
                <a:latin typeface="High Tower Text" panose="02040502050506030303" pitchFamily="18" charset="0"/>
              </a:rPr>
              <a:t>…</a:t>
            </a: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609600"/>
            <a:ext cx="9144000" cy="6248400"/>
          </a:xfrm>
        </p:spPr>
        <p:txBody>
          <a:bodyPr/>
          <a:lstStyle/>
          <a:p>
            <a:pPr marL="365125" indent="-280988" algn="just">
              <a:spcBef>
                <a:spcPts val="0"/>
              </a:spcBef>
              <a:buFont typeface="+mj-lt"/>
              <a:buAutoNum type="romanLcPeriod" startAt="3"/>
            </a:pPr>
            <a:r>
              <a:rPr lang="en-GB" sz="2400" i="1" dirty="0">
                <a:solidFill>
                  <a:schemeClr val="tx2"/>
                </a:solidFill>
                <a:latin typeface="Perpetua" panose="02020502060401020303" pitchFamily="18" charset="0"/>
              </a:rPr>
              <a:t>Where the application is made under clause (iv) of the said proviso, pass an order in writing granting it approval provisionally for a period of three years from the assessment year from which the registration is sought, and send a copy of such order to the institution or fund:</a:t>
            </a:r>
            <a:endParaRPr lang="en-IN" sz="2400" i="1" dirty="0">
              <a:solidFill>
                <a:schemeClr val="tx2"/>
              </a:solidFill>
              <a:latin typeface="Perpetua" panose="02020502060401020303" pitchFamily="18" charset="0"/>
            </a:endParaRPr>
          </a:p>
          <a:p>
            <a:pPr marL="365125" indent="0" algn="just">
              <a:spcBef>
                <a:spcPts val="0"/>
              </a:spcBef>
              <a:buNone/>
            </a:pPr>
            <a:r>
              <a:rPr lang="en-GB" sz="2400" i="1" dirty="0">
                <a:solidFill>
                  <a:schemeClr val="tx2"/>
                </a:solidFill>
                <a:latin typeface="Perpetua" panose="02020502060401020303" pitchFamily="18" charset="0"/>
              </a:rPr>
              <a:t>Provided also that the order under clause (</a:t>
            </a:r>
            <a:r>
              <a:rPr lang="en-GB" sz="2400" i="1" dirty="0" err="1">
                <a:solidFill>
                  <a:schemeClr val="tx2"/>
                </a:solidFill>
                <a:latin typeface="Perpetua" panose="02020502060401020303" pitchFamily="18" charset="0"/>
              </a:rPr>
              <a:t>i</a:t>
            </a:r>
            <a:r>
              <a:rPr lang="en-GB" sz="2400" i="1" dirty="0">
                <a:solidFill>
                  <a:schemeClr val="tx2"/>
                </a:solidFill>
                <a:latin typeface="Perpetua" panose="02020502060401020303" pitchFamily="18" charset="0"/>
              </a:rPr>
              <a:t>), sub-clause (b) of clause (ii) and clause (iii) of the first proviso shall be passed in such form and manner as may be prescribed, before expiry of the period of three months, six months and one month, respectively, calculated from the end of the month in which </a:t>
            </a:r>
            <a:r>
              <a:rPr lang="en-IN" sz="2400" i="1" dirty="0">
                <a:solidFill>
                  <a:schemeClr val="tx2"/>
                </a:solidFill>
                <a:latin typeface="Perpetua" panose="02020502060401020303" pitchFamily="18" charset="0"/>
              </a:rPr>
              <a:t>the application was received:</a:t>
            </a:r>
          </a:p>
          <a:p>
            <a:pPr marL="365125" indent="0" algn="just">
              <a:spcBef>
                <a:spcPts val="0"/>
              </a:spcBef>
              <a:buNone/>
            </a:pPr>
            <a:r>
              <a:rPr lang="en-GB" sz="2400" i="1" dirty="0">
                <a:solidFill>
                  <a:schemeClr val="tx2"/>
                </a:solidFill>
                <a:latin typeface="Perpetua" panose="02020502060401020303" pitchFamily="18" charset="0"/>
              </a:rPr>
              <a:t>Provided also that the approval granted under the second proviso shall apply to an institution or fund, where the application is made under–</a:t>
            </a:r>
          </a:p>
          <a:p>
            <a:pPr marL="717550" indent="-352425" algn="just">
              <a:spcBef>
                <a:spcPts val="0"/>
              </a:spcBef>
              <a:buFont typeface="+mj-lt"/>
              <a:buAutoNum type="alphaLcParenR"/>
            </a:pPr>
            <a:r>
              <a:rPr lang="en-GB" sz="2400" i="1" dirty="0">
                <a:solidFill>
                  <a:schemeClr val="tx2"/>
                </a:solidFill>
                <a:latin typeface="Perpetua" panose="02020502060401020303" pitchFamily="18" charset="0"/>
              </a:rPr>
              <a:t>Clause (</a:t>
            </a:r>
            <a:r>
              <a:rPr lang="en-GB" sz="2400" i="1" dirty="0" err="1">
                <a:solidFill>
                  <a:schemeClr val="tx2"/>
                </a:solidFill>
                <a:latin typeface="Perpetua" panose="02020502060401020303" pitchFamily="18" charset="0"/>
              </a:rPr>
              <a:t>i</a:t>
            </a:r>
            <a:r>
              <a:rPr lang="en-GB" sz="2400" i="1" dirty="0">
                <a:solidFill>
                  <a:schemeClr val="tx2"/>
                </a:solidFill>
                <a:latin typeface="Perpetua" panose="02020502060401020303" pitchFamily="18" charset="0"/>
              </a:rPr>
              <a:t>) of the first proviso, from the assessment year from which approval was earlier granted to such institution or fund;</a:t>
            </a:r>
          </a:p>
          <a:p>
            <a:pPr marL="717550" indent="-352425" algn="just">
              <a:spcBef>
                <a:spcPts val="0"/>
              </a:spcBef>
              <a:buFont typeface="+mj-lt"/>
              <a:buAutoNum type="alphaLcParenR"/>
            </a:pPr>
            <a:r>
              <a:rPr lang="en-GB" sz="2400" i="1" dirty="0">
                <a:solidFill>
                  <a:schemeClr val="tx2"/>
                </a:solidFill>
                <a:latin typeface="Perpetua" panose="02020502060401020303" pitchFamily="18" charset="0"/>
              </a:rPr>
              <a:t>Clause (iii) of the first proviso, from the first of the assessment years for which such institution or fund was provisionally approved;</a:t>
            </a:r>
            <a:endParaRPr lang="en-IN" sz="2400" i="1" dirty="0">
              <a:solidFill>
                <a:schemeClr val="tx2"/>
              </a:solidFill>
              <a:latin typeface="Perpetua" panose="02020502060401020303" pitchFamily="18" charset="0"/>
            </a:endParaRPr>
          </a:p>
          <a:p>
            <a:pPr marL="717550" indent="-352425" algn="just">
              <a:spcBef>
                <a:spcPts val="0"/>
              </a:spcBef>
              <a:buFont typeface="+mj-lt"/>
              <a:buAutoNum type="alphaLcParenR"/>
            </a:pPr>
            <a:r>
              <a:rPr lang="en-GB" sz="2400" i="1" dirty="0">
                <a:solidFill>
                  <a:schemeClr val="tx2"/>
                </a:solidFill>
                <a:latin typeface="Perpetua" panose="02020502060401020303" pitchFamily="18" charset="0"/>
              </a:rPr>
              <a:t>In any other case, from the assessment year immediately following the financial year in which such application is made.”;</a:t>
            </a:r>
            <a:endParaRPr lang="en-US" sz="24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142242959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81000"/>
          </a:xfrm>
          <a:solidFill>
            <a:schemeClr val="tx1"/>
          </a:solidFill>
        </p:spPr>
        <p:txBody>
          <a:bodyPr anchor="t"/>
          <a:lstStyle/>
          <a:p>
            <a:pPr algn="r">
              <a:lnSpc>
                <a:spcPct val="80000"/>
              </a:lnSpc>
            </a:pPr>
            <a:r>
              <a:rPr lang="en-US" sz="2400" b="1" dirty="0" err="1">
                <a:latin typeface="High Tower Text" panose="02040502050506030303" pitchFamily="18" charset="0"/>
              </a:rPr>
              <a:t>Contd</a:t>
            </a:r>
            <a:r>
              <a:rPr lang="en-US" sz="2400" b="1" dirty="0">
                <a:latin typeface="High Tower Text" panose="02040502050506030303" pitchFamily="18" charset="0"/>
              </a:rPr>
              <a:t>…</a:t>
            </a:r>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381000"/>
            <a:ext cx="9144000" cy="6553200"/>
          </a:xfrm>
        </p:spPr>
        <p:txBody>
          <a:bodyPr/>
          <a:lstStyle/>
          <a:p>
            <a:pPr marL="0" indent="0" algn="just">
              <a:spcBef>
                <a:spcPts val="0"/>
              </a:spcBef>
              <a:buNone/>
            </a:pPr>
            <a:endParaRPr lang="en-US" sz="100" i="1" dirty="0">
              <a:solidFill>
                <a:schemeClr val="tx2"/>
              </a:solidFill>
              <a:latin typeface="Perpetua" panose="02020502060401020303" pitchFamily="18" charset="0"/>
            </a:endParaRPr>
          </a:p>
          <a:p>
            <a:pPr marL="365125" indent="0" algn="just">
              <a:spcBef>
                <a:spcPts val="0"/>
              </a:spcBef>
              <a:buNone/>
            </a:pPr>
            <a:endParaRPr lang="en-GB" sz="2400" i="1" dirty="0">
              <a:solidFill>
                <a:schemeClr val="tx2"/>
              </a:solidFill>
              <a:latin typeface="Perpetua" panose="02020502060401020303" pitchFamily="18" charset="0"/>
            </a:endParaRPr>
          </a:p>
          <a:p>
            <a:pPr marL="0" indent="0" algn="just">
              <a:spcBef>
                <a:spcPts val="0"/>
              </a:spcBef>
              <a:buNone/>
            </a:pPr>
            <a:endParaRPr lang="en-US" sz="100" i="1" dirty="0">
              <a:solidFill>
                <a:schemeClr val="tx2"/>
              </a:solidFill>
              <a:latin typeface="Perpetua" panose="02020502060401020303" pitchFamily="18" charset="0"/>
            </a:endParaRPr>
          </a:p>
          <a:p>
            <a:pPr algn="just">
              <a:spcBef>
                <a:spcPts val="0"/>
              </a:spcBef>
            </a:pPr>
            <a:r>
              <a:rPr lang="en-US" sz="2400" b="1" u="sng" dirty="0">
                <a:solidFill>
                  <a:schemeClr val="tx2"/>
                </a:solidFill>
                <a:latin typeface="Perpetua" panose="02020502060401020303" pitchFamily="18" charset="0"/>
              </a:rPr>
              <a:t>Insertion of Section 5E of section 80G </a:t>
            </a:r>
            <a:r>
              <a:rPr lang="en-US" sz="2400" b="1" dirty="0">
                <a:solidFill>
                  <a:schemeClr val="tx2"/>
                </a:solidFill>
                <a:latin typeface="Perpetua" panose="02020502060401020303" pitchFamily="18" charset="0"/>
              </a:rPr>
              <a:t>[w.e.f. 1</a:t>
            </a:r>
            <a:r>
              <a:rPr lang="en-US" sz="2400" b="1" baseline="30000" dirty="0">
                <a:solidFill>
                  <a:schemeClr val="tx2"/>
                </a:solidFill>
                <a:latin typeface="Perpetua" panose="02020502060401020303" pitchFamily="18" charset="0"/>
              </a:rPr>
              <a:t>st</a:t>
            </a:r>
            <a:r>
              <a:rPr lang="en-US" sz="2400" b="1" dirty="0">
                <a:solidFill>
                  <a:schemeClr val="tx2"/>
                </a:solidFill>
                <a:latin typeface="Perpetua" panose="02020502060401020303" pitchFamily="18" charset="0"/>
              </a:rPr>
              <a:t> June 2020]</a:t>
            </a:r>
          </a:p>
          <a:p>
            <a:pPr marL="365125" indent="0" algn="just">
              <a:buNone/>
            </a:pPr>
            <a:r>
              <a:rPr lang="en-GB" sz="2400" i="1" dirty="0">
                <a:solidFill>
                  <a:schemeClr val="tx2"/>
                </a:solidFill>
                <a:latin typeface="Perpetua" panose="02020502060401020303" pitchFamily="18" charset="0"/>
              </a:rPr>
              <a:t>“(5E) All applications, pending before the Commissioner on which no order has been passed under clause (vi) of sub-section (5) before the date on which this sub-section has come into force, shall be deemed to be applications made under clause (iv) of the first proviso to sub-section (5) on that date.”.</a:t>
            </a:r>
            <a:endParaRPr lang="en-US" sz="2400" i="1" dirty="0">
              <a:solidFill>
                <a:schemeClr val="tx2"/>
              </a:solidFill>
              <a:latin typeface="Perpetua" panose="02020502060401020303" pitchFamily="18" charset="0"/>
            </a:endParaRPr>
          </a:p>
          <a:p>
            <a:pPr marL="365125" indent="0" algn="just">
              <a:spcBef>
                <a:spcPts val="0"/>
              </a:spcBef>
              <a:buNone/>
            </a:pPr>
            <a:endParaRPr lang="en-US" sz="2400" i="1" dirty="0">
              <a:solidFill>
                <a:schemeClr val="tx2"/>
              </a:solidFill>
              <a:latin typeface="Perpetua" panose="02020502060401020303" pitchFamily="18" charset="0"/>
            </a:endParaRPr>
          </a:p>
          <a:p>
            <a:pPr marL="365125" indent="0" algn="just">
              <a:spcBef>
                <a:spcPts val="0"/>
              </a:spcBef>
              <a:buNone/>
            </a:pPr>
            <a:endParaRPr lang="en-US" sz="24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1773430727"/>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203</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457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457200"/>
          <a:ext cx="9144000" cy="6400800"/>
        </p:xfrm>
        <a:graphic>
          <a:graphicData uri="http://schemas.openxmlformats.org/drawingml/2006/table">
            <a:tbl>
              <a:tblPr/>
              <a:tblGrid>
                <a:gridCol w="9144000">
                  <a:extLst>
                    <a:ext uri="{9D8B030D-6E8A-4147-A177-3AD203B41FA5}">
                      <a16:colId xmlns:a16="http://schemas.microsoft.com/office/drawing/2014/main" val="20000"/>
                    </a:ext>
                  </a:extLst>
                </a:gridCol>
              </a:tblGrid>
              <a:tr h="6400800">
                <a:tc>
                  <a:txBody>
                    <a:bodyPr/>
                    <a:lstStyle/>
                    <a:p>
                      <a:pPr marL="0" lvl="0" indent="0" algn="just" fontAlgn="base">
                        <a:lnSpc>
                          <a:spcPct val="100000"/>
                        </a:lnSpc>
                        <a:spcBef>
                          <a:spcPts val="0"/>
                        </a:spcBef>
                        <a:spcAft>
                          <a:spcPts val="0"/>
                        </a:spcAft>
                        <a:buFont typeface="+mj-lt"/>
                        <a:buNone/>
                      </a:pPr>
                      <a:r>
                        <a:rPr lang="en-US" sz="2400" b="1" u="sng" strike="noStrike" kern="1200" dirty="0">
                          <a:solidFill>
                            <a:schemeClr val="tx2"/>
                          </a:solidFill>
                          <a:effectLst/>
                          <a:latin typeface="Perpetua" panose="02020502060401020303" pitchFamily="18" charset="0"/>
                          <a:ea typeface="+mn-ea"/>
                          <a:cs typeface="+mn-cs"/>
                        </a:rPr>
                        <a:t>Brief Impact:</a:t>
                      </a:r>
                    </a:p>
                    <a:p>
                      <a:pPr marL="365125" lvl="0" indent="-365125" algn="just" fontAlgn="base">
                        <a:lnSpc>
                          <a:spcPct val="100000"/>
                        </a:lnSpc>
                        <a:spcBef>
                          <a:spcPts val="0"/>
                        </a:spcBef>
                        <a:spcAft>
                          <a:spcPts val="0"/>
                        </a:spcAft>
                        <a:buFont typeface="+mj-lt"/>
                        <a:buAutoNum type="romanUcPeriod"/>
                      </a:pPr>
                      <a:r>
                        <a:rPr lang="en-US" sz="2400" b="1" u="sng" strike="noStrike" kern="1200" dirty="0">
                          <a:solidFill>
                            <a:schemeClr val="tx2"/>
                          </a:solidFill>
                          <a:effectLst/>
                          <a:latin typeface="Perpetua" panose="02020502060401020303" pitchFamily="18" charset="0"/>
                          <a:ea typeface="+mn-ea"/>
                          <a:cs typeface="+mn-cs"/>
                        </a:rPr>
                        <a:t>For Existing Institution or Fund </a:t>
                      </a:r>
                      <a:endParaRPr lang="en-US" sz="2400" u="none" strike="noStrike" kern="1200" dirty="0">
                        <a:solidFill>
                          <a:schemeClr val="tx2"/>
                        </a:solidFill>
                        <a:effectLst/>
                        <a:latin typeface="Perpetua" panose="02020502060401020303" pitchFamily="18" charset="0"/>
                        <a:ea typeface="+mn-ea"/>
                        <a:cs typeface="+mn-cs"/>
                      </a:endParaRPr>
                    </a:p>
                    <a:p>
                      <a:pPr marL="984250" lvl="0" indent="-533400" algn="just" fontAlgn="base">
                        <a:lnSpc>
                          <a:spcPct val="90000"/>
                        </a:lnSpc>
                        <a:spcBef>
                          <a:spcPts val="0"/>
                        </a:spcBef>
                        <a:spcAft>
                          <a:spcPts val="0"/>
                        </a:spcAft>
                        <a:buFont typeface="+mj-lt"/>
                        <a:buAutoNum type="alphaUcPeriod"/>
                      </a:pPr>
                      <a:r>
                        <a:rPr lang="en-US" sz="2400" u="none" strike="noStrike" kern="1200" dirty="0">
                          <a:solidFill>
                            <a:schemeClr val="tx2"/>
                          </a:solidFill>
                          <a:effectLst/>
                          <a:latin typeface="Perpetua" panose="02020502060401020303" pitchFamily="18" charset="0"/>
                          <a:ea typeface="+mn-ea"/>
                          <a:cs typeface="+mn-cs"/>
                        </a:rPr>
                        <a:t>A existing entity approved u/s 80G shall be required to apply for approval within 3 months from 1</a:t>
                      </a:r>
                      <a:r>
                        <a:rPr lang="en-US" sz="2400" u="none" strike="noStrike" kern="1200" baseline="30000" dirty="0">
                          <a:solidFill>
                            <a:schemeClr val="tx2"/>
                          </a:solidFill>
                          <a:effectLst/>
                          <a:latin typeface="Perpetua" panose="02020502060401020303" pitchFamily="18" charset="0"/>
                          <a:ea typeface="+mn-ea"/>
                          <a:cs typeface="+mn-cs"/>
                        </a:rPr>
                        <a:t>st</a:t>
                      </a:r>
                      <a:r>
                        <a:rPr lang="en-US" sz="2400" u="none" strike="noStrike" kern="1200" dirty="0">
                          <a:solidFill>
                            <a:schemeClr val="tx2"/>
                          </a:solidFill>
                          <a:effectLst/>
                          <a:latin typeface="Perpetua" panose="02020502060401020303" pitchFamily="18" charset="0"/>
                          <a:ea typeface="+mn-ea"/>
                          <a:cs typeface="+mn-cs"/>
                        </a:rPr>
                        <a:t> June 2020 i.e. on or before 31</a:t>
                      </a:r>
                      <a:r>
                        <a:rPr lang="en-US" sz="2400" u="none" strike="noStrike" kern="1200" baseline="30000" dirty="0">
                          <a:solidFill>
                            <a:schemeClr val="tx2"/>
                          </a:solidFill>
                          <a:effectLst/>
                          <a:latin typeface="Perpetua" panose="02020502060401020303" pitchFamily="18" charset="0"/>
                          <a:ea typeface="+mn-ea"/>
                          <a:cs typeface="+mn-cs"/>
                        </a:rPr>
                        <a:t>st</a:t>
                      </a:r>
                      <a:r>
                        <a:rPr lang="en-US" sz="2400" u="none" strike="noStrike" kern="1200" dirty="0">
                          <a:solidFill>
                            <a:schemeClr val="tx2"/>
                          </a:solidFill>
                          <a:effectLst/>
                          <a:latin typeface="Perpetua" panose="02020502060401020303" pitchFamily="18" charset="0"/>
                          <a:ea typeface="+mn-ea"/>
                          <a:cs typeface="+mn-cs"/>
                        </a:rPr>
                        <a:t> August 2020. </a:t>
                      </a:r>
                    </a:p>
                    <a:p>
                      <a:pPr marL="984250" marR="0" lvl="0" indent="-533400" algn="just" defTabSz="914400" rtl="0" eaLnBrk="1" fontAlgn="base" latinLnBrk="0" hangingPunct="1">
                        <a:lnSpc>
                          <a:spcPct val="90000"/>
                        </a:lnSpc>
                        <a:spcBef>
                          <a:spcPts val="0"/>
                        </a:spcBef>
                        <a:spcAft>
                          <a:spcPts val="0"/>
                        </a:spcAft>
                        <a:buClrTx/>
                        <a:buSzTx/>
                        <a:buFont typeface="+mj-lt"/>
                        <a:buAutoNum type="alphaUcPeriod"/>
                        <a:tabLst/>
                        <a:defRPr/>
                      </a:pPr>
                      <a:r>
                        <a:rPr lang="en-US" sz="2400" u="none" strike="noStrike" kern="1200" dirty="0">
                          <a:solidFill>
                            <a:schemeClr val="tx2"/>
                          </a:solidFill>
                          <a:effectLst/>
                          <a:latin typeface="Perpetua" panose="02020502060401020303" pitchFamily="18" charset="0"/>
                          <a:ea typeface="+mn-ea"/>
                          <a:cs typeface="+mn-cs"/>
                        </a:rPr>
                        <a:t>Application for approval u/s 80G shall be made to Principal Commissioner or Commissioner, earlier application was only made to commissioner.</a:t>
                      </a:r>
                    </a:p>
                    <a:p>
                      <a:pPr marL="984250" lvl="0" indent="-533400" algn="just" fontAlgn="base">
                        <a:lnSpc>
                          <a:spcPct val="90000"/>
                        </a:lnSpc>
                        <a:spcBef>
                          <a:spcPts val="0"/>
                        </a:spcBef>
                        <a:spcAft>
                          <a:spcPts val="0"/>
                        </a:spcAft>
                        <a:buFont typeface="+mj-lt"/>
                        <a:buAutoNum type="alphaUcPeriod"/>
                      </a:pPr>
                      <a:r>
                        <a:rPr lang="en-US" sz="2400" b="0" u="none" strike="noStrike" kern="1200" dirty="0">
                          <a:solidFill>
                            <a:schemeClr val="tx2"/>
                          </a:solidFill>
                          <a:effectLst/>
                          <a:latin typeface="Perpetua" panose="02020502060401020303" pitchFamily="18" charset="0"/>
                          <a:ea typeface="+mn-ea"/>
                          <a:cs typeface="+mn-cs"/>
                        </a:rPr>
                        <a:t>The  registration in respect of the entity shall be valid for a period of </a:t>
                      </a:r>
                      <a:r>
                        <a:rPr lang="en-US" sz="2400" b="1" u="sng" strike="noStrike" kern="1200" dirty="0">
                          <a:solidFill>
                            <a:schemeClr val="tx2"/>
                          </a:solidFill>
                          <a:effectLst/>
                          <a:latin typeface="Perpetua" panose="02020502060401020303" pitchFamily="18" charset="0"/>
                          <a:ea typeface="+mn-ea"/>
                          <a:cs typeface="+mn-cs"/>
                        </a:rPr>
                        <a:t>five years</a:t>
                      </a:r>
                      <a:r>
                        <a:rPr lang="en-US" sz="2400" b="0" u="none" strike="noStrike" kern="1200" dirty="0">
                          <a:solidFill>
                            <a:schemeClr val="tx2"/>
                          </a:solidFill>
                          <a:effectLst/>
                          <a:latin typeface="Perpetua" panose="02020502060401020303" pitchFamily="18" charset="0"/>
                          <a:ea typeface="+mn-ea"/>
                          <a:cs typeface="+mn-cs"/>
                        </a:rPr>
                        <a:t> at one time calculated from 1st April 2020.</a:t>
                      </a:r>
                    </a:p>
                    <a:p>
                      <a:pPr marL="984250" marR="0" lvl="0" indent="-533400" algn="just" defTabSz="914400" rtl="0" eaLnBrk="1" fontAlgn="base" latinLnBrk="0" hangingPunct="1">
                        <a:lnSpc>
                          <a:spcPct val="90000"/>
                        </a:lnSpc>
                        <a:spcBef>
                          <a:spcPts val="0"/>
                        </a:spcBef>
                        <a:spcAft>
                          <a:spcPts val="0"/>
                        </a:spcAft>
                        <a:buClrTx/>
                        <a:buSzTx/>
                        <a:buFont typeface="+mj-lt"/>
                        <a:buAutoNum type="alphaUcPeriod"/>
                        <a:tabLst/>
                        <a:defRPr/>
                      </a:pPr>
                      <a:r>
                        <a:rPr lang="en-IN" sz="2400" b="0" u="none" strike="noStrike" kern="1200" dirty="0">
                          <a:solidFill>
                            <a:schemeClr val="tx2"/>
                          </a:solidFill>
                          <a:effectLst/>
                          <a:latin typeface="Perpetua" panose="02020502060401020303" pitchFamily="18" charset="0"/>
                          <a:ea typeface="+mn-ea"/>
                          <a:cs typeface="+mn-cs"/>
                        </a:rPr>
                        <a:t>Pr. Commissioner or commissioner shall not verify whether activity of trust is genuine or not u/s 12AB.</a:t>
                      </a:r>
                    </a:p>
                    <a:p>
                      <a:pPr marL="984250" marR="0" lvl="0" indent="-533400" algn="just" defTabSz="914400" rtl="0" eaLnBrk="1" fontAlgn="base" latinLnBrk="0" hangingPunct="1">
                        <a:lnSpc>
                          <a:spcPct val="90000"/>
                        </a:lnSpc>
                        <a:spcBef>
                          <a:spcPts val="0"/>
                        </a:spcBef>
                        <a:spcAft>
                          <a:spcPts val="0"/>
                        </a:spcAft>
                        <a:buClrTx/>
                        <a:buSzTx/>
                        <a:buFont typeface="+mj-lt"/>
                        <a:buAutoNum type="alphaUcPeriod"/>
                        <a:tabLst/>
                        <a:defRPr/>
                      </a:pPr>
                      <a:r>
                        <a:rPr lang="en-IN" sz="2400" b="0" u="none" strike="noStrike" kern="1200" dirty="0">
                          <a:solidFill>
                            <a:schemeClr val="tx2"/>
                          </a:solidFill>
                          <a:effectLst/>
                          <a:latin typeface="Perpetua" panose="02020502060401020303" pitchFamily="18" charset="0"/>
                          <a:ea typeface="+mn-ea"/>
                          <a:cs typeface="+mn-cs"/>
                        </a:rPr>
                        <a:t>Registration shall be granted </a:t>
                      </a:r>
                      <a:r>
                        <a:rPr lang="en-IN" sz="2400" b="1" u="sng" strike="noStrike" kern="1200" dirty="0">
                          <a:solidFill>
                            <a:schemeClr val="tx2"/>
                          </a:solidFill>
                          <a:effectLst/>
                          <a:latin typeface="Perpetua" panose="02020502060401020303" pitchFamily="18" charset="0"/>
                          <a:ea typeface="+mn-ea"/>
                          <a:cs typeface="+mn-cs"/>
                        </a:rPr>
                        <a:t>within 3 months</a:t>
                      </a:r>
                      <a:r>
                        <a:rPr lang="en-IN" sz="2400" b="0" u="none" strike="noStrike" kern="1200" dirty="0">
                          <a:solidFill>
                            <a:schemeClr val="tx2"/>
                          </a:solidFill>
                          <a:effectLst/>
                          <a:latin typeface="Perpetua" panose="02020502060401020303" pitchFamily="18" charset="0"/>
                          <a:ea typeface="+mn-ea"/>
                          <a:cs typeface="+mn-cs"/>
                        </a:rPr>
                        <a:t> from the end of the month in which application was made.</a:t>
                      </a:r>
                    </a:p>
                    <a:p>
                      <a:pPr marL="984250" marR="0" lvl="0" indent="-533400" algn="just" defTabSz="914400" rtl="0" eaLnBrk="1" fontAlgn="base" latinLnBrk="0" hangingPunct="1">
                        <a:lnSpc>
                          <a:spcPct val="90000"/>
                        </a:lnSpc>
                        <a:spcBef>
                          <a:spcPts val="0"/>
                        </a:spcBef>
                        <a:spcAft>
                          <a:spcPts val="0"/>
                        </a:spcAft>
                        <a:buClrTx/>
                        <a:buSzTx/>
                        <a:buFont typeface="+mj-lt"/>
                        <a:buAutoNum type="alphaUcPeriod"/>
                        <a:tabLst/>
                        <a:defRPr/>
                      </a:pPr>
                      <a:r>
                        <a:rPr lang="en-US" sz="2400" b="0" u="none" strike="noStrike" kern="1200" dirty="0">
                          <a:solidFill>
                            <a:schemeClr val="tx2"/>
                          </a:solidFill>
                          <a:effectLst/>
                          <a:latin typeface="Perpetua" panose="02020502060401020303" pitchFamily="18" charset="0"/>
                          <a:ea typeface="+mn-ea"/>
                          <a:cs typeface="+mn-cs"/>
                        </a:rPr>
                        <a:t>The institution or fund will have to apply for renewal of registration prior to 6 months of expiry of registration.</a:t>
                      </a:r>
                      <a:endParaRPr lang="en-IN" sz="2400" b="0" u="none" strike="noStrike" kern="1200" dirty="0">
                        <a:solidFill>
                          <a:schemeClr val="tx2"/>
                        </a:solidFill>
                        <a:effectLst/>
                        <a:latin typeface="Perpetua" panose="02020502060401020303" pitchFamily="18" charset="0"/>
                        <a:ea typeface="+mn-ea"/>
                        <a:cs typeface="+mn-cs"/>
                      </a:endParaRPr>
                    </a:p>
                    <a:p>
                      <a:pPr marL="984250" marR="0" lvl="0" indent="-533400" algn="just" defTabSz="914400" rtl="0" eaLnBrk="1" fontAlgn="base" latinLnBrk="0" hangingPunct="1">
                        <a:lnSpc>
                          <a:spcPct val="90000"/>
                        </a:lnSpc>
                        <a:spcBef>
                          <a:spcPts val="0"/>
                        </a:spcBef>
                        <a:spcAft>
                          <a:spcPts val="0"/>
                        </a:spcAft>
                        <a:buClrTx/>
                        <a:buSzTx/>
                        <a:buFont typeface="+mj-lt"/>
                        <a:buAutoNum type="alphaUcPeriod"/>
                        <a:tabLst/>
                        <a:defRPr/>
                      </a:pPr>
                      <a:r>
                        <a:rPr lang="en-IN" sz="2400" b="0" u="none" strike="noStrike" kern="1200" dirty="0">
                          <a:solidFill>
                            <a:schemeClr val="tx2"/>
                          </a:solidFill>
                          <a:effectLst/>
                          <a:latin typeface="Perpetua" panose="02020502060401020303" pitchFamily="18" charset="0"/>
                          <a:ea typeface="+mn-ea"/>
                          <a:cs typeface="+mn-cs"/>
                        </a:rPr>
                        <a:t>When Trust or Institute file an application </a:t>
                      </a:r>
                      <a:r>
                        <a:rPr lang="en-IN" sz="2400" b="0" u="sng" strike="noStrike" kern="1200" dirty="0">
                          <a:solidFill>
                            <a:schemeClr val="tx2"/>
                          </a:solidFill>
                          <a:effectLst/>
                          <a:latin typeface="Perpetua" panose="02020502060401020303" pitchFamily="18" charset="0"/>
                          <a:ea typeface="+mn-ea"/>
                          <a:cs typeface="+mn-cs"/>
                        </a:rPr>
                        <a:t>for renewal of registration then Pr. Commissioner or Commissioner shall verify the genuineness of activity</a:t>
                      </a:r>
                      <a:r>
                        <a:rPr lang="en-IN" sz="2400" b="0" u="none" strike="noStrike" kern="1200" dirty="0">
                          <a:solidFill>
                            <a:schemeClr val="tx2"/>
                          </a:solidFill>
                          <a:effectLst/>
                          <a:latin typeface="Perpetua" panose="02020502060401020303" pitchFamily="18" charset="0"/>
                          <a:ea typeface="+mn-ea"/>
                          <a:cs typeface="+mn-cs"/>
                        </a:rPr>
                        <a: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3346503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204</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3810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lnSpc>
                <a:spcPct val="90000"/>
              </a:lnSpc>
            </a:pP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extLst>
              <p:ext uri="{D42A27DB-BD31-4B8C-83A1-F6EECF244321}">
                <p14:modId xmlns:p14="http://schemas.microsoft.com/office/powerpoint/2010/main" val="1143675628"/>
              </p:ext>
            </p:extLst>
          </p:nvPr>
        </p:nvGraphicFramePr>
        <p:xfrm>
          <a:off x="0" y="381000"/>
          <a:ext cx="9144000" cy="6601651"/>
        </p:xfrm>
        <a:graphic>
          <a:graphicData uri="http://schemas.openxmlformats.org/drawingml/2006/table">
            <a:tbl>
              <a:tblPr/>
              <a:tblGrid>
                <a:gridCol w="9144000">
                  <a:extLst>
                    <a:ext uri="{9D8B030D-6E8A-4147-A177-3AD203B41FA5}">
                      <a16:colId xmlns:a16="http://schemas.microsoft.com/office/drawing/2014/main" val="20000"/>
                    </a:ext>
                  </a:extLst>
                </a:gridCol>
              </a:tblGrid>
              <a:tr h="6601651">
                <a:tc>
                  <a:txBody>
                    <a:bodyPr/>
                    <a:lstStyle/>
                    <a:p>
                      <a:pPr marL="514350" marR="0" lvl="0" indent="-514350" algn="just" defTabSz="914400" rtl="0" eaLnBrk="1" fontAlgn="base" latinLnBrk="0" hangingPunct="1">
                        <a:lnSpc>
                          <a:spcPct val="100000"/>
                        </a:lnSpc>
                        <a:spcBef>
                          <a:spcPts val="0"/>
                        </a:spcBef>
                        <a:spcAft>
                          <a:spcPts val="0"/>
                        </a:spcAft>
                        <a:buClrTx/>
                        <a:buSzTx/>
                        <a:buFont typeface="+mj-lt"/>
                        <a:buAutoNum type="romanUcPeriod" startAt="2"/>
                        <a:tabLst/>
                        <a:defRPr/>
                      </a:pPr>
                      <a:r>
                        <a:rPr lang="en-US" sz="2400" b="1" u="sng" strike="noStrike" kern="1200" dirty="0">
                          <a:solidFill>
                            <a:schemeClr val="tx2"/>
                          </a:solidFill>
                          <a:effectLst/>
                          <a:latin typeface="Perpetua" panose="02020502060401020303" pitchFamily="18" charset="0"/>
                          <a:ea typeface="+mn-ea"/>
                          <a:cs typeface="+mn-cs"/>
                        </a:rPr>
                        <a:t>Fresh Approval u/s 80G</a:t>
                      </a: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US" sz="2360" b="0" u="none" strike="noStrike" kern="1200" dirty="0">
                          <a:solidFill>
                            <a:schemeClr val="tx2"/>
                          </a:solidFill>
                          <a:effectLst/>
                          <a:latin typeface="Perpetua" panose="02020502060401020303" pitchFamily="18" charset="0"/>
                          <a:ea typeface="+mn-ea"/>
                          <a:cs typeface="+mn-cs"/>
                        </a:rPr>
                        <a:t>Every institution or fund obtaining the fresh approval u/s 80G shall apply at least one month prior to the commencement of pervious year from the which such registration is sought.</a:t>
                      </a: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US" sz="2360" u="none" strike="noStrike" kern="1200" dirty="0">
                          <a:solidFill>
                            <a:schemeClr val="tx2"/>
                          </a:solidFill>
                          <a:effectLst/>
                          <a:latin typeface="Perpetua" panose="02020502060401020303" pitchFamily="18" charset="0"/>
                          <a:ea typeface="+mn-ea"/>
                          <a:cs typeface="+mn-cs"/>
                        </a:rPr>
                        <a:t>Application for approval u/s 80G shall be made to Principal Commissioner or Commissioner, earlier application was only made to commissioner.</a:t>
                      </a:r>
                      <a:endParaRPr lang="en-US" sz="2360" b="0" u="none" strike="noStrike" kern="1200" dirty="0">
                        <a:solidFill>
                          <a:schemeClr val="tx2"/>
                        </a:solidFill>
                        <a:effectLst/>
                        <a:latin typeface="Perpetua" panose="02020502060401020303" pitchFamily="18" charset="0"/>
                        <a:ea typeface="+mn-ea"/>
                        <a:cs typeface="+mn-cs"/>
                      </a:endParaRP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US" sz="2360" b="0" u="none" strike="noStrike" kern="1200" dirty="0">
                          <a:solidFill>
                            <a:schemeClr val="tx2"/>
                          </a:solidFill>
                          <a:effectLst/>
                          <a:latin typeface="Perpetua" panose="02020502060401020303" pitchFamily="18" charset="0"/>
                          <a:ea typeface="+mn-ea"/>
                          <a:cs typeface="+mn-cs"/>
                        </a:rPr>
                        <a:t>The registration in respect of the entity shall be valid for a period of </a:t>
                      </a:r>
                      <a:r>
                        <a:rPr lang="en-US" sz="2360" b="1" u="sng" strike="noStrike" kern="1200" dirty="0">
                          <a:solidFill>
                            <a:schemeClr val="tx2"/>
                          </a:solidFill>
                          <a:effectLst/>
                          <a:latin typeface="Perpetua" panose="02020502060401020303" pitchFamily="18" charset="0"/>
                          <a:ea typeface="+mn-ea"/>
                          <a:cs typeface="+mn-cs"/>
                        </a:rPr>
                        <a:t>three years.</a:t>
                      </a: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IN" sz="2360" b="0" u="none" strike="noStrike" kern="1200" dirty="0">
                          <a:solidFill>
                            <a:schemeClr val="tx2"/>
                          </a:solidFill>
                          <a:effectLst/>
                          <a:latin typeface="Perpetua" panose="02020502060401020303" pitchFamily="18" charset="0"/>
                          <a:ea typeface="+mn-ea"/>
                          <a:cs typeface="+mn-cs"/>
                        </a:rPr>
                        <a:t>Pr. Commissioner or commissioner shall not verify whether activity of trust or institute is genuine or not u/s 80G.</a:t>
                      </a: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IN" sz="2360" b="0" u="none" strike="noStrike" kern="1200" dirty="0">
                          <a:solidFill>
                            <a:schemeClr val="tx2"/>
                          </a:solidFill>
                          <a:effectLst/>
                          <a:latin typeface="Perpetua" panose="02020502060401020303" pitchFamily="18" charset="0"/>
                          <a:ea typeface="+mn-ea"/>
                          <a:cs typeface="+mn-cs"/>
                        </a:rPr>
                        <a:t>Registration shall be granted within </a:t>
                      </a:r>
                      <a:r>
                        <a:rPr lang="en-IN" sz="2360" b="1" u="sng" strike="noStrike" kern="1200" dirty="0">
                          <a:solidFill>
                            <a:schemeClr val="tx2"/>
                          </a:solidFill>
                          <a:effectLst/>
                          <a:latin typeface="Perpetua" panose="02020502060401020303" pitchFamily="18" charset="0"/>
                          <a:ea typeface="+mn-ea"/>
                          <a:cs typeface="+mn-cs"/>
                        </a:rPr>
                        <a:t>1 month</a:t>
                      </a:r>
                      <a:r>
                        <a:rPr lang="en-IN" sz="2360" b="0" u="none" strike="noStrike" kern="1200" dirty="0">
                          <a:solidFill>
                            <a:schemeClr val="tx2"/>
                          </a:solidFill>
                          <a:effectLst/>
                          <a:latin typeface="Perpetua" panose="02020502060401020303" pitchFamily="18" charset="0"/>
                          <a:ea typeface="+mn-ea"/>
                          <a:cs typeface="+mn-cs"/>
                        </a:rPr>
                        <a:t> from the end of the month in which application was made.</a:t>
                      </a:r>
                      <a:endParaRPr lang="en-US" sz="2360" b="0" u="none" strike="noStrike" kern="1200" dirty="0">
                        <a:solidFill>
                          <a:schemeClr val="tx2"/>
                        </a:solidFill>
                        <a:effectLst/>
                        <a:latin typeface="Perpetua" panose="02020502060401020303" pitchFamily="18" charset="0"/>
                        <a:ea typeface="+mn-ea"/>
                        <a:cs typeface="+mn-cs"/>
                      </a:endParaRP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US" sz="2360" b="0" u="none" strike="noStrike" kern="1200" dirty="0">
                          <a:solidFill>
                            <a:schemeClr val="tx2"/>
                          </a:solidFill>
                          <a:effectLst/>
                          <a:latin typeface="Perpetua" panose="02020502060401020303" pitchFamily="18" charset="0"/>
                          <a:ea typeface="+mn-ea"/>
                          <a:cs typeface="+mn-cs"/>
                        </a:rPr>
                        <a:t>Where the institute or fund is provisionally registered u/s 12AB, then such trust or institute shall apply for </a:t>
                      </a:r>
                      <a:r>
                        <a:rPr lang="en-US" sz="2360" b="0" u="sng" strike="noStrike" kern="1200" dirty="0">
                          <a:solidFill>
                            <a:schemeClr val="tx2"/>
                          </a:solidFill>
                          <a:effectLst/>
                          <a:latin typeface="Perpetua" panose="02020502060401020303" pitchFamily="18" charset="0"/>
                          <a:ea typeface="+mn-ea"/>
                          <a:cs typeface="+mn-cs"/>
                        </a:rPr>
                        <a:t>renewal of registration at least 6 months prior to the expiry of provisional registration or within 6 months of commencement of activity whichever is earlier.</a:t>
                      </a:r>
                    </a:p>
                    <a:p>
                      <a:pPr marL="900113" marR="0" lvl="0" indent="-365125" algn="just" defTabSz="914400" rtl="0" eaLnBrk="1" fontAlgn="base" latinLnBrk="0" hangingPunct="1">
                        <a:lnSpc>
                          <a:spcPct val="90000"/>
                        </a:lnSpc>
                        <a:spcBef>
                          <a:spcPts val="0"/>
                        </a:spcBef>
                        <a:spcAft>
                          <a:spcPts val="0"/>
                        </a:spcAft>
                        <a:buClrTx/>
                        <a:buSzTx/>
                        <a:buFont typeface="+mj-lt"/>
                        <a:buAutoNum type="alphaUcPeriod"/>
                        <a:tabLst/>
                        <a:defRPr/>
                      </a:pPr>
                      <a:r>
                        <a:rPr lang="en-IN" sz="2360" b="0" u="none" strike="noStrike" kern="1200" dirty="0">
                          <a:solidFill>
                            <a:schemeClr val="tx2"/>
                          </a:solidFill>
                          <a:effectLst/>
                          <a:latin typeface="Perpetua" panose="02020502060401020303" pitchFamily="18" charset="0"/>
                          <a:ea typeface="+mn-ea"/>
                          <a:cs typeface="+mn-cs"/>
                        </a:rPr>
                        <a:t>When Trust or Institute file an application </a:t>
                      </a:r>
                      <a:r>
                        <a:rPr lang="en-IN" sz="2360" b="0" u="sng" strike="noStrike" kern="1200" dirty="0">
                          <a:solidFill>
                            <a:schemeClr val="tx2"/>
                          </a:solidFill>
                          <a:effectLst/>
                          <a:latin typeface="Perpetua" panose="02020502060401020303" pitchFamily="18" charset="0"/>
                          <a:ea typeface="+mn-ea"/>
                          <a:cs typeface="+mn-cs"/>
                        </a:rPr>
                        <a:t>for renewal of registration then Pr. Commissioner or Commissioner shall verify the genuineness of activity</a:t>
                      </a:r>
                      <a:r>
                        <a:rPr lang="en-IN" sz="2360" b="0" u="none" strike="noStrike" kern="1200" dirty="0">
                          <a:solidFill>
                            <a:schemeClr val="tx2"/>
                          </a:solidFill>
                          <a:effectLst/>
                          <a:latin typeface="Perpetua" panose="02020502060401020303" pitchFamily="18" charset="0"/>
                          <a:ea typeface="+mn-ea"/>
                          <a:cs typeface="+mn-cs"/>
                        </a:rPr>
                        <a: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22864167"/>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205</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3810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2400" b="1" kern="1200" dirty="0" err="1">
                <a:latin typeface="High Tower Text" panose="02040502050506030303" pitchFamily="18" charset="0"/>
              </a:rPr>
              <a:t>Contd</a:t>
            </a:r>
            <a:r>
              <a:rPr lang="en-US" sz="24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extLst>
              <p:ext uri="{D42A27DB-BD31-4B8C-83A1-F6EECF244321}">
                <p14:modId xmlns:p14="http://schemas.microsoft.com/office/powerpoint/2010/main" val="3537665472"/>
              </p:ext>
            </p:extLst>
          </p:nvPr>
        </p:nvGraphicFramePr>
        <p:xfrm>
          <a:off x="0" y="381000"/>
          <a:ext cx="9144000" cy="6477000"/>
        </p:xfrm>
        <a:graphic>
          <a:graphicData uri="http://schemas.openxmlformats.org/drawingml/2006/table">
            <a:tbl>
              <a:tblPr/>
              <a:tblGrid>
                <a:gridCol w="9144000">
                  <a:extLst>
                    <a:ext uri="{9D8B030D-6E8A-4147-A177-3AD203B41FA5}">
                      <a16:colId xmlns:a16="http://schemas.microsoft.com/office/drawing/2014/main" val="20000"/>
                    </a:ext>
                  </a:extLst>
                </a:gridCol>
              </a:tblGrid>
              <a:tr h="6477000">
                <a:tc>
                  <a:txBody>
                    <a:bodyPr/>
                    <a:lstStyle/>
                    <a:p>
                      <a:pPr marL="514350" marR="0" lvl="0" indent="-514350" algn="just" defTabSz="914400" rtl="0" eaLnBrk="1" fontAlgn="base" latinLnBrk="0" hangingPunct="1">
                        <a:lnSpc>
                          <a:spcPct val="100000"/>
                        </a:lnSpc>
                        <a:spcBef>
                          <a:spcPts val="0"/>
                        </a:spcBef>
                        <a:spcAft>
                          <a:spcPts val="0"/>
                        </a:spcAft>
                        <a:buClrTx/>
                        <a:buSzTx/>
                        <a:buFont typeface="+mj-lt"/>
                        <a:buAutoNum type="romanUcPeriod" startAt="3"/>
                        <a:tabLst/>
                        <a:defRPr/>
                      </a:pPr>
                      <a:r>
                        <a:rPr lang="en-US" sz="2400" b="1" u="sng" strike="noStrike" kern="1200" dirty="0">
                          <a:solidFill>
                            <a:schemeClr val="tx2"/>
                          </a:solidFill>
                          <a:effectLst/>
                          <a:latin typeface="Perpetua" panose="02020502060401020303" pitchFamily="18" charset="0"/>
                          <a:ea typeface="+mn-ea"/>
                          <a:cs typeface="+mn-cs"/>
                        </a:rPr>
                        <a:t>Process of Renewal of Registration</a:t>
                      </a:r>
                    </a:p>
                    <a:p>
                      <a:pPr marL="900113" marR="0" lvl="0" indent="-365125" algn="just" defTabSz="914400" rtl="0" eaLnBrk="1" fontAlgn="base" latinLnBrk="0" hangingPunct="1">
                        <a:lnSpc>
                          <a:spcPct val="95000"/>
                        </a:lnSpc>
                        <a:spcBef>
                          <a:spcPts val="0"/>
                        </a:spcBef>
                        <a:spcAft>
                          <a:spcPts val="0"/>
                        </a:spcAft>
                        <a:buClrTx/>
                        <a:buSzTx/>
                        <a:buFont typeface="+mj-lt"/>
                        <a:buAutoNum type="alphaUcPeriod"/>
                        <a:tabLst/>
                        <a:defRPr/>
                      </a:pPr>
                      <a:r>
                        <a:rPr lang="en-US" sz="2350" b="0" u="none" strike="noStrike" kern="1200" dirty="0">
                          <a:solidFill>
                            <a:schemeClr val="tx2"/>
                          </a:solidFill>
                          <a:effectLst/>
                          <a:latin typeface="Perpetua" panose="02020502060401020303" pitchFamily="18" charset="0"/>
                          <a:ea typeface="+mn-ea"/>
                          <a:cs typeface="+mn-cs"/>
                        </a:rPr>
                        <a:t>Institute or Fund Require for Renewal of Registration-</a:t>
                      </a:r>
                    </a:p>
                    <a:p>
                      <a:pPr marL="1082675" marR="0" lvl="0" indent="-182563" algn="just" defTabSz="914400" rtl="0" eaLnBrk="1" fontAlgn="base" latinLnBrk="0" hangingPunct="1">
                        <a:lnSpc>
                          <a:spcPct val="95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Institute or Fund whose registration is due to expire in 6 months.</a:t>
                      </a:r>
                    </a:p>
                    <a:p>
                      <a:pPr marL="1082675" marR="0" lvl="0" indent="-182563" algn="just" defTabSz="914400" rtl="0" eaLnBrk="1" fontAlgn="base" latinLnBrk="0" hangingPunct="1">
                        <a:lnSpc>
                          <a:spcPct val="95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Institute or Fund whose provisional registration is due to expire in 6 months.</a:t>
                      </a:r>
                    </a:p>
                    <a:p>
                      <a:pPr marL="900113" marR="0" lvl="0" indent="-365125" algn="just" defTabSz="914400" rtl="0" eaLnBrk="1" fontAlgn="base" latinLnBrk="0" hangingPunct="1">
                        <a:lnSpc>
                          <a:spcPct val="95000"/>
                        </a:lnSpc>
                        <a:spcBef>
                          <a:spcPts val="0"/>
                        </a:spcBef>
                        <a:spcAft>
                          <a:spcPts val="0"/>
                        </a:spcAft>
                        <a:buClrTx/>
                        <a:buSzTx/>
                        <a:buFont typeface="+mj-lt"/>
                        <a:buAutoNum type="alphaUcPeriod" startAt="2"/>
                        <a:tabLst/>
                        <a:defRPr/>
                      </a:pPr>
                      <a:r>
                        <a:rPr lang="en-US" sz="2350" b="0" u="none" strike="noStrike" kern="1200" dirty="0">
                          <a:solidFill>
                            <a:schemeClr val="tx2"/>
                          </a:solidFill>
                          <a:effectLst/>
                          <a:latin typeface="Perpetua" panose="02020502060401020303" pitchFamily="18" charset="0"/>
                          <a:ea typeface="+mn-ea"/>
                          <a:cs typeface="+mn-cs"/>
                        </a:rPr>
                        <a:t>On receipt of an application Pr. Commissioner or Commissioner call for such information or document as he think necessary in order to satisfy himself about the </a:t>
                      </a:r>
                    </a:p>
                    <a:p>
                      <a:pPr marL="1082675" marR="0" lvl="0" indent="-182563" algn="just" defTabSz="914400" rtl="0" eaLnBrk="1" fontAlgn="base" latinLnBrk="0" hangingPunct="1">
                        <a:lnSpc>
                          <a:spcPct val="95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The genuineness of activates of and</a:t>
                      </a:r>
                    </a:p>
                    <a:p>
                      <a:pPr marL="1082675" marR="0" lvl="0" indent="-182563" algn="just" defTabSz="914400" rtl="0" eaLnBrk="1" fontAlgn="base" latinLnBrk="0" hangingPunct="1">
                        <a:lnSpc>
                          <a:spcPct val="95000"/>
                        </a:lnSpc>
                        <a:spcBef>
                          <a:spcPts val="0"/>
                        </a:spcBef>
                        <a:spcAft>
                          <a:spcPts val="0"/>
                        </a:spcAft>
                        <a:buClrTx/>
                        <a:buSzTx/>
                        <a:buFont typeface="+mj-lt"/>
                        <a:buAutoNum type="romanLcPeriod"/>
                        <a:tabLst/>
                        <a:defRPr/>
                      </a:pPr>
                      <a:r>
                        <a:rPr lang="en-US" sz="2200" b="0" u="none" strike="noStrike" kern="1200" dirty="0">
                          <a:solidFill>
                            <a:schemeClr val="tx2"/>
                          </a:solidFill>
                          <a:effectLst/>
                          <a:latin typeface="Perpetua" panose="02020502060401020303" pitchFamily="18" charset="0"/>
                          <a:ea typeface="+mn-ea"/>
                          <a:cs typeface="+mn-cs"/>
                        </a:rPr>
                        <a:t>Fulfilment of condition laid in clause (</a:t>
                      </a:r>
                      <a:r>
                        <a:rPr lang="en-US" sz="2200" b="0" u="none" strike="noStrike" kern="1200" dirty="0" err="1">
                          <a:solidFill>
                            <a:schemeClr val="tx2"/>
                          </a:solidFill>
                          <a:effectLst/>
                          <a:latin typeface="Perpetua" panose="02020502060401020303" pitchFamily="18" charset="0"/>
                          <a:ea typeface="+mn-ea"/>
                          <a:cs typeface="+mn-cs"/>
                        </a:rPr>
                        <a:t>i</a:t>
                      </a:r>
                      <a:r>
                        <a:rPr lang="en-US" sz="2200" b="0" u="none" strike="noStrike" kern="1200" dirty="0">
                          <a:solidFill>
                            <a:schemeClr val="tx2"/>
                          </a:solidFill>
                          <a:effectLst/>
                          <a:latin typeface="Perpetua" panose="02020502060401020303" pitchFamily="18" charset="0"/>
                          <a:ea typeface="+mn-ea"/>
                          <a:cs typeface="+mn-cs"/>
                        </a:rPr>
                        <a:t>) to (v) of sub section 5 of section 80G</a:t>
                      </a:r>
                    </a:p>
                    <a:p>
                      <a:pPr marL="908050" marR="0" lvl="0" indent="-373063" algn="just" defTabSz="914400" rtl="0" eaLnBrk="1" fontAlgn="base" latinLnBrk="0" hangingPunct="1">
                        <a:lnSpc>
                          <a:spcPct val="95000"/>
                        </a:lnSpc>
                        <a:spcBef>
                          <a:spcPts val="0"/>
                        </a:spcBef>
                        <a:spcAft>
                          <a:spcPts val="0"/>
                        </a:spcAft>
                        <a:buClrTx/>
                        <a:buSzTx/>
                        <a:buFont typeface="+mj-lt"/>
                        <a:buAutoNum type="alphaUcPeriod" startAt="3"/>
                        <a:tabLst/>
                        <a:defRPr/>
                      </a:pPr>
                      <a:r>
                        <a:rPr lang="en-US" sz="2350" b="0" u="none" strike="noStrike" kern="1200" dirty="0">
                          <a:solidFill>
                            <a:schemeClr val="tx2"/>
                          </a:solidFill>
                          <a:effectLst/>
                          <a:latin typeface="Perpetua" panose="02020502060401020303" pitchFamily="18" charset="0"/>
                          <a:ea typeface="+mn-ea"/>
                          <a:cs typeface="+mn-cs"/>
                        </a:rPr>
                        <a:t>After such inquiry Pr. Commissioner or Commissioner pass an order registering such trust or institute.</a:t>
                      </a:r>
                    </a:p>
                    <a:p>
                      <a:pPr marL="900113" marR="0" lvl="0" indent="-365125" algn="just" defTabSz="914400" rtl="0" eaLnBrk="1" fontAlgn="base" latinLnBrk="0" hangingPunct="1">
                        <a:lnSpc>
                          <a:spcPct val="95000"/>
                        </a:lnSpc>
                        <a:spcBef>
                          <a:spcPts val="0"/>
                        </a:spcBef>
                        <a:spcAft>
                          <a:spcPts val="0"/>
                        </a:spcAft>
                        <a:buClrTx/>
                        <a:buSzTx/>
                        <a:buFont typeface="+mj-lt"/>
                        <a:buAutoNum type="alphaUcPeriod" startAt="3"/>
                        <a:tabLst/>
                        <a:defRPr/>
                      </a:pPr>
                      <a:r>
                        <a:rPr lang="en-US" sz="2350" b="0" u="none" strike="noStrike" kern="1200" dirty="0">
                          <a:solidFill>
                            <a:schemeClr val="tx2"/>
                          </a:solidFill>
                          <a:effectLst/>
                          <a:latin typeface="Perpetua" panose="02020502060401020303" pitchFamily="18" charset="0"/>
                          <a:ea typeface="+mn-ea"/>
                          <a:cs typeface="+mn-cs"/>
                        </a:rPr>
                        <a:t>If Pr. Commissioner or Commissioner is not satisfied, then pass a order rejecting the application and also cancelling its registration after providing opportunity of being heard.</a:t>
                      </a:r>
                    </a:p>
                    <a:p>
                      <a:pPr marL="900113" marR="0" lvl="0" indent="-365125" algn="just" defTabSz="914400" rtl="0" eaLnBrk="1" fontAlgn="base" latinLnBrk="0" hangingPunct="1">
                        <a:lnSpc>
                          <a:spcPct val="95000"/>
                        </a:lnSpc>
                        <a:spcBef>
                          <a:spcPts val="0"/>
                        </a:spcBef>
                        <a:spcAft>
                          <a:spcPts val="0"/>
                        </a:spcAft>
                        <a:buClrTx/>
                        <a:buSzTx/>
                        <a:buFont typeface="+mj-lt"/>
                        <a:buAutoNum type="alphaUcPeriod" startAt="3"/>
                        <a:tabLst/>
                        <a:defRPr/>
                      </a:pPr>
                      <a:r>
                        <a:rPr lang="en-IN" sz="2350" b="0" u="none" strike="noStrike" kern="1200" dirty="0">
                          <a:solidFill>
                            <a:schemeClr val="tx2"/>
                          </a:solidFill>
                          <a:effectLst/>
                          <a:latin typeface="Perpetua" panose="02020502060401020303" pitchFamily="18" charset="0"/>
                          <a:ea typeface="+mn-ea"/>
                          <a:cs typeface="+mn-cs"/>
                        </a:rPr>
                        <a:t>Registration shall be granted within </a:t>
                      </a:r>
                      <a:r>
                        <a:rPr lang="en-IN" sz="2350" b="1" u="sng" strike="noStrike" kern="1200" dirty="0">
                          <a:solidFill>
                            <a:schemeClr val="tx2"/>
                          </a:solidFill>
                          <a:effectLst/>
                          <a:latin typeface="Perpetua" panose="02020502060401020303" pitchFamily="18" charset="0"/>
                          <a:ea typeface="+mn-ea"/>
                          <a:cs typeface="+mn-cs"/>
                        </a:rPr>
                        <a:t>6 month</a:t>
                      </a:r>
                      <a:r>
                        <a:rPr lang="en-IN" sz="2350" b="0" u="none" strike="noStrike" kern="1200" dirty="0">
                          <a:solidFill>
                            <a:schemeClr val="tx2"/>
                          </a:solidFill>
                          <a:effectLst/>
                          <a:latin typeface="Perpetua" panose="02020502060401020303" pitchFamily="18" charset="0"/>
                          <a:ea typeface="+mn-ea"/>
                          <a:cs typeface="+mn-cs"/>
                        </a:rPr>
                        <a:t> from the end of the month in which application was made.</a:t>
                      </a:r>
                      <a:endParaRPr lang="en-US" sz="2350" b="0" u="none" strike="noStrike" kern="1200" dirty="0">
                        <a:solidFill>
                          <a:schemeClr val="tx2"/>
                        </a:solidFill>
                        <a:effectLst/>
                        <a:latin typeface="Perpetua" panose="02020502060401020303" pitchFamily="18" charset="0"/>
                        <a:ea typeface="+mn-ea"/>
                        <a:cs typeface="+mn-cs"/>
                      </a:endParaRPr>
                    </a:p>
                    <a:p>
                      <a:pPr marL="534988" marR="0" lvl="0" indent="-534988" algn="just" defTabSz="914400" rtl="0" eaLnBrk="1" fontAlgn="base" latinLnBrk="0" hangingPunct="1">
                        <a:lnSpc>
                          <a:spcPct val="90000"/>
                        </a:lnSpc>
                        <a:spcBef>
                          <a:spcPts val="0"/>
                        </a:spcBef>
                        <a:spcAft>
                          <a:spcPts val="0"/>
                        </a:spcAft>
                        <a:buClrTx/>
                        <a:buSzTx/>
                        <a:buFont typeface="+mj-lt"/>
                        <a:buAutoNum type="romanLcPeriod" startAt="4"/>
                        <a:tabLst/>
                        <a:defRPr/>
                      </a:pPr>
                      <a:r>
                        <a:rPr lang="en-GB" sz="2400" b="0" u="none" strike="noStrike" kern="1200" dirty="0">
                          <a:solidFill>
                            <a:schemeClr val="tx2"/>
                          </a:solidFill>
                          <a:effectLst/>
                          <a:latin typeface="Perpetua" panose="02020502060401020303" pitchFamily="18" charset="0"/>
                          <a:ea typeface="+mn-ea"/>
                          <a:cs typeface="+mn-cs"/>
                        </a:rPr>
                        <a:t>All application on which no order has been passed before 1</a:t>
                      </a:r>
                      <a:r>
                        <a:rPr lang="en-GB" sz="2400" b="0" u="none" strike="noStrike" kern="1200" baseline="30000" dirty="0">
                          <a:solidFill>
                            <a:schemeClr val="tx2"/>
                          </a:solidFill>
                          <a:effectLst/>
                          <a:latin typeface="Perpetua" panose="02020502060401020303" pitchFamily="18" charset="0"/>
                          <a:ea typeface="+mn-ea"/>
                          <a:cs typeface="+mn-cs"/>
                        </a:rPr>
                        <a:t>st</a:t>
                      </a:r>
                      <a:r>
                        <a:rPr lang="en-GB" sz="2400" b="0" u="none" strike="noStrike" kern="1200" dirty="0">
                          <a:solidFill>
                            <a:schemeClr val="tx2"/>
                          </a:solidFill>
                          <a:effectLst/>
                          <a:latin typeface="Perpetua" panose="02020502060401020303" pitchFamily="18" charset="0"/>
                          <a:ea typeface="+mn-ea"/>
                          <a:cs typeface="+mn-cs"/>
                        </a:rPr>
                        <a:t> June 2020 shall be treated as application made under clause (iv) of the first proviso to sub section 5 of section 80G.</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0777393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66799"/>
          </a:xfrm>
          <a:solidFill>
            <a:schemeClr val="tx1"/>
          </a:solidFill>
        </p:spPr>
        <p:txBody>
          <a:bodyPr anchor="t"/>
          <a:lstStyle/>
          <a:p>
            <a:pPr algn="just"/>
            <a:r>
              <a:rPr lang="en-US" sz="3200" b="1" dirty="0">
                <a:latin typeface="High Tower Text" panose="02040502050506030303" pitchFamily="18" charset="0"/>
              </a:rPr>
              <a:t>D. Process of Approval of Research Association, University, Collage or other Institution  u/s 35</a:t>
            </a:r>
          </a:p>
        </p:txBody>
      </p:sp>
      <p:sp>
        <p:nvSpPr>
          <p:cNvPr id="7" name="Slide Number Placeholder 6"/>
          <p:cNvSpPr>
            <a:spLocks noGrp="1"/>
          </p:cNvSpPr>
          <p:nvPr>
            <p:ph type="sldNum" sz="quarter" idx="12"/>
          </p:nvPr>
        </p:nvSpPr>
        <p:spPr/>
        <p:txBody>
          <a:bodyPr/>
          <a:lstStyle/>
          <a:p>
            <a:fld id="{1E20AE4F-6262-4C8B-8D39-3FC41EDB5BB9}" type="slidenum">
              <a:rPr lang="en-US" smtClean="0"/>
              <a:pPr/>
              <a:t>206</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1295400"/>
            <a:ext cx="9144000" cy="5486400"/>
          </a:xfrm>
        </p:spPr>
        <p:txBody>
          <a:bodyPr/>
          <a:lstStyle/>
          <a:p>
            <a:pPr marL="0" indent="0" algn="just">
              <a:spcBef>
                <a:spcPts val="0"/>
              </a:spcBef>
              <a:buNone/>
            </a:pPr>
            <a:r>
              <a:rPr lang="en-US" sz="2400" b="1" u="sng" dirty="0">
                <a:solidFill>
                  <a:schemeClr val="tx2"/>
                </a:solidFill>
                <a:latin typeface="Perpetua" panose="02020502060401020303" pitchFamily="18" charset="0"/>
              </a:rPr>
              <a:t>Amendment in Section 35 [ Clause - 17] </a:t>
            </a:r>
          </a:p>
          <a:p>
            <a:pPr algn="just">
              <a:spcBef>
                <a:spcPts val="0"/>
              </a:spcBef>
            </a:pPr>
            <a:r>
              <a:rPr lang="en-US" sz="2400" b="1" u="sng" dirty="0">
                <a:solidFill>
                  <a:schemeClr val="tx2"/>
                </a:solidFill>
                <a:latin typeface="Perpetua" panose="02020502060401020303" pitchFamily="18" charset="0"/>
              </a:rPr>
              <a:t>Insertion of new proviso in sub section 1 of section 35 </a:t>
            </a:r>
            <a:r>
              <a:rPr lang="en-US" sz="2400" b="1" dirty="0">
                <a:solidFill>
                  <a:schemeClr val="tx2"/>
                </a:solidFill>
                <a:latin typeface="Perpetua" panose="02020502060401020303" pitchFamily="18" charset="0"/>
              </a:rPr>
              <a:t>[w.e.f. 1</a:t>
            </a:r>
            <a:r>
              <a:rPr lang="en-US" sz="2400" b="1" baseline="30000" dirty="0">
                <a:solidFill>
                  <a:schemeClr val="tx2"/>
                </a:solidFill>
                <a:latin typeface="Perpetua" panose="02020502060401020303" pitchFamily="18" charset="0"/>
              </a:rPr>
              <a:t>st</a:t>
            </a:r>
            <a:r>
              <a:rPr lang="en-US" sz="2400" b="1" dirty="0">
                <a:solidFill>
                  <a:schemeClr val="tx2"/>
                </a:solidFill>
                <a:latin typeface="Perpetua" panose="02020502060401020303" pitchFamily="18" charset="0"/>
              </a:rPr>
              <a:t> June 2020]</a:t>
            </a:r>
          </a:p>
          <a:p>
            <a:pPr marL="365125" indent="0" algn="just">
              <a:spcBef>
                <a:spcPts val="0"/>
              </a:spcBef>
              <a:buNone/>
            </a:pPr>
            <a:r>
              <a:rPr lang="en-GB" sz="2400" i="1" dirty="0">
                <a:solidFill>
                  <a:schemeClr val="tx2"/>
                </a:solidFill>
                <a:latin typeface="Perpetua" panose="02020502060401020303" pitchFamily="18" charset="0"/>
              </a:rPr>
              <a:t>“Provided also that every notification under clause (ii) or clause (iii) in respect of the research association, university, college or other institution or under clause (iia) in respect of the company issued on or before the date on which this sub-section has come into force, shall be deemed to have been withdrawn unless such research association, university, college or other institution referred to in clause (ii) or clause (iii) or the company referred to in clause (iia) makes an intimation in such form and manner, as may be prescribed, to the prescribed income-tax authority within three months from the date on which this proviso has come into force, and subject to such intimation the notification shall be valid for a period of five consecutive assessment years beginning with the assessment year commencing on or after the 1st day of April, 2021</a:t>
            </a:r>
          </a:p>
        </p:txBody>
      </p:sp>
    </p:spTree>
    <p:extLst>
      <p:ext uri="{BB962C8B-B14F-4D97-AF65-F5344CB8AC3E}">
        <p14:creationId xmlns:p14="http://schemas.microsoft.com/office/powerpoint/2010/main" val="365265287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207</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a:xfrm>
            <a:off x="0" y="838200"/>
            <a:ext cx="9144000" cy="2488692"/>
          </a:xfrm>
        </p:spPr>
        <p:txBody>
          <a:bodyPr/>
          <a:lstStyle/>
          <a:p>
            <a:pPr algn="just"/>
            <a:r>
              <a:rPr lang="en-GB" sz="2400" i="1" dirty="0">
                <a:solidFill>
                  <a:schemeClr val="tx2"/>
                </a:solidFill>
                <a:latin typeface="Perpetua" panose="02020502060401020303" pitchFamily="18" charset="0"/>
              </a:rPr>
              <a:t>Provided also that any notification issued by the Central Government under clause (ii) or clause (iia) or clause (iii), after the date on which the Finance Bill, 2020 receives the assent of the President, shall, at any one time, have effect for such assessment year or years, not exceeding five assessment years as may be </a:t>
            </a:r>
            <a:r>
              <a:rPr lang="en-IN" sz="2400" i="1" dirty="0">
                <a:solidFill>
                  <a:schemeClr val="tx2"/>
                </a:solidFill>
                <a:latin typeface="Perpetua" panose="02020502060401020303" pitchFamily="18" charset="0"/>
              </a:rPr>
              <a:t>specified in the notification.”;</a:t>
            </a:r>
            <a:br>
              <a:rPr lang="en-US" sz="2400" i="1" dirty="0">
                <a:solidFill>
                  <a:schemeClr val="tx2"/>
                </a:solidFill>
                <a:latin typeface="Perpetua" panose="02020502060401020303" pitchFamily="18" charset="0"/>
              </a:rPr>
            </a:br>
            <a:endParaRPr lang="en-GB" sz="2400" dirty="0"/>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1"/>
            <a:ext cx="9144000" cy="593725"/>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000" b="1" kern="1200" dirty="0" err="1">
                <a:latin typeface="High Tower Text" panose="02040502050506030303" pitchFamily="18" charset="0"/>
              </a:rPr>
              <a:t>Contd</a:t>
            </a:r>
            <a:r>
              <a:rPr lang="en-US" sz="30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3326892"/>
          <a:ext cx="9144000" cy="3150108"/>
        </p:xfrm>
        <a:graphic>
          <a:graphicData uri="http://schemas.openxmlformats.org/drawingml/2006/table">
            <a:tbl>
              <a:tblPr/>
              <a:tblGrid>
                <a:gridCol w="9144000">
                  <a:extLst>
                    <a:ext uri="{9D8B030D-6E8A-4147-A177-3AD203B41FA5}">
                      <a16:colId xmlns:a16="http://schemas.microsoft.com/office/drawing/2014/main" val="20000"/>
                    </a:ext>
                  </a:extLst>
                </a:gridCol>
              </a:tblGrid>
              <a:tr h="2286000">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u="sng" strike="noStrike" kern="1200" dirty="0">
                          <a:solidFill>
                            <a:schemeClr val="tx2"/>
                          </a:solidFill>
                          <a:effectLst/>
                          <a:latin typeface="Perpetua" panose="02020502060401020303" pitchFamily="18" charset="0"/>
                          <a:ea typeface="+mn-ea"/>
                          <a:cs typeface="+mn-cs"/>
                        </a:rPr>
                        <a:t>Brief Impact:</a:t>
                      </a:r>
                    </a:p>
                    <a:p>
                      <a:pPr marL="534988" marR="0" lvl="0" indent="-534988" algn="just" defTabSz="914400" rtl="0" eaLnBrk="1" fontAlgn="base" latinLnBrk="0" hangingPunct="1">
                        <a:lnSpc>
                          <a:spcPct val="95000"/>
                        </a:lnSpc>
                        <a:spcBef>
                          <a:spcPts val="0"/>
                        </a:spcBef>
                        <a:spcAft>
                          <a:spcPts val="0"/>
                        </a:spcAft>
                        <a:buClrTx/>
                        <a:buSzTx/>
                        <a:buFont typeface="+mj-lt"/>
                        <a:buAutoNum type="romanLcPeriod"/>
                        <a:tabLst/>
                        <a:defRPr/>
                      </a:pPr>
                      <a:r>
                        <a:rPr lang="en-GB" sz="2400" b="0" u="none" strike="noStrike" kern="1200" dirty="0">
                          <a:solidFill>
                            <a:schemeClr val="tx2"/>
                          </a:solidFill>
                          <a:effectLst/>
                          <a:latin typeface="Perpetua" panose="02020502060401020303" pitchFamily="18" charset="0"/>
                          <a:ea typeface="+mn-ea"/>
                          <a:cs typeface="+mn-cs"/>
                        </a:rPr>
                        <a:t>Every existing research association, university, college or other institution approved u/s 35 shall have to make an intimation in such form and manner to the prescribe income tax authority within 3 months from 1</a:t>
                      </a:r>
                      <a:r>
                        <a:rPr lang="en-GB" sz="2400" b="0" u="none" strike="noStrike" kern="1200" baseline="30000" dirty="0">
                          <a:solidFill>
                            <a:schemeClr val="tx2"/>
                          </a:solidFill>
                          <a:effectLst/>
                          <a:latin typeface="Perpetua" panose="02020502060401020303" pitchFamily="18" charset="0"/>
                          <a:ea typeface="+mn-ea"/>
                          <a:cs typeface="+mn-cs"/>
                        </a:rPr>
                        <a:t>st </a:t>
                      </a:r>
                      <a:r>
                        <a:rPr lang="en-GB" sz="2400" b="0" u="none" strike="noStrike" kern="1200" dirty="0">
                          <a:solidFill>
                            <a:schemeClr val="tx2"/>
                          </a:solidFill>
                          <a:effectLst/>
                          <a:latin typeface="Perpetua" panose="02020502060401020303" pitchFamily="18" charset="0"/>
                          <a:ea typeface="+mn-ea"/>
                          <a:cs typeface="+mn-cs"/>
                        </a:rPr>
                        <a:t>June  2020. After receiving such intimation from research association, university, college or other institution, old notification become valid for 5 years starting from 1</a:t>
                      </a:r>
                      <a:r>
                        <a:rPr lang="en-GB" sz="2400" b="0" u="none" strike="noStrike" kern="1200" baseline="30000" dirty="0">
                          <a:solidFill>
                            <a:schemeClr val="tx2"/>
                          </a:solidFill>
                          <a:effectLst/>
                          <a:latin typeface="Perpetua" panose="02020502060401020303" pitchFamily="18" charset="0"/>
                          <a:ea typeface="+mn-ea"/>
                          <a:cs typeface="+mn-cs"/>
                        </a:rPr>
                        <a:t>st</a:t>
                      </a:r>
                      <a:r>
                        <a:rPr lang="en-GB" sz="2400" b="0" u="none" strike="noStrike" kern="1200" dirty="0">
                          <a:solidFill>
                            <a:schemeClr val="tx2"/>
                          </a:solidFill>
                          <a:effectLst/>
                          <a:latin typeface="Perpetua" panose="02020502060401020303" pitchFamily="18" charset="0"/>
                          <a:ea typeface="+mn-ea"/>
                          <a:cs typeface="+mn-cs"/>
                        </a:rPr>
                        <a:t> April 2020.</a:t>
                      </a:r>
                    </a:p>
                    <a:p>
                      <a:pPr marL="534988" marR="0" lvl="0" indent="-534988" algn="just" defTabSz="914400" rtl="0" eaLnBrk="1" fontAlgn="base" latinLnBrk="0" hangingPunct="1">
                        <a:lnSpc>
                          <a:spcPct val="95000"/>
                        </a:lnSpc>
                        <a:spcBef>
                          <a:spcPts val="0"/>
                        </a:spcBef>
                        <a:spcAft>
                          <a:spcPts val="0"/>
                        </a:spcAft>
                        <a:buClrTx/>
                        <a:buSzTx/>
                        <a:buFont typeface="+mj-lt"/>
                        <a:buAutoNum type="romanLcPeriod"/>
                        <a:tabLst/>
                        <a:defRPr/>
                      </a:pPr>
                      <a:r>
                        <a:rPr lang="en-GB" sz="2400" b="0" u="none" strike="noStrike" kern="1200" dirty="0">
                          <a:solidFill>
                            <a:schemeClr val="tx2"/>
                          </a:solidFill>
                          <a:effectLst/>
                          <a:latin typeface="Perpetua" panose="02020502060401020303" pitchFamily="18" charset="0"/>
                          <a:ea typeface="+mn-ea"/>
                          <a:cs typeface="+mn-cs"/>
                        </a:rPr>
                        <a:t>Any notification for approval u/s 35 issued after the finance bill receives assent from president, shall be valid for 5 Years at a time.</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88264076"/>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762001"/>
          </a:xfrm>
          <a:solidFill>
            <a:schemeClr val="tx1"/>
          </a:solidFill>
        </p:spPr>
        <p:txBody>
          <a:bodyPr anchor="t"/>
          <a:lstStyle/>
          <a:p>
            <a:pPr algn="just">
              <a:lnSpc>
                <a:spcPct val="80000"/>
              </a:lnSpc>
            </a:pPr>
            <a:r>
              <a:rPr lang="en-US" sz="2800" b="1" dirty="0">
                <a:latin typeface="High Tower Text" panose="02040502050506030303" pitchFamily="18" charset="0"/>
              </a:rPr>
              <a:t>E. Filing of statement of donation by </a:t>
            </a:r>
            <a:r>
              <a:rPr lang="en-US" sz="2800" b="1" dirty="0" err="1">
                <a:latin typeface="High Tower Text" panose="02040502050506030303" pitchFamily="18" charset="0"/>
              </a:rPr>
              <a:t>donee</a:t>
            </a:r>
            <a:r>
              <a:rPr lang="en-US" sz="2800" b="1" dirty="0">
                <a:latin typeface="High Tower Text" panose="02040502050506030303" pitchFamily="18" charset="0"/>
              </a:rPr>
              <a:t> to cross-check claim of donation by donor [Clause 17,33,94 &amp; 99]</a:t>
            </a:r>
            <a:br>
              <a:rPr lang="en-US" sz="3000" b="1" dirty="0">
                <a:latin typeface="High Tower Text" panose="02040502050506030303" pitchFamily="18" charset="0"/>
              </a:rPr>
            </a:br>
            <a:br>
              <a:rPr lang="en-GB" sz="2800" b="1" dirty="0">
                <a:latin typeface="High Tower Text" panose="02040502050506030303" pitchFamily="18" charset="0"/>
              </a:rPr>
            </a:br>
            <a:endParaRPr lang="en-US" sz="28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208</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685800"/>
            <a:ext cx="9144000" cy="6096000"/>
          </a:xfrm>
        </p:spPr>
        <p:txBody>
          <a:bodyPr/>
          <a:lstStyle/>
          <a:p>
            <a:pPr marL="0" indent="0" algn="just">
              <a:spcBef>
                <a:spcPts val="0"/>
              </a:spcBef>
              <a:buNone/>
            </a:pPr>
            <a:r>
              <a:rPr lang="en-US" sz="2400" b="1" u="sng" dirty="0">
                <a:solidFill>
                  <a:schemeClr val="tx2"/>
                </a:solidFill>
                <a:latin typeface="Perpetua" panose="02020502060401020303" pitchFamily="18" charset="0"/>
              </a:rPr>
              <a:t>Amendment in Section 80G [ Clause - 33] </a:t>
            </a:r>
            <a:endParaRPr lang="en-US" sz="2400" i="1" dirty="0">
              <a:solidFill>
                <a:schemeClr val="tx2"/>
              </a:solidFill>
              <a:latin typeface="Perpetua" panose="02020502060401020303" pitchFamily="18" charset="0"/>
            </a:endParaRPr>
          </a:p>
          <a:p>
            <a:pPr algn="just">
              <a:spcBef>
                <a:spcPts val="0"/>
              </a:spcBef>
            </a:pPr>
            <a:r>
              <a:rPr lang="en-US" sz="2200" b="1" u="sng" dirty="0">
                <a:solidFill>
                  <a:schemeClr val="tx2"/>
                </a:solidFill>
                <a:latin typeface="Perpetua" panose="02020502060401020303" pitchFamily="18" charset="0"/>
              </a:rPr>
              <a:t>Insertion of new clause (viii) in sub section 5 of section 80G [w.e.f. 1st June 2020]</a:t>
            </a:r>
          </a:p>
          <a:p>
            <a:pPr marL="365125" indent="0" algn="just">
              <a:lnSpc>
                <a:spcPct val="90000"/>
              </a:lnSpc>
              <a:spcBef>
                <a:spcPts val="0"/>
              </a:spcBef>
              <a:buNone/>
            </a:pPr>
            <a:r>
              <a:rPr lang="en-GB" sz="2150" i="1" dirty="0">
                <a:solidFill>
                  <a:schemeClr val="tx2"/>
                </a:solidFill>
                <a:latin typeface="Perpetua" panose="02020502060401020303" pitchFamily="18" charset="0"/>
              </a:rPr>
              <a:t>“(viii) the institution or fund prepares such statement for such period as may be prescribed and deliver or cause to be delivered to the prescribed income-tax authority or the person authorised by such authority such statement in such form and verified in such manner and setting forth such particulars and within such time as may be prescribed: </a:t>
            </a:r>
          </a:p>
          <a:p>
            <a:pPr marL="365125" indent="0" algn="just">
              <a:lnSpc>
                <a:spcPct val="90000"/>
              </a:lnSpc>
              <a:spcBef>
                <a:spcPts val="0"/>
              </a:spcBef>
              <a:buNone/>
            </a:pPr>
            <a:r>
              <a:rPr lang="en-GB" sz="2150" i="1" dirty="0">
                <a:solidFill>
                  <a:schemeClr val="tx2"/>
                </a:solidFill>
                <a:latin typeface="Perpetua" panose="02020502060401020303" pitchFamily="18" charset="0"/>
              </a:rPr>
              <a:t>Provided that the institution or fund may also deliver to the said prescribed authority a correction statement for rectification of any mistake or to add, delete or update the information furnished in the statement delivered under this sub-section in such form and verified in such manner as may be prescribed; and</a:t>
            </a:r>
          </a:p>
          <a:p>
            <a:pPr algn="just">
              <a:spcBef>
                <a:spcPts val="0"/>
              </a:spcBef>
            </a:pPr>
            <a:r>
              <a:rPr lang="en-US" sz="2200" b="1" u="sng" dirty="0">
                <a:solidFill>
                  <a:schemeClr val="tx2"/>
                </a:solidFill>
                <a:latin typeface="Perpetua" panose="02020502060401020303" pitchFamily="18" charset="0"/>
              </a:rPr>
              <a:t>Insertion of Explanation 2A in sub section 5D of section 80G </a:t>
            </a:r>
            <a:r>
              <a:rPr lang="en-US" sz="2200" b="1" dirty="0">
                <a:solidFill>
                  <a:schemeClr val="tx2"/>
                </a:solidFill>
                <a:latin typeface="Perpetua" panose="02020502060401020303" pitchFamily="18" charset="0"/>
              </a:rPr>
              <a:t>[w.e.f. 1</a:t>
            </a:r>
            <a:r>
              <a:rPr lang="en-US" sz="2200" b="1" baseline="30000" dirty="0">
                <a:solidFill>
                  <a:schemeClr val="tx2"/>
                </a:solidFill>
                <a:latin typeface="Perpetua" panose="02020502060401020303" pitchFamily="18" charset="0"/>
              </a:rPr>
              <a:t>st</a:t>
            </a:r>
            <a:r>
              <a:rPr lang="en-US" sz="2200" b="1" dirty="0">
                <a:solidFill>
                  <a:schemeClr val="tx2"/>
                </a:solidFill>
                <a:latin typeface="Perpetua" panose="02020502060401020303" pitchFamily="18" charset="0"/>
              </a:rPr>
              <a:t> June 2020]</a:t>
            </a:r>
          </a:p>
          <a:p>
            <a:pPr marL="365125" indent="0" algn="just">
              <a:lnSpc>
                <a:spcPct val="90000"/>
              </a:lnSpc>
              <a:spcBef>
                <a:spcPts val="0"/>
              </a:spcBef>
              <a:buNone/>
            </a:pPr>
            <a:r>
              <a:rPr lang="en-GB" sz="2150" i="1" dirty="0">
                <a:solidFill>
                  <a:schemeClr val="tx2"/>
                </a:solidFill>
                <a:latin typeface="Perpetua" panose="02020502060401020303" pitchFamily="18" charset="0"/>
              </a:rPr>
              <a:t>“Explanation 2A.— For the removal of doubts, it is hereby declared that claim of the assessee for a deduction in respect of any donation made to an institution or fund to which the provisions of sub-section (5) applies, in the return of income for any assessment year filed by him, shall be allowed on the basis of information relating to said donation furnished by the institution or fund to the prescribed income-tax authority or the person authorised by such authority, subject to verification in accordance with the risk management strategy formulated by the Board from time to time.”</a:t>
            </a:r>
          </a:p>
        </p:txBody>
      </p:sp>
    </p:spTree>
    <p:extLst>
      <p:ext uri="{BB962C8B-B14F-4D97-AF65-F5344CB8AC3E}">
        <p14:creationId xmlns:p14="http://schemas.microsoft.com/office/powerpoint/2010/main" val="3865344855"/>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96876"/>
          </a:xfrm>
          <a:solidFill>
            <a:schemeClr val="tx1"/>
          </a:solidFill>
        </p:spPr>
        <p:txBody>
          <a:bodyPr anchor="t"/>
          <a:lstStyle/>
          <a:p>
            <a:pPr algn="r">
              <a:lnSpc>
                <a:spcPct val="80000"/>
              </a:lnSpc>
            </a:pPr>
            <a:r>
              <a:rPr lang="en-US" sz="3000" b="1" dirty="0" err="1">
                <a:latin typeface="High Tower Text" panose="02040502050506030303" pitchFamily="18" charset="0"/>
              </a:rPr>
              <a:t>Contd</a:t>
            </a:r>
            <a:r>
              <a:rPr lang="en-US" sz="3000" b="1" dirty="0">
                <a:latin typeface="High Tower Text" panose="02040502050506030303" pitchFamily="18" charset="0"/>
              </a:rPr>
              <a:t>….</a:t>
            </a:r>
            <a:br>
              <a:rPr lang="en-GB" sz="2800" b="1" dirty="0">
                <a:latin typeface="High Tower Text" panose="02040502050506030303" pitchFamily="18" charset="0"/>
              </a:rPr>
            </a:br>
            <a:endParaRPr lang="en-US" sz="28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209</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396876"/>
            <a:ext cx="9144000" cy="6461124"/>
          </a:xfrm>
        </p:spPr>
        <p:txBody>
          <a:bodyPr/>
          <a:lstStyle/>
          <a:p>
            <a:pPr marL="0" indent="0" algn="just">
              <a:spcBef>
                <a:spcPts val="0"/>
              </a:spcBef>
              <a:buNone/>
            </a:pPr>
            <a:r>
              <a:rPr lang="en-US" sz="2800" b="1" u="sng" dirty="0">
                <a:solidFill>
                  <a:schemeClr val="tx2"/>
                </a:solidFill>
                <a:latin typeface="Perpetua" panose="02020502060401020303" pitchFamily="18" charset="0"/>
              </a:rPr>
              <a:t>Amendment in Section 35 [ Clause - 17] </a:t>
            </a:r>
          </a:p>
          <a:p>
            <a:pPr algn="just">
              <a:spcBef>
                <a:spcPts val="0"/>
              </a:spcBef>
            </a:pPr>
            <a:r>
              <a:rPr lang="en-US" sz="2400" b="1" u="sng" dirty="0">
                <a:solidFill>
                  <a:schemeClr val="tx2"/>
                </a:solidFill>
                <a:latin typeface="Perpetua" panose="02020502060401020303" pitchFamily="18" charset="0"/>
              </a:rPr>
              <a:t>Insertion of new sub section (1A) of section 35 </a:t>
            </a:r>
            <a:r>
              <a:rPr lang="en-US" sz="2400" b="1" dirty="0">
                <a:solidFill>
                  <a:schemeClr val="tx2"/>
                </a:solidFill>
                <a:latin typeface="Perpetua" panose="02020502060401020303" pitchFamily="18" charset="0"/>
              </a:rPr>
              <a:t>[w.e.f. 1</a:t>
            </a:r>
            <a:r>
              <a:rPr lang="en-US" sz="2400" b="1" baseline="30000" dirty="0">
                <a:solidFill>
                  <a:schemeClr val="tx2"/>
                </a:solidFill>
                <a:latin typeface="Perpetua" panose="02020502060401020303" pitchFamily="18" charset="0"/>
              </a:rPr>
              <a:t>st</a:t>
            </a:r>
            <a:r>
              <a:rPr lang="en-US" sz="2400" b="1" dirty="0">
                <a:solidFill>
                  <a:schemeClr val="tx2"/>
                </a:solidFill>
                <a:latin typeface="Perpetua" panose="02020502060401020303" pitchFamily="18" charset="0"/>
              </a:rPr>
              <a:t> June 2020]</a:t>
            </a:r>
          </a:p>
          <a:p>
            <a:pPr marL="365125" indent="0" algn="just">
              <a:lnSpc>
                <a:spcPct val="90000"/>
              </a:lnSpc>
              <a:spcBef>
                <a:spcPts val="0"/>
              </a:spcBef>
              <a:buNone/>
            </a:pPr>
            <a:r>
              <a:rPr lang="en-GB" sz="2400" i="1" dirty="0">
                <a:solidFill>
                  <a:schemeClr val="tx2"/>
                </a:solidFill>
                <a:latin typeface="Perpetua" panose="02020502060401020303" pitchFamily="18" charset="0"/>
              </a:rPr>
              <a:t>“(1A) Notwithstanding anything contained in sub-section (1), the research association, university, college or other institution referred to in clause (ii) or clause (iii) or the company referred to in clause (iia) of sub-section (1) shall not be entitled to deduction under the respective clauses of the said sub-section, unless such research association, university, college or other institution or company–</a:t>
            </a:r>
          </a:p>
          <a:p>
            <a:pPr marL="633413" indent="-268288" algn="just">
              <a:lnSpc>
                <a:spcPct val="90000"/>
              </a:lnSpc>
              <a:spcBef>
                <a:spcPts val="0"/>
              </a:spcBef>
              <a:buFont typeface="+mj-lt"/>
              <a:buAutoNum type="romanLcPeriod"/>
            </a:pPr>
            <a:r>
              <a:rPr lang="en-GB" sz="2400" i="1" dirty="0">
                <a:solidFill>
                  <a:schemeClr val="tx2"/>
                </a:solidFill>
                <a:latin typeface="Perpetua" panose="02020502060401020303" pitchFamily="18" charset="0"/>
              </a:rPr>
              <a:t>Prepares such statement for such period as may be prescribed and deliver or cause to be delivered to the said prescribed income-tax authority or the person authorised by such authority such statement in such form, verified in such manner, setting forth such particulars and within such time, as may be </a:t>
            </a:r>
            <a:r>
              <a:rPr lang="en-IN" sz="2400" i="1" dirty="0">
                <a:solidFill>
                  <a:schemeClr val="tx2"/>
                </a:solidFill>
                <a:latin typeface="Perpetua" panose="02020502060401020303" pitchFamily="18" charset="0"/>
              </a:rPr>
              <a:t>prescribed:</a:t>
            </a:r>
          </a:p>
          <a:p>
            <a:pPr marL="633413" indent="0" algn="just">
              <a:lnSpc>
                <a:spcPct val="90000"/>
              </a:lnSpc>
              <a:spcBef>
                <a:spcPts val="0"/>
              </a:spcBef>
              <a:buNone/>
            </a:pPr>
            <a:r>
              <a:rPr lang="en-GB" sz="2400" i="1" dirty="0">
                <a:solidFill>
                  <a:schemeClr val="tx2"/>
                </a:solidFill>
                <a:latin typeface="Perpetua" panose="02020502060401020303" pitchFamily="18" charset="0"/>
              </a:rPr>
              <a:t>Provided that such research association, university, college or other institution or the company may also deliver to the prescribed authority a correction statement for rectification of any mistake or to add, delete or update the information furnished in the statement delivered under this sub-section in such form and verified in such manner as may be prescribed; and</a:t>
            </a:r>
            <a:endParaRPr lang="en-IN" sz="2400" i="1" dirty="0">
              <a:solidFill>
                <a:schemeClr val="tx2"/>
              </a:solidFill>
              <a:latin typeface="Perpetua" panose="02020502060401020303" pitchFamily="18" charset="0"/>
            </a:endParaRPr>
          </a:p>
          <a:p>
            <a:pPr marL="633413" indent="-268288" algn="just">
              <a:lnSpc>
                <a:spcPct val="90000"/>
              </a:lnSpc>
              <a:spcBef>
                <a:spcPts val="0"/>
              </a:spcBef>
              <a:buFont typeface="+mj-lt"/>
              <a:buAutoNum type="romanLcPeriod" startAt="2"/>
            </a:pPr>
            <a:r>
              <a:rPr lang="en-GB" sz="2400" i="1" dirty="0">
                <a:solidFill>
                  <a:schemeClr val="tx2"/>
                </a:solidFill>
                <a:latin typeface="Perpetua" panose="02020502060401020303" pitchFamily="18" charset="0"/>
              </a:rPr>
              <a:t>Furnishes to the donor, a certificate specifying the amount of donation in such manner, containing such particulars and within such time from the date of receipt of sum, as may be prescribed.”.</a:t>
            </a:r>
            <a:endParaRPr lang="en-US" sz="2800" i="1" dirty="0">
              <a:solidFill>
                <a:schemeClr val="tx2"/>
              </a:solidFill>
              <a:latin typeface="Perpetua" panose="02020502060401020303" pitchFamily="18" charset="0"/>
            </a:endParaRPr>
          </a:p>
          <a:p>
            <a:pPr marL="365125" indent="0" algn="just">
              <a:spcBef>
                <a:spcPts val="0"/>
              </a:spcBef>
              <a:buNone/>
            </a:pPr>
            <a:endParaRPr lang="en-US" sz="24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116170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819964714"/>
              </p:ext>
            </p:extLst>
          </p:nvPr>
        </p:nvGraphicFramePr>
        <p:xfrm>
          <a:off x="0" y="360679"/>
          <a:ext cx="9144000" cy="6949440"/>
        </p:xfrm>
        <a:graphic>
          <a:graphicData uri="http://schemas.openxmlformats.org/drawingml/2006/table">
            <a:tbl>
              <a:tblPr/>
              <a:tblGrid>
                <a:gridCol w="9144000">
                  <a:extLst>
                    <a:ext uri="{9D8B030D-6E8A-4147-A177-3AD203B41FA5}">
                      <a16:colId xmlns:a16="http://schemas.microsoft.com/office/drawing/2014/main" val="20000"/>
                    </a:ext>
                  </a:extLst>
                </a:gridCol>
              </a:tblGrid>
              <a:tr h="6497321">
                <a:tc>
                  <a:txBody>
                    <a:bodyPr/>
                    <a:lstStyle/>
                    <a:p>
                      <a:pPr marL="539750" indent="-449263" algn="just">
                        <a:buFont typeface="+mj-lt"/>
                        <a:buAutoNum type="romanUcPeriod" startAt="2"/>
                      </a:pPr>
                      <a:r>
                        <a:rPr lang="en-US" sz="2400" kern="1200" dirty="0">
                          <a:solidFill>
                            <a:schemeClr val="tx2"/>
                          </a:solidFill>
                          <a:latin typeface="Perpetua" panose="02020502060401020303" pitchFamily="18" charset="0"/>
                          <a:ea typeface="+mn-ea"/>
                          <a:cs typeface="+mn-cs"/>
                        </a:rPr>
                        <a:t>The amount of income-tax computed in accordance with the preceding provisions shall be increased by a surcharge at the rate of: </a:t>
                      </a:r>
                      <a:r>
                        <a:rPr lang="en-US" sz="2400" b="1" kern="1200" dirty="0">
                          <a:solidFill>
                            <a:srgbClr val="FF0000"/>
                          </a:solidFill>
                          <a:latin typeface="Perpetua" panose="02020502060401020303" pitchFamily="18" charset="0"/>
                          <a:ea typeface="+mn-ea"/>
                          <a:cs typeface="+mn-cs"/>
                        </a:rPr>
                        <a:t>(as amended by Finance Bill, 2020)</a:t>
                      </a: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indent="0" algn="just">
                        <a:buFont typeface="+mj-lt"/>
                        <a:buNone/>
                      </a:pPr>
                      <a:endParaRPr lang="en-US" sz="2400" b="1" kern="1200" dirty="0">
                        <a:solidFill>
                          <a:schemeClr val="tx2"/>
                        </a:solidFill>
                        <a:latin typeface="Perpetua" panose="02020502060401020303" pitchFamily="18" charset="0"/>
                        <a:ea typeface="+mn-ea"/>
                        <a:cs typeface="+mn-cs"/>
                      </a:endParaRPr>
                    </a:p>
                    <a:p>
                      <a:pPr marL="90487" marR="0" lvl="0" indent="0" algn="just" defTabSz="914400" rtl="0" eaLnBrk="1" fontAlgn="auto" latinLnBrk="0" hangingPunct="1">
                        <a:lnSpc>
                          <a:spcPct val="100000"/>
                        </a:lnSpc>
                        <a:spcBef>
                          <a:spcPts val="0"/>
                        </a:spcBef>
                        <a:spcAft>
                          <a:spcPts val="0"/>
                        </a:spcAft>
                        <a:buClrTx/>
                        <a:buSzTx/>
                        <a:buFont typeface="+mj-lt"/>
                        <a:buNone/>
                        <a:tabLst/>
                        <a:defRPr/>
                      </a:pPr>
                      <a:r>
                        <a:rPr lang="en-GB" sz="2400" b="1" kern="1200" dirty="0">
                          <a:solidFill>
                            <a:srgbClr val="FF0000"/>
                          </a:solidFill>
                          <a:latin typeface="Perpetua" panose="02020502060401020303" pitchFamily="18" charset="0"/>
                          <a:ea typeface="+mn-ea"/>
                          <a:cs typeface="+mn-cs"/>
                        </a:rPr>
                        <a:t>*</a:t>
                      </a:r>
                      <a:r>
                        <a:rPr lang="en-US" sz="2400" b="1" i="1" u="none" kern="1200" dirty="0">
                          <a:solidFill>
                            <a:schemeClr val="tx2"/>
                          </a:solidFill>
                          <a:latin typeface="Perpetua" panose="02020502060401020303" pitchFamily="18" charset="0"/>
                          <a:ea typeface="+mn-ea"/>
                          <a:cs typeface="+mn-cs"/>
                        </a:rPr>
                        <a:t>For A.Y. 2021-22 the total income of the Assessee including the income  in accordance with the Provisions of the section 111A and 112A of the Act.</a:t>
                      </a:r>
                    </a:p>
                    <a:p>
                      <a:pPr marL="90487" marR="0" lvl="0" indent="0" algn="just" defTabSz="914400" rtl="0" eaLnBrk="1" fontAlgn="auto" latinLnBrk="0" hangingPunct="1">
                        <a:lnSpc>
                          <a:spcPct val="100000"/>
                        </a:lnSpc>
                        <a:spcBef>
                          <a:spcPts val="0"/>
                        </a:spcBef>
                        <a:spcAft>
                          <a:spcPts val="0"/>
                        </a:spcAft>
                        <a:buClrTx/>
                        <a:buSzTx/>
                        <a:buFont typeface="+mj-lt"/>
                        <a:buNone/>
                        <a:tabLst/>
                        <a:defRPr/>
                      </a:pPr>
                      <a:r>
                        <a:rPr lang="en-GB" sz="2400" b="1" kern="1200" dirty="0">
                          <a:solidFill>
                            <a:srgbClr val="FF0000"/>
                          </a:solidFill>
                          <a:latin typeface="Perpetua" panose="02020502060401020303" pitchFamily="18" charset="0"/>
                          <a:ea typeface="+mn-ea"/>
                          <a:cs typeface="+mn-cs"/>
                        </a:rPr>
                        <a:t>**</a:t>
                      </a:r>
                      <a:r>
                        <a:rPr lang="en-GB" sz="2400" b="1" i="1" u="none" kern="1200" dirty="0">
                          <a:solidFill>
                            <a:schemeClr val="tx2"/>
                          </a:solidFill>
                          <a:latin typeface="Perpetua" panose="02020502060401020303" pitchFamily="18" charset="0"/>
                          <a:ea typeface="+mn-ea"/>
                          <a:cs typeface="+mn-cs"/>
                        </a:rPr>
                        <a:t>The above surcharge rate is applicable only if the total income of the assessee excluding the income in accordance with the provision of the section  111A and 112A  of the Act. But if the total income of the Assessee included the income in accordance with section 111A and 112A of the income tax Act, the rate of the surcharge does not exceed 15% on the income chargeable under section 111A and 112A of the Act.</a:t>
                      </a:r>
                      <a:endParaRPr lang="en-US" sz="2400" b="1" i="1" u="none" kern="120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5" name="Title 1">
            <a:extLst>
              <a:ext uri="{FF2B5EF4-FFF2-40B4-BE49-F238E27FC236}">
                <a16:creationId xmlns:a16="http://schemas.microsoft.com/office/drawing/2014/main" id="{0794928A-D6A4-438A-8C86-84D8772E1042}"/>
              </a:ext>
            </a:extLst>
          </p:cNvPr>
          <p:cNvSpPr>
            <a:spLocks noGrp="1"/>
          </p:cNvSpPr>
          <p:nvPr>
            <p:ph type="title"/>
          </p:nvPr>
        </p:nvSpPr>
        <p:spPr>
          <a:xfrm>
            <a:off x="0" y="0"/>
            <a:ext cx="9144000" cy="360679"/>
          </a:xfrm>
          <a:solidFill>
            <a:schemeClr val="tx1"/>
          </a:solidFill>
        </p:spPr>
        <p:txBody>
          <a:bodyPr anchor="t"/>
          <a:lstStyle/>
          <a:p>
            <a:pPr marL="541338" indent="-541338" algn="r"/>
            <a:r>
              <a:rPr lang="en-US" sz="2200" b="1" kern="1200" dirty="0" err="1">
                <a:latin typeface="High Tower Text" panose="02040502050506030303" pitchFamily="18" charset="0"/>
              </a:rPr>
              <a:t>Contd</a:t>
            </a:r>
            <a:r>
              <a:rPr lang="en-US" sz="2200" b="1" kern="1200"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B3114B22-2A7B-4820-8EB8-CF2D6B3CC3FE}" type="slidenum">
              <a:rPr lang="en-US" smtClean="0"/>
              <a:pPr/>
              <a:t>21</a:t>
            </a:fld>
            <a:endParaRPr lang="en-US"/>
          </a:p>
        </p:txBody>
      </p:sp>
      <p:graphicFrame>
        <p:nvGraphicFramePr>
          <p:cNvPr id="4" name="Table 3">
            <a:extLst>
              <a:ext uri="{FF2B5EF4-FFF2-40B4-BE49-F238E27FC236}">
                <a16:creationId xmlns:a16="http://schemas.microsoft.com/office/drawing/2014/main" id="{F083DBB0-2827-4F7F-99C5-439F1B127230}"/>
              </a:ext>
            </a:extLst>
          </p:cNvPr>
          <p:cNvGraphicFramePr>
            <a:graphicFrameLocks noGrp="1"/>
          </p:cNvGraphicFramePr>
          <p:nvPr>
            <p:extLst>
              <p:ext uri="{D42A27DB-BD31-4B8C-83A1-F6EECF244321}">
                <p14:modId xmlns:p14="http://schemas.microsoft.com/office/powerpoint/2010/main" val="2767490206"/>
              </p:ext>
            </p:extLst>
          </p:nvPr>
        </p:nvGraphicFramePr>
        <p:xfrm>
          <a:off x="533400" y="1549400"/>
          <a:ext cx="8153400" cy="2717800"/>
        </p:xfrm>
        <a:graphic>
          <a:graphicData uri="http://schemas.openxmlformats.org/drawingml/2006/table">
            <a:tbl>
              <a:tblPr firstRow="1" bandRow="1">
                <a:tableStyleId>{5C22544A-7EE6-4342-B048-85BDC9FD1C3A}</a:tableStyleId>
              </a:tblPr>
              <a:tblGrid>
                <a:gridCol w="4974955">
                  <a:extLst>
                    <a:ext uri="{9D8B030D-6E8A-4147-A177-3AD203B41FA5}">
                      <a16:colId xmlns:a16="http://schemas.microsoft.com/office/drawing/2014/main" val="1042905291"/>
                    </a:ext>
                  </a:extLst>
                </a:gridCol>
                <a:gridCol w="3178445">
                  <a:extLst>
                    <a:ext uri="{9D8B030D-6E8A-4147-A177-3AD203B41FA5}">
                      <a16:colId xmlns:a16="http://schemas.microsoft.com/office/drawing/2014/main" val="1425566786"/>
                    </a:ext>
                  </a:extLst>
                </a:gridCol>
              </a:tblGrid>
              <a:tr h="370840">
                <a:tc>
                  <a:txBody>
                    <a:bodyPr/>
                    <a:lstStyle/>
                    <a:p>
                      <a:pPr algn="ctr"/>
                      <a:r>
                        <a:rPr lang="en-GB" sz="2200" dirty="0">
                          <a:latin typeface="Perpetua" panose="02020502060401020303" pitchFamily="18" charset="0"/>
                        </a:rPr>
                        <a:t>Particulars</a:t>
                      </a:r>
                    </a:p>
                  </a:txBody>
                  <a:tcPr anchor="ctr"/>
                </a:tc>
                <a:tc>
                  <a:txBody>
                    <a:bodyPr/>
                    <a:lstStyle/>
                    <a:p>
                      <a:pPr algn="ctr"/>
                      <a:r>
                        <a:rPr lang="en-GB" sz="2200" b="1" kern="1200" dirty="0">
                          <a:solidFill>
                            <a:schemeClr val="lt1"/>
                          </a:solidFill>
                          <a:latin typeface="Perpetua" panose="02020502060401020303" pitchFamily="18" charset="0"/>
                          <a:ea typeface="+mn-ea"/>
                          <a:cs typeface="+mn-cs"/>
                        </a:rPr>
                        <a:t>Surcharge</a:t>
                      </a:r>
                      <a:endParaRPr lang="en-GB" sz="2200" dirty="0">
                        <a:solidFill>
                          <a:srgbClr val="FF0000"/>
                        </a:solidFill>
                        <a:latin typeface="Perpetua" panose="02020502060401020303" pitchFamily="18" charset="0"/>
                      </a:endParaRPr>
                    </a:p>
                  </a:txBody>
                  <a:tcPr anchor="ctr"/>
                </a:tc>
                <a:extLst>
                  <a:ext uri="{0D108BD9-81ED-4DB2-BD59-A6C34878D82A}">
                    <a16:rowId xmlns:a16="http://schemas.microsoft.com/office/drawing/2014/main" val="1130232625"/>
                  </a:ext>
                </a:extLst>
              </a:tr>
              <a:tr h="370840">
                <a:tc>
                  <a:txBody>
                    <a:bodyPr/>
                    <a:lstStyle/>
                    <a:p>
                      <a:pPr algn="ctr"/>
                      <a:r>
                        <a:rPr lang="en-GB" sz="2200" b="0" kern="1200" dirty="0">
                          <a:solidFill>
                            <a:schemeClr val="tx2"/>
                          </a:solidFill>
                          <a:latin typeface="Perpetua" panose="02020502060401020303" pitchFamily="18" charset="0"/>
                          <a:ea typeface="+mn-ea"/>
                          <a:cs typeface="+mn-cs"/>
                        </a:rPr>
                        <a:t>Taxable</a:t>
                      </a:r>
                      <a:r>
                        <a:rPr lang="en-GB" sz="2200" b="0" dirty="0">
                          <a:solidFill>
                            <a:schemeClr val="tx2"/>
                          </a:solidFill>
                          <a:latin typeface="Perpetua" panose="02020502060401020303" pitchFamily="18" charset="0"/>
                        </a:rPr>
                        <a:t> income &lt; INR 50 lacs </a:t>
                      </a:r>
                    </a:p>
                  </a:txBody>
                  <a:tcPr anchor="ctr"/>
                </a:tc>
                <a:tc>
                  <a:txBody>
                    <a:bodyPr/>
                    <a:lstStyle/>
                    <a:p>
                      <a:pPr algn="ctr"/>
                      <a:r>
                        <a:rPr lang="en-GB" sz="2200" dirty="0">
                          <a:solidFill>
                            <a:schemeClr val="tx2"/>
                          </a:solidFill>
                          <a:latin typeface="Perpetua" panose="02020502060401020303" pitchFamily="18" charset="0"/>
                        </a:rPr>
                        <a:t>-</a:t>
                      </a:r>
                    </a:p>
                  </a:txBody>
                  <a:tcPr anchor="ctr"/>
                </a:tc>
                <a:extLst>
                  <a:ext uri="{0D108BD9-81ED-4DB2-BD59-A6C34878D82A}">
                    <a16:rowId xmlns:a16="http://schemas.microsoft.com/office/drawing/2014/main" val="2650374873"/>
                  </a:ext>
                </a:extLst>
              </a:tr>
              <a:tr h="370840">
                <a:tc>
                  <a:txBody>
                    <a:bodyPr/>
                    <a:lstStyle/>
                    <a:p>
                      <a:pPr algn="ctr"/>
                      <a:r>
                        <a:rPr lang="en-GB" sz="2200" dirty="0">
                          <a:solidFill>
                            <a:schemeClr val="tx2"/>
                          </a:solidFill>
                          <a:latin typeface="Perpetua" panose="02020502060401020303" pitchFamily="18" charset="0"/>
                        </a:rPr>
                        <a:t>INR 50 lacs &lt; taxable income &lt; INR 1 crore</a:t>
                      </a:r>
                    </a:p>
                  </a:txBody>
                  <a:tcPr anchor="ctr"/>
                </a:tc>
                <a:tc>
                  <a:txBody>
                    <a:bodyPr/>
                    <a:lstStyle/>
                    <a:p>
                      <a:pPr algn="ctr"/>
                      <a:r>
                        <a:rPr lang="en-GB" sz="2200" dirty="0">
                          <a:solidFill>
                            <a:schemeClr val="tx2"/>
                          </a:solidFill>
                          <a:latin typeface="Perpetua" panose="02020502060401020303" pitchFamily="18" charset="0"/>
                        </a:rPr>
                        <a:t>10%</a:t>
                      </a:r>
                      <a:r>
                        <a:rPr lang="en-GB" sz="2200" b="1" kern="1200" dirty="0">
                          <a:solidFill>
                            <a:srgbClr val="FF0000"/>
                          </a:solidFill>
                          <a:latin typeface="Perpetua" panose="02020502060401020303" pitchFamily="18" charset="0"/>
                          <a:ea typeface="+mn-ea"/>
                          <a:cs typeface="+mn-cs"/>
                        </a:rPr>
                        <a:t>*</a:t>
                      </a:r>
                      <a:endParaRPr lang="en-GB" sz="22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2331798235"/>
                  </a:ext>
                </a:extLst>
              </a:tr>
              <a:tr h="370840">
                <a:tc>
                  <a:txBody>
                    <a:bodyPr/>
                    <a:lstStyle/>
                    <a:p>
                      <a:pPr algn="ctr"/>
                      <a:r>
                        <a:rPr lang="en-GB" sz="2200" dirty="0">
                          <a:solidFill>
                            <a:schemeClr val="tx2"/>
                          </a:solidFill>
                          <a:latin typeface="Perpetua" panose="02020502060401020303" pitchFamily="18" charset="0"/>
                        </a:rPr>
                        <a:t>INR 1 crore &lt; taxable income &lt; INR 2 crore</a:t>
                      </a:r>
                    </a:p>
                  </a:txBody>
                  <a:tcPr anchor="ctr"/>
                </a:tc>
                <a:tc>
                  <a:txBody>
                    <a:bodyPr/>
                    <a:lstStyle/>
                    <a:p>
                      <a:pPr algn="ctr"/>
                      <a:r>
                        <a:rPr lang="en-GB" sz="2200" dirty="0">
                          <a:solidFill>
                            <a:schemeClr val="tx2"/>
                          </a:solidFill>
                          <a:latin typeface="Perpetua" panose="02020502060401020303" pitchFamily="18" charset="0"/>
                        </a:rPr>
                        <a:t>15%</a:t>
                      </a:r>
                      <a:r>
                        <a:rPr lang="en-GB" sz="2200" b="1" kern="1200" dirty="0">
                          <a:solidFill>
                            <a:srgbClr val="FF0000"/>
                          </a:solidFill>
                          <a:latin typeface="Perpetua" panose="02020502060401020303" pitchFamily="18" charset="0"/>
                          <a:ea typeface="+mn-ea"/>
                          <a:cs typeface="+mn-cs"/>
                        </a:rPr>
                        <a:t>*</a:t>
                      </a:r>
                      <a:endParaRPr lang="en-GB" sz="22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395378683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200" dirty="0">
                          <a:solidFill>
                            <a:schemeClr val="tx2"/>
                          </a:solidFill>
                          <a:latin typeface="Perpetua" panose="02020502060401020303" pitchFamily="18" charset="0"/>
                        </a:rPr>
                        <a:t>INR 2 crore &lt; taxable income &lt; INR 5 crore</a:t>
                      </a:r>
                    </a:p>
                  </a:txBody>
                  <a:tcPr anchor="ctr"/>
                </a:tc>
                <a:tc>
                  <a:txBody>
                    <a:bodyPr/>
                    <a:lstStyle/>
                    <a:p>
                      <a:pPr algn="ctr"/>
                      <a:r>
                        <a:rPr lang="en-GB" sz="2200" dirty="0">
                          <a:solidFill>
                            <a:schemeClr val="tx2"/>
                          </a:solidFill>
                          <a:latin typeface="Perpetua" panose="02020502060401020303" pitchFamily="18" charset="0"/>
                        </a:rPr>
                        <a:t>25%</a:t>
                      </a:r>
                      <a:r>
                        <a:rPr lang="en-GB" sz="2200" b="1" kern="1200" dirty="0">
                          <a:solidFill>
                            <a:srgbClr val="FF0000"/>
                          </a:solidFill>
                          <a:latin typeface="Perpetua" panose="02020502060401020303" pitchFamily="18" charset="0"/>
                          <a:ea typeface="+mn-ea"/>
                          <a:cs typeface="+mn-cs"/>
                        </a:rPr>
                        <a:t>**</a:t>
                      </a:r>
                      <a:endParaRPr lang="en-GB" sz="22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3882094753"/>
                  </a:ext>
                </a:extLst>
              </a:tr>
              <a:tr h="584200">
                <a:tc>
                  <a:txBody>
                    <a:bodyPr/>
                    <a:lstStyle/>
                    <a:p>
                      <a:pPr algn="ctr"/>
                      <a:r>
                        <a:rPr lang="en-GB" sz="2200" dirty="0">
                          <a:solidFill>
                            <a:schemeClr val="tx2"/>
                          </a:solidFill>
                          <a:latin typeface="Perpetua" panose="02020502060401020303" pitchFamily="18" charset="0"/>
                        </a:rPr>
                        <a:t>Taxable income &gt; INR 5 crore</a:t>
                      </a:r>
                    </a:p>
                  </a:txBody>
                  <a:tcPr anchor="ctr"/>
                </a:tc>
                <a:tc>
                  <a:txBody>
                    <a:bodyPr/>
                    <a:lstStyle/>
                    <a:p>
                      <a:pPr algn="ctr"/>
                      <a:r>
                        <a:rPr lang="en-GB" sz="2200" dirty="0">
                          <a:solidFill>
                            <a:schemeClr val="tx2"/>
                          </a:solidFill>
                          <a:latin typeface="Perpetua" panose="02020502060401020303" pitchFamily="18" charset="0"/>
                        </a:rPr>
                        <a:t>37%</a:t>
                      </a:r>
                      <a:r>
                        <a:rPr lang="en-GB" sz="2200" b="1" kern="1200" dirty="0">
                          <a:solidFill>
                            <a:srgbClr val="FF0000"/>
                          </a:solidFill>
                          <a:latin typeface="Perpetua" panose="02020502060401020303" pitchFamily="18" charset="0"/>
                          <a:ea typeface="+mn-ea"/>
                          <a:cs typeface="+mn-cs"/>
                        </a:rPr>
                        <a:t>**</a:t>
                      </a:r>
                      <a:endParaRPr lang="en-GB" sz="22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1526137393"/>
                  </a:ext>
                </a:extLst>
              </a:tr>
            </a:tbl>
          </a:graphicData>
        </a:graphic>
      </p:graphicFrame>
    </p:spTree>
    <p:extLst>
      <p:ext uri="{BB962C8B-B14F-4D97-AF65-F5344CB8AC3E}">
        <p14:creationId xmlns:p14="http://schemas.microsoft.com/office/powerpoint/2010/main" val="344662260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210</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640080"/>
          <a:ext cx="9144000" cy="6217920"/>
        </p:xfrm>
        <a:graphic>
          <a:graphicData uri="http://schemas.openxmlformats.org/drawingml/2006/table">
            <a:tbl>
              <a:tblPr/>
              <a:tblGrid>
                <a:gridCol w="9144000">
                  <a:extLst>
                    <a:ext uri="{9D8B030D-6E8A-4147-A177-3AD203B41FA5}">
                      <a16:colId xmlns:a16="http://schemas.microsoft.com/office/drawing/2014/main" val="20000"/>
                    </a:ext>
                  </a:extLst>
                </a:gridCol>
              </a:tblGrid>
              <a:tr h="5624195">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u="none" strike="noStrike" kern="1200" dirty="0">
                          <a:solidFill>
                            <a:schemeClr val="tx2"/>
                          </a:solidFill>
                          <a:effectLst/>
                          <a:latin typeface="Perpetua" panose="02020502060401020303" pitchFamily="18" charset="0"/>
                          <a:ea typeface="+mn-ea"/>
                          <a:cs typeface="+mn-cs"/>
                        </a:rPr>
                        <a:t>234G. Fee for default relating to statement or certificate. [Clause – 94]</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(1) Without prejudice to the provisions of this Act, where,––</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(a) the research association, university, college or other institution referred to in clause (ii) or clause (iii) or the company referred to in clause (</a:t>
                      </a:r>
                      <a:r>
                        <a:rPr lang="en-US" sz="2400" b="0" i="1" u="none" strike="noStrike" kern="1200" dirty="0" err="1">
                          <a:solidFill>
                            <a:schemeClr val="tx2"/>
                          </a:solidFill>
                          <a:effectLst/>
                          <a:latin typeface="Perpetua" panose="02020502060401020303" pitchFamily="18" charset="0"/>
                          <a:ea typeface="+mn-ea"/>
                          <a:cs typeface="+mn-cs"/>
                        </a:rPr>
                        <a:t>iia</a:t>
                      </a:r>
                      <a:r>
                        <a:rPr lang="en-US" sz="2400" b="0" i="1" u="none" strike="noStrike" kern="1200" dirty="0">
                          <a:solidFill>
                            <a:schemeClr val="tx2"/>
                          </a:solidFill>
                          <a:effectLst/>
                          <a:latin typeface="Perpetua" panose="02020502060401020303" pitchFamily="18" charset="0"/>
                          <a:ea typeface="+mn-ea"/>
                          <a:cs typeface="+mn-cs"/>
                        </a:rPr>
                        <a:t>) of sub-section (1) of section 35 fails to deliver or cause to be delivered a statement within the time prescribed under clause (</a:t>
                      </a:r>
                      <a:r>
                        <a:rPr lang="en-US" sz="2400" b="0" i="1" u="none" strike="noStrike" kern="1200" dirty="0" err="1">
                          <a:solidFill>
                            <a:schemeClr val="tx2"/>
                          </a:solidFill>
                          <a:effectLst/>
                          <a:latin typeface="Perpetua" panose="02020502060401020303" pitchFamily="18" charset="0"/>
                          <a:ea typeface="+mn-ea"/>
                          <a:cs typeface="+mn-cs"/>
                        </a:rPr>
                        <a:t>i</a:t>
                      </a:r>
                      <a:r>
                        <a:rPr lang="en-US" sz="2400" b="0" i="1" u="none" strike="noStrike" kern="1200" dirty="0">
                          <a:solidFill>
                            <a:schemeClr val="tx2"/>
                          </a:solidFill>
                          <a:effectLst/>
                          <a:latin typeface="Perpetua" panose="02020502060401020303" pitchFamily="18" charset="0"/>
                          <a:ea typeface="+mn-ea"/>
                          <a:cs typeface="+mn-cs"/>
                        </a:rPr>
                        <a:t>), or furnish a certificate prescribed under clause (ii) of sub-section (1A) of that section; or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 (b) the institution or fund fails to deliver or cause to be delivered a statement within the time prescribed under clause (viii) of sub-section (5) of section 80G, or furnish a certificate prescribed under clause (ix) of the said sub-section, </a:t>
                      </a:r>
                      <a:r>
                        <a:rPr lang="en-US" sz="2400" b="1" i="1" u="sng" strike="noStrike" kern="1200" dirty="0">
                          <a:solidFill>
                            <a:schemeClr val="tx2"/>
                          </a:solidFill>
                          <a:effectLst/>
                          <a:latin typeface="Perpetua" panose="02020502060401020303" pitchFamily="18" charset="0"/>
                          <a:ea typeface="+mn-ea"/>
                          <a:cs typeface="+mn-cs"/>
                        </a:rPr>
                        <a:t>it shall be liable to pay, by way of fee, a sum of two hundred  rupees for every day during which the failure continues.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(2) The amount of fee referred to in sub-section (1) shall,––</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 (a) not exceed the amount in respect of which the failure referred to therein has occurred;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 (b) be paid before delivering or causing to be delivered the statement or before furnishing the certificate referred to in sub-section (1)</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kern="1200" dirty="0">
                          <a:solidFill>
                            <a:schemeClr val="tx2"/>
                          </a:solidFill>
                          <a:latin typeface="Perpetua" panose="02020502060401020303" pitchFamily="18" charset="0"/>
                          <a:ea typeface="+mn-ea"/>
                          <a:cs typeface="+mn-cs"/>
                        </a:rPr>
                        <a:t>This section is newly inserted w.e.f. 01-06-2020, Clause 94 of the Finance bill, 2020.</a:t>
                      </a:r>
                      <a:endParaRPr lang="en-US" sz="2400" i="1"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7306543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211</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r>
              <a:rPr lang="en-US" sz="3600" b="1" kern="1200" dirty="0">
                <a:latin typeface="High Tower Text" panose="02040502050506030303" pitchFamily="18" charset="0"/>
              </a:rPr>
              <a:t>								     Contd….</a:t>
            </a:r>
            <a:endParaRPr lang="en-US" sz="3400" b="1" kern="1200" dirty="0">
              <a:latin typeface="High Tower Text" panose="02040502050506030303" pitchFamily="18" charset="0"/>
            </a:endParaRP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929005"/>
          <a:ext cx="9144000" cy="5852160"/>
        </p:xfrm>
        <a:graphic>
          <a:graphicData uri="http://schemas.openxmlformats.org/drawingml/2006/table">
            <a:tbl>
              <a:tblPr/>
              <a:tblGrid>
                <a:gridCol w="9144000">
                  <a:extLst>
                    <a:ext uri="{9D8B030D-6E8A-4147-A177-3AD203B41FA5}">
                      <a16:colId xmlns:a16="http://schemas.microsoft.com/office/drawing/2014/main" val="20000"/>
                    </a:ext>
                  </a:extLst>
                </a:gridCol>
              </a:tblGrid>
              <a:tr h="5624195">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u="none" strike="noStrike" kern="1200" dirty="0">
                          <a:solidFill>
                            <a:schemeClr val="tx2"/>
                          </a:solidFill>
                          <a:effectLst/>
                          <a:latin typeface="Perpetua" panose="02020502060401020303" pitchFamily="18" charset="0"/>
                          <a:ea typeface="+mn-ea"/>
                          <a:cs typeface="+mn-cs"/>
                        </a:rPr>
                        <a:t>271K. Penalty for failure to furnish statements, etc. [Clause – 99]</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i="1" u="none" strike="noStrike" kern="1200" dirty="0">
                          <a:solidFill>
                            <a:schemeClr val="tx2"/>
                          </a:solidFill>
                          <a:effectLst/>
                          <a:latin typeface="Perpetua" panose="02020502060401020303" pitchFamily="18" charset="0"/>
                          <a:ea typeface="+mn-ea"/>
                          <a:cs typeface="+mn-cs"/>
                        </a:rPr>
                        <a:t>Without prejudice to the provisions of this Act, the Assessing Officer may direct that a sum not less than ten thousand rupees but which may extend to one lakh rupees shall be paid by way of penalty by––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a:t>
                      </a:r>
                      <a:r>
                        <a:rPr lang="en-US" sz="2400" b="0" i="1" u="none" strike="noStrike" kern="1200" dirty="0" err="1">
                          <a:solidFill>
                            <a:schemeClr val="tx2"/>
                          </a:solidFill>
                          <a:effectLst/>
                          <a:latin typeface="Perpetua" panose="02020502060401020303" pitchFamily="18" charset="0"/>
                          <a:ea typeface="+mn-ea"/>
                          <a:cs typeface="+mn-cs"/>
                        </a:rPr>
                        <a:t>i</a:t>
                      </a:r>
                      <a:r>
                        <a:rPr lang="en-US" sz="2400" b="0" i="1" u="none" strike="noStrike" kern="1200" dirty="0">
                          <a:solidFill>
                            <a:schemeClr val="tx2"/>
                          </a:solidFill>
                          <a:effectLst/>
                          <a:latin typeface="Perpetua" panose="02020502060401020303" pitchFamily="18" charset="0"/>
                          <a:ea typeface="+mn-ea"/>
                          <a:cs typeface="+mn-cs"/>
                        </a:rPr>
                        <a:t>) the research association, university, college or other institution referred to in clause (ii) or clause (iii) or the company referred to in clause (</a:t>
                      </a:r>
                      <a:r>
                        <a:rPr lang="en-US" sz="2400" b="0" i="1" u="none" strike="noStrike" kern="1200" dirty="0" err="1">
                          <a:solidFill>
                            <a:schemeClr val="tx2"/>
                          </a:solidFill>
                          <a:effectLst/>
                          <a:latin typeface="Perpetua" panose="02020502060401020303" pitchFamily="18" charset="0"/>
                          <a:ea typeface="+mn-ea"/>
                          <a:cs typeface="+mn-cs"/>
                        </a:rPr>
                        <a:t>iia</a:t>
                      </a:r>
                      <a:r>
                        <a:rPr lang="en-US" sz="2400" b="0" i="1" u="none" strike="noStrike" kern="1200" dirty="0">
                          <a:solidFill>
                            <a:schemeClr val="tx2"/>
                          </a:solidFill>
                          <a:effectLst/>
                          <a:latin typeface="Perpetua" panose="02020502060401020303" pitchFamily="18" charset="0"/>
                          <a:ea typeface="+mn-ea"/>
                          <a:cs typeface="+mn-cs"/>
                        </a:rPr>
                        <a:t>), of sub-section (1) of section 35, if it fails to deliver or cause to be delivered a statement within the time prescribed under clause (</a:t>
                      </a:r>
                      <a:r>
                        <a:rPr lang="en-US" sz="2400" b="0" i="1" u="none" strike="noStrike" kern="1200" dirty="0" err="1">
                          <a:solidFill>
                            <a:schemeClr val="tx2"/>
                          </a:solidFill>
                          <a:effectLst/>
                          <a:latin typeface="Perpetua" panose="02020502060401020303" pitchFamily="18" charset="0"/>
                          <a:ea typeface="+mn-ea"/>
                          <a:cs typeface="+mn-cs"/>
                        </a:rPr>
                        <a:t>i</a:t>
                      </a:r>
                      <a:r>
                        <a:rPr lang="en-US" sz="2400" b="0" i="1" u="none" strike="noStrike" kern="1200" dirty="0">
                          <a:solidFill>
                            <a:schemeClr val="tx2"/>
                          </a:solidFill>
                          <a:effectLst/>
                          <a:latin typeface="Perpetua" panose="02020502060401020303" pitchFamily="18" charset="0"/>
                          <a:ea typeface="+mn-ea"/>
                          <a:cs typeface="+mn-cs"/>
                        </a:rPr>
                        <a:t>), or furnish a certificate prescribed under clause (ii) of sub-section (1A) of that section; or </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0" i="1" u="none" strike="noStrike" kern="1200" dirty="0">
                          <a:solidFill>
                            <a:schemeClr val="tx2"/>
                          </a:solidFill>
                          <a:effectLst/>
                          <a:latin typeface="Perpetua" panose="02020502060401020303" pitchFamily="18" charset="0"/>
                          <a:ea typeface="+mn-ea"/>
                          <a:cs typeface="+mn-cs"/>
                        </a:rPr>
                        <a:t>(ii) the institution or fund, if it fails to deliver or cause to be delivered a statement within the time prescribed under clause (viii) of sub-section (5) of section 80G, or furnish a certificate prescribed under clause (ix) of the said sub-section.</a:t>
                      </a:r>
                      <a:r>
                        <a:rPr lang="en-US" sz="2400" b="0" u="none" strike="noStrike" kern="1200" dirty="0">
                          <a:solidFill>
                            <a:schemeClr val="tx2"/>
                          </a:solidFill>
                          <a:effectLst/>
                          <a:latin typeface="Perpetua" panose="02020502060401020303" pitchFamily="18" charset="0"/>
                          <a:ea typeface="+mn-ea"/>
                          <a:cs typeface="+mn-cs"/>
                        </a:rPr>
                        <a:t> </a:t>
                      </a:r>
                    </a:p>
                    <a:p>
                      <a:pPr marL="0" marR="0" lvl="0" indent="0" algn="just" defTabSz="914400" rtl="0" eaLnBrk="1" fontAlgn="base" latinLnBrk="0" hangingPunct="1">
                        <a:lnSpc>
                          <a:spcPct val="100000"/>
                        </a:lnSpc>
                        <a:spcBef>
                          <a:spcPts val="0"/>
                        </a:spcBef>
                        <a:spcAft>
                          <a:spcPts val="0"/>
                        </a:spcAft>
                        <a:buClrTx/>
                        <a:buSzTx/>
                        <a:buFont typeface="+mj-lt"/>
                        <a:buNone/>
                        <a:tabLst/>
                        <a:defRPr/>
                      </a:pPr>
                      <a:endParaRPr lang="en-US" sz="2400" b="1" kern="1200" dirty="0">
                        <a:solidFill>
                          <a:schemeClr val="tx2"/>
                        </a:solidFill>
                        <a:latin typeface="Perpetua" panose="02020502060401020303" pitchFamily="18" charset="0"/>
                        <a:ea typeface="+mn-ea"/>
                        <a:cs typeface="+mn-cs"/>
                      </a:endParaRP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400" b="1" kern="1200" dirty="0">
                          <a:solidFill>
                            <a:schemeClr val="tx2"/>
                          </a:solidFill>
                          <a:latin typeface="Perpetua" panose="02020502060401020303" pitchFamily="18" charset="0"/>
                          <a:ea typeface="+mn-ea"/>
                          <a:cs typeface="+mn-cs"/>
                        </a:rPr>
                        <a:t>This section is newly inserted w.e.f.01-06-2020, Clause 99 of the Finance bill, 2020.</a:t>
                      </a:r>
                      <a:endParaRPr lang="en-US" sz="2400" b="1" i="1"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20405112"/>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E20AE4F-6262-4C8B-8D39-3FC41EDB5BB9}" type="slidenum">
              <a:rPr lang="en-US" smtClean="0"/>
              <a:pPr/>
              <a:t>212</a:t>
            </a:fld>
            <a:endParaRPr lang="en-US"/>
          </a:p>
        </p:txBody>
      </p:sp>
      <p:sp>
        <p:nvSpPr>
          <p:cNvPr id="4" name="Title 3">
            <a:extLst>
              <a:ext uri="{FF2B5EF4-FFF2-40B4-BE49-F238E27FC236}">
                <a16:creationId xmlns:a16="http://schemas.microsoft.com/office/drawing/2014/main" id="{474B351A-B8CE-4300-A616-3C4345AB59EA}"/>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8B14911F-E1DF-4905-A6ED-809AF14C22A5}"/>
              </a:ext>
            </a:extLst>
          </p:cNvPr>
          <p:cNvSpPr txBox="1">
            <a:spLocks/>
          </p:cNvSpPr>
          <p:nvPr/>
        </p:nvSpPr>
        <p:spPr bwMode="gray">
          <a:xfrm>
            <a:off x="0" y="0"/>
            <a:ext cx="9144000" cy="27463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lnSpc>
                <a:spcPct val="80000"/>
              </a:lnSpc>
            </a:pPr>
            <a:r>
              <a:rPr lang="en-US" sz="2000" b="1" kern="1200" dirty="0" err="1">
                <a:latin typeface="High Tower Text" panose="02040502050506030303" pitchFamily="18" charset="0"/>
              </a:rPr>
              <a:t>Contd</a:t>
            </a:r>
            <a:r>
              <a:rPr lang="en-US" sz="2000" b="1" kern="1200" dirty="0">
                <a:latin typeface="High Tower Text" panose="02040502050506030303" pitchFamily="18" charset="0"/>
              </a:rPr>
              <a:t>….</a:t>
            </a:r>
          </a:p>
        </p:txBody>
      </p:sp>
      <p:graphicFrame>
        <p:nvGraphicFramePr>
          <p:cNvPr id="10" name="Table 9">
            <a:extLst>
              <a:ext uri="{FF2B5EF4-FFF2-40B4-BE49-F238E27FC236}">
                <a16:creationId xmlns:a16="http://schemas.microsoft.com/office/drawing/2014/main" id="{A8B1C3E3-1A56-4CB8-8948-50D6DB548D75}"/>
              </a:ext>
            </a:extLst>
          </p:cNvPr>
          <p:cNvGraphicFramePr>
            <a:graphicFrameLocks noGrp="1"/>
          </p:cNvGraphicFramePr>
          <p:nvPr/>
        </p:nvGraphicFramePr>
        <p:xfrm>
          <a:off x="0" y="274638"/>
          <a:ext cx="9144000" cy="6583362"/>
        </p:xfrm>
        <a:graphic>
          <a:graphicData uri="http://schemas.openxmlformats.org/drawingml/2006/table">
            <a:tbl>
              <a:tblPr/>
              <a:tblGrid>
                <a:gridCol w="9144000">
                  <a:extLst>
                    <a:ext uri="{9D8B030D-6E8A-4147-A177-3AD203B41FA5}">
                      <a16:colId xmlns:a16="http://schemas.microsoft.com/office/drawing/2014/main" val="20000"/>
                    </a:ext>
                  </a:extLst>
                </a:gridCol>
              </a:tblGrid>
              <a:tr h="6583362">
                <a:tc>
                  <a:txBody>
                    <a:bodyPr/>
                    <a:lstStyle/>
                    <a:p>
                      <a:pPr marL="266700" marR="0" lvl="0" indent="-266700" algn="just" defTabSz="914400" rtl="0" eaLnBrk="1" fontAlgn="base" latinLnBrk="0" hangingPunct="1">
                        <a:lnSpc>
                          <a:spcPct val="90000"/>
                        </a:lnSpc>
                        <a:spcBef>
                          <a:spcPts val="0"/>
                        </a:spcBef>
                        <a:spcAft>
                          <a:spcPts val="0"/>
                        </a:spcAft>
                        <a:buClrTx/>
                        <a:buSzTx/>
                        <a:buFont typeface="+mj-lt"/>
                        <a:buAutoNum type="romanUcPeriod"/>
                        <a:tabLst/>
                        <a:defRPr/>
                      </a:pPr>
                      <a:r>
                        <a:rPr lang="en-IN" sz="2100" b="0" u="none" strike="noStrike" kern="1200" dirty="0">
                          <a:solidFill>
                            <a:schemeClr val="tx2"/>
                          </a:solidFill>
                          <a:effectLst/>
                          <a:latin typeface="Perpetua" panose="02020502060401020303" pitchFamily="18" charset="0"/>
                          <a:ea typeface="+mn-ea"/>
                          <a:cs typeface="+mn-cs"/>
                        </a:rPr>
                        <a:t>Every trust or institution holding certificate u/s 80G and research association, university, college or other institution approved u/s 35 will require to file </a:t>
                      </a:r>
                      <a:r>
                        <a:rPr lang="en-IN" sz="2100" b="1" u="sng" strike="noStrike" kern="1200" dirty="0">
                          <a:solidFill>
                            <a:schemeClr val="tx2"/>
                          </a:solidFill>
                          <a:effectLst/>
                          <a:latin typeface="Perpetua" panose="02020502060401020303" pitchFamily="18" charset="0"/>
                          <a:ea typeface="+mn-ea"/>
                          <a:cs typeface="+mn-cs"/>
                        </a:rPr>
                        <a:t>such statement</a:t>
                      </a:r>
                      <a:r>
                        <a:rPr lang="en-IN" sz="2100" b="0" u="none" strike="noStrike" kern="1200" dirty="0">
                          <a:solidFill>
                            <a:schemeClr val="tx2"/>
                          </a:solidFill>
                          <a:effectLst/>
                          <a:latin typeface="Perpetua" panose="02020502060401020303" pitchFamily="18" charset="0"/>
                          <a:ea typeface="+mn-ea"/>
                          <a:cs typeface="+mn-cs"/>
                        </a:rPr>
                        <a:t> with such prescribe income tax authority within such time.</a:t>
                      </a:r>
                      <a:r>
                        <a:rPr lang="en-IN" sz="2000" b="0" u="none" strike="noStrike" kern="1200" dirty="0">
                          <a:solidFill>
                            <a:schemeClr val="tx2"/>
                          </a:solidFill>
                          <a:effectLst/>
                          <a:latin typeface="Perpetua" panose="02020502060401020303" pitchFamily="18" charset="0"/>
                          <a:ea typeface="+mn-ea"/>
                          <a:cs typeface="+mn-cs"/>
                        </a:rPr>
                        <a:t> </a:t>
                      </a:r>
                      <a:r>
                        <a:rPr lang="en-IN" sz="2000" b="1" i="0" u="none" strike="noStrike" kern="1200" dirty="0">
                          <a:solidFill>
                            <a:schemeClr val="tx2"/>
                          </a:solidFill>
                          <a:effectLst/>
                          <a:latin typeface="Perpetua" panose="02020502060401020303" pitchFamily="18" charset="0"/>
                          <a:ea typeface="+mn-ea"/>
                          <a:cs typeface="+mn-cs"/>
                        </a:rPr>
                        <a:t>[</a:t>
                      </a:r>
                      <a:r>
                        <a:rPr lang="en-US" sz="2000" b="1" i="0" u="none" strike="noStrike" kern="1200" dirty="0">
                          <a:solidFill>
                            <a:schemeClr val="tx2"/>
                          </a:solidFill>
                          <a:effectLst/>
                          <a:latin typeface="Perpetua" panose="02020502060401020303" pitchFamily="18" charset="0"/>
                          <a:ea typeface="+mn-ea"/>
                          <a:cs typeface="+mn-cs"/>
                        </a:rPr>
                        <a:t>clause (viii) of sub-section (5) of section 80G&amp; clause (</a:t>
                      </a:r>
                      <a:r>
                        <a:rPr lang="en-US" sz="2000" b="1" i="0" u="none" strike="noStrike" kern="1200" dirty="0" err="1">
                          <a:solidFill>
                            <a:schemeClr val="tx2"/>
                          </a:solidFill>
                          <a:effectLst/>
                          <a:latin typeface="Perpetua" panose="02020502060401020303" pitchFamily="18" charset="0"/>
                          <a:ea typeface="+mn-ea"/>
                          <a:cs typeface="+mn-cs"/>
                        </a:rPr>
                        <a:t>i</a:t>
                      </a:r>
                      <a:r>
                        <a:rPr lang="en-US" sz="2000" b="1" i="0" u="none" strike="noStrike" kern="1200" dirty="0">
                          <a:solidFill>
                            <a:schemeClr val="tx2"/>
                          </a:solidFill>
                          <a:effectLst/>
                          <a:latin typeface="Perpetua" panose="02020502060401020303" pitchFamily="18" charset="0"/>
                          <a:ea typeface="+mn-ea"/>
                          <a:cs typeface="+mn-cs"/>
                        </a:rPr>
                        <a:t>) of sub section (1A) of section 35]</a:t>
                      </a:r>
                    </a:p>
                    <a:p>
                      <a:pPr marL="266700" marR="0" lvl="0" indent="0" algn="just" defTabSz="914400" rtl="0" eaLnBrk="1" fontAlgn="base" latinLnBrk="0" hangingPunct="1">
                        <a:lnSpc>
                          <a:spcPct val="90000"/>
                        </a:lnSpc>
                        <a:spcBef>
                          <a:spcPts val="0"/>
                        </a:spcBef>
                        <a:spcAft>
                          <a:spcPts val="0"/>
                        </a:spcAft>
                        <a:buClrTx/>
                        <a:buSzTx/>
                        <a:buFont typeface="+mj-lt"/>
                        <a:buNone/>
                        <a:tabLst/>
                        <a:defRPr/>
                      </a:pPr>
                      <a:r>
                        <a:rPr lang="en-US" sz="2100" b="1" i="0" u="sng" strike="noStrike" kern="1200" dirty="0">
                          <a:solidFill>
                            <a:schemeClr val="tx2"/>
                          </a:solidFill>
                          <a:effectLst/>
                          <a:latin typeface="Perpetua" panose="02020502060401020303" pitchFamily="18" charset="0"/>
                          <a:ea typeface="+mn-ea"/>
                          <a:cs typeface="+mn-cs"/>
                        </a:rPr>
                        <a:t>Issue</a:t>
                      </a:r>
                      <a:r>
                        <a:rPr lang="en-US" sz="2100" b="1" i="0" u="none" strike="noStrike" kern="1200" dirty="0">
                          <a:solidFill>
                            <a:schemeClr val="tx2"/>
                          </a:solidFill>
                          <a:effectLst/>
                          <a:latin typeface="Perpetua" panose="02020502060401020303" pitchFamily="18" charset="0"/>
                          <a:ea typeface="+mn-ea"/>
                          <a:cs typeface="+mn-cs"/>
                        </a:rPr>
                        <a:t>: </a:t>
                      </a:r>
                      <a:r>
                        <a:rPr lang="en-US" sz="2100" b="0" i="0" u="none" strike="noStrike" kern="1200" dirty="0">
                          <a:solidFill>
                            <a:schemeClr val="tx2"/>
                          </a:solidFill>
                          <a:effectLst/>
                          <a:latin typeface="Perpetua" panose="02020502060401020303" pitchFamily="18" charset="0"/>
                          <a:ea typeface="+mn-ea"/>
                          <a:cs typeface="+mn-cs"/>
                        </a:rPr>
                        <a:t>As of now the details to be furnished in statement is not prescribed. </a:t>
                      </a:r>
                    </a:p>
                    <a:p>
                      <a:pPr marL="266700" marR="0" lvl="0" indent="0" algn="just" defTabSz="914400" rtl="0" eaLnBrk="1" fontAlgn="base" latinLnBrk="0" hangingPunct="1">
                        <a:lnSpc>
                          <a:spcPct val="90000"/>
                        </a:lnSpc>
                        <a:spcBef>
                          <a:spcPts val="0"/>
                        </a:spcBef>
                        <a:spcAft>
                          <a:spcPts val="0"/>
                        </a:spcAft>
                        <a:buClrTx/>
                        <a:buSzTx/>
                        <a:buFont typeface="+mj-lt"/>
                        <a:buNone/>
                        <a:tabLst/>
                        <a:defRPr/>
                      </a:pPr>
                      <a:r>
                        <a:rPr lang="en-US" sz="2100" b="0" i="0" u="none" strike="noStrike" kern="1200" dirty="0">
                          <a:solidFill>
                            <a:schemeClr val="tx2"/>
                          </a:solidFill>
                          <a:effectLst/>
                          <a:latin typeface="Perpetua" panose="02020502060401020303" pitchFamily="18" charset="0"/>
                          <a:ea typeface="+mn-ea"/>
                          <a:cs typeface="+mn-cs"/>
                        </a:rPr>
                        <a:t>Further, it is not clear whether assessee is required to file the details of all donations including cash donations below Rs. 2,000/- or not? </a:t>
                      </a:r>
                      <a:endParaRPr lang="en-IN" sz="2100" b="1" i="0" u="none" strike="noStrike" kern="1200" dirty="0">
                        <a:solidFill>
                          <a:schemeClr val="tx2"/>
                        </a:solidFill>
                        <a:effectLst/>
                        <a:latin typeface="Perpetua" panose="02020502060401020303" pitchFamily="18" charset="0"/>
                        <a:ea typeface="+mn-ea"/>
                        <a:cs typeface="+mn-cs"/>
                      </a:endParaRPr>
                    </a:p>
                    <a:p>
                      <a:pPr marL="266700" marR="0" lvl="0" indent="-266700" algn="just" defTabSz="914400" rtl="0" eaLnBrk="1" fontAlgn="base" latinLnBrk="0" hangingPunct="1">
                        <a:lnSpc>
                          <a:spcPct val="90000"/>
                        </a:lnSpc>
                        <a:spcBef>
                          <a:spcPts val="0"/>
                        </a:spcBef>
                        <a:spcAft>
                          <a:spcPts val="0"/>
                        </a:spcAft>
                        <a:buClrTx/>
                        <a:buSzTx/>
                        <a:buFont typeface="+mj-lt"/>
                        <a:buAutoNum type="romanUcPeriod" startAt="2"/>
                        <a:tabLst/>
                        <a:defRPr/>
                      </a:pPr>
                      <a:r>
                        <a:rPr lang="en-IN" sz="2100" b="0" u="none" strike="noStrike" kern="1200" dirty="0">
                          <a:solidFill>
                            <a:schemeClr val="tx2"/>
                          </a:solidFill>
                          <a:effectLst/>
                          <a:latin typeface="Perpetua" panose="02020502060401020303" pitchFamily="18" charset="0"/>
                          <a:ea typeface="+mn-ea"/>
                          <a:cs typeface="+mn-cs"/>
                        </a:rPr>
                        <a:t>Deduction </a:t>
                      </a:r>
                      <a:r>
                        <a:rPr lang="en-US" sz="2100" u="none" strike="noStrike" kern="1200" dirty="0">
                          <a:solidFill>
                            <a:schemeClr val="tx2"/>
                          </a:solidFill>
                          <a:effectLst/>
                          <a:latin typeface="Perpetua" panose="02020502060401020303" pitchFamily="18" charset="0"/>
                          <a:ea typeface="+mn-ea"/>
                          <a:cs typeface="+mn-cs"/>
                        </a:rPr>
                        <a:t>u/s 80G/ 80GGA to a donor shall be allowed only if a statement is furnished by the </a:t>
                      </a:r>
                      <a:r>
                        <a:rPr lang="en-US" sz="2100" u="none" strike="noStrike" kern="1200" dirty="0" err="1">
                          <a:solidFill>
                            <a:schemeClr val="tx2"/>
                          </a:solidFill>
                          <a:effectLst/>
                          <a:latin typeface="Perpetua" panose="02020502060401020303" pitchFamily="18" charset="0"/>
                          <a:ea typeface="+mn-ea"/>
                          <a:cs typeface="+mn-cs"/>
                        </a:rPr>
                        <a:t>donee</a:t>
                      </a:r>
                      <a:r>
                        <a:rPr lang="en-US" sz="2100" u="none" strike="noStrike" kern="1200" dirty="0">
                          <a:solidFill>
                            <a:schemeClr val="tx2"/>
                          </a:solidFill>
                          <a:effectLst/>
                          <a:latin typeface="Perpetua" panose="02020502060401020303" pitchFamily="18" charset="0"/>
                          <a:ea typeface="+mn-ea"/>
                          <a:cs typeface="+mn-cs"/>
                        </a:rPr>
                        <a:t> who shall be required to furnish a statement in respect of donations received. </a:t>
                      </a:r>
                      <a:r>
                        <a:rPr lang="en-IN" sz="2000" b="1" i="0" u="none" strike="noStrike" kern="1200" dirty="0">
                          <a:solidFill>
                            <a:schemeClr val="tx2"/>
                          </a:solidFill>
                          <a:effectLst/>
                          <a:latin typeface="Perpetua" panose="02020502060401020303" pitchFamily="18" charset="0"/>
                          <a:ea typeface="+mn-ea"/>
                          <a:cs typeface="+mn-cs"/>
                        </a:rPr>
                        <a:t>[</a:t>
                      </a:r>
                      <a:r>
                        <a:rPr lang="en-US" sz="2000" b="1" i="0" u="none" strike="noStrike" kern="1200" dirty="0">
                          <a:solidFill>
                            <a:schemeClr val="tx2"/>
                          </a:solidFill>
                          <a:effectLst/>
                          <a:latin typeface="Perpetua" panose="02020502060401020303" pitchFamily="18" charset="0"/>
                          <a:ea typeface="+mn-ea"/>
                          <a:cs typeface="+mn-cs"/>
                        </a:rPr>
                        <a:t>clause (ix) of sub-section (5) of section 80G &amp; (ii) of sub section (1A) of section 35]</a:t>
                      </a:r>
                    </a:p>
                    <a:p>
                      <a:pPr marL="266700" marR="0" lvl="0" indent="-266700" algn="just" defTabSz="914400" rtl="0" eaLnBrk="1" fontAlgn="base" latinLnBrk="0" hangingPunct="1">
                        <a:lnSpc>
                          <a:spcPct val="90000"/>
                        </a:lnSpc>
                        <a:spcBef>
                          <a:spcPts val="0"/>
                        </a:spcBef>
                        <a:spcAft>
                          <a:spcPts val="0"/>
                        </a:spcAft>
                        <a:buClrTx/>
                        <a:buSzTx/>
                        <a:buFont typeface="+mj-lt"/>
                        <a:buAutoNum type="romanUcPeriod" startAt="2"/>
                        <a:tabLst/>
                        <a:defRPr/>
                      </a:pPr>
                      <a:r>
                        <a:rPr lang="en-US" sz="2150" u="none" strike="noStrike" kern="1200" dirty="0">
                          <a:solidFill>
                            <a:schemeClr val="tx2"/>
                          </a:solidFill>
                          <a:effectLst/>
                          <a:latin typeface="Perpetua" panose="02020502060401020303" pitchFamily="18" charset="0"/>
                          <a:ea typeface="+mn-ea"/>
                          <a:cs typeface="+mn-cs"/>
                        </a:rPr>
                        <a:t> Without prejudice to the provisions of this Act, where- </a:t>
                      </a:r>
                    </a:p>
                    <a:p>
                      <a:pPr marL="365125" marR="0" lvl="0" indent="-280988" algn="just" defTabSz="914400" rtl="0" eaLnBrk="1" fontAlgn="base" latinLnBrk="0" hangingPunct="1">
                        <a:lnSpc>
                          <a:spcPct val="90000"/>
                        </a:lnSpc>
                        <a:spcBef>
                          <a:spcPts val="0"/>
                        </a:spcBef>
                        <a:spcAft>
                          <a:spcPts val="0"/>
                        </a:spcAft>
                        <a:buClrTx/>
                        <a:buSzTx/>
                        <a:buFont typeface="+mj-lt"/>
                        <a:buAutoNum type="alphaLcParenR"/>
                        <a:tabLst/>
                        <a:defRPr/>
                      </a:pPr>
                      <a:r>
                        <a:rPr lang="en-US" sz="2100" u="none" strike="noStrike" kern="1200" dirty="0">
                          <a:solidFill>
                            <a:schemeClr val="tx2"/>
                          </a:solidFill>
                          <a:effectLst/>
                          <a:latin typeface="Perpetua" panose="02020502060401020303" pitchFamily="18" charset="0"/>
                          <a:ea typeface="+mn-ea"/>
                          <a:cs typeface="+mn-cs"/>
                        </a:rPr>
                        <a:t>Fund or Institution fails to file statement required under clause (viii) of sub-section (5) of section 80G or fails to issue a certificate of donation to donor prescribed under clause (ix) of sub-section (5) of section 80G</a:t>
                      </a:r>
                    </a:p>
                    <a:p>
                      <a:pPr marL="365125" marR="0" lvl="0" indent="-280988" algn="just" defTabSz="914400" rtl="0" eaLnBrk="1" fontAlgn="base" latinLnBrk="0" hangingPunct="1">
                        <a:lnSpc>
                          <a:spcPct val="90000"/>
                        </a:lnSpc>
                        <a:spcBef>
                          <a:spcPts val="0"/>
                        </a:spcBef>
                        <a:spcAft>
                          <a:spcPts val="0"/>
                        </a:spcAft>
                        <a:buClrTx/>
                        <a:buSzTx/>
                        <a:buFont typeface="+mj-lt"/>
                        <a:buAutoNum type="alphaLcParenR"/>
                        <a:tabLst/>
                        <a:defRPr/>
                      </a:pPr>
                      <a:r>
                        <a:rPr lang="en-US" sz="2100" u="none" strike="noStrike" kern="1200" dirty="0">
                          <a:solidFill>
                            <a:schemeClr val="tx2"/>
                          </a:solidFill>
                          <a:effectLst/>
                          <a:latin typeface="Perpetua" panose="02020502060401020303" pitchFamily="18" charset="0"/>
                          <a:ea typeface="+mn-ea"/>
                          <a:cs typeface="+mn-cs"/>
                        </a:rPr>
                        <a:t>Research association, university, collage or research association fails to file a statement within the time prescribed under clause (</a:t>
                      </a:r>
                      <a:r>
                        <a:rPr lang="en-US" sz="2100" u="none" strike="noStrike" kern="1200" dirty="0" err="1">
                          <a:solidFill>
                            <a:schemeClr val="tx2"/>
                          </a:solidFill>
                          <a:effectLst/>
                          <a:latin typeface="Perpetua" panose="02020502060401020303" pitchFamily="18" charset="0"/>
                          <a:ea typeface="+mn-ea"/>
                          <a:cs typeface="+mn-cs"/>
                        </a:rPr>
                        <a:t>i</a:t>
                      </a:r>
                      <a:r>
                        <a:rPr lang="en-US" sz="2100" u="none" strike="noStrike" kern="1200" dirty="0">
                          <a:solidFill>
                            <a:schemeClr val="tx2"/>
                          </a:solidFill>
                          <a:effectLst/>
                          <a:latin typeface="Perpetua" panose="02020502060401020303" pitchFamily="18" charset="0"/>
                          <a:ea typeface="+mn-ea"/>
                          <a:cs typeface="+mn-cs"/>
                        </a:rPr>
                        <a:t>) of sub section (1A) of section 35  or fails to issue a certificate od donation to donor prescribed under clause (ii) of sub-section (1A) of section 35</a:t>
                      </a:r>
                    </a:p>
                    <a:p>
                      <a:pPr marL="365125" marR="0" lvl="0" indent="0" algn="just" defTabSz="914400" rtl="0" eaLnBrk="1" fontAlgn="base" latinLnBrk="0" hangingPunct="1">
                        <a:lnSpc>
                          <a:spcPct val="90000"/>
                        </a:lnSpc>
                        <a:spcBef>
                          <a:spcPts val="0"/>
                        </a:spcBef>
                        <a:spcAft>
                          <a:spcPts val="0"/>
                        </a:spcAft>
                        <a:buClrTx/>
                        <a:buSzTx/>
                        <a:buFont typeface="+mj-lt"/>
                        <a:buNone/>
                        <a:tabLst/>
                        <a:defRPr/>
                      </a:pPr>
                      <a:r>
                        <a:rPr lang="en-US" sz="2100" u="none" strike="noStrike" kern="1200" dirty="0">
                          <a:solidFill>
                            <a:schemeClr val="tx2"/>
                          </a:solidFill>
                          <a:effectLst/>
                          <a:latin typeface="Perpetua" panose="02020502060401020303" pitchFamily="18" charset="0"/>
                          <a:ea typeface="+mn-ea"/>
                          <a:cs typeface="+mn-cs"/>
                        </a:rPr>
                        <a:t>shall be liable to pay a fee of Rs. 200/ day u/s 234G during which such failure continues subject to maximum of the amount in respect of which such failure has occurred. Such failure is also subject to penalty </a:t>
                      </a:r>
                      <a:r>
                        <a:rPr lang="en-US" sz="2100" u="none" strike="noStrike" kern="1200" dirty="0" err="1">
                          <a:solidFill>
                            <a:schemeClr val="tx2"/>
                          </a:solidFill>
                          <a:effectLst/>
                          <a:latin typeface="Perpetua" panose="02020502060401020303" pitchFamily="18" charset="0"/>
                          <a:ea typeface="+mn-ea"/>
                          <a:cs typeface="+mn-cs"/>
                        </a:rPr>
                        <a:t>upto</a:t>
                      </a:r>
                      <a:r>
                        <a:rPr lang="en-US" sz="2100" u="none" strike="noStrike" kern="1200" dirty="0">
                          <a:solidFill>
                            <a:schemeClr val="tx2"/>
                          </a:solidFill>
                          <a:effectLst/>
                          <a:latin typeface="Perpetua" panose="02020502060401020303" pitchFamily="18" charset="0"/>
                          <a:ea typeface="+mn-ea"/>
                          <a:cs typeface="+mn-cs"/>
                        </a:rPr>
                        <a:t> Rs. 1 Lakh but not less than 10,000/-  u/s 274K. </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7706957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30276"/>
          </a:xfrm>
          <a:solidFill>
            <a:schemeClr val="tx1"/>
          </a:solidFill>
        </p:spPr>
        <p:txBody>
          <a:bodyPr anchor="t"/>
          <a:lstStyle/>
          <a:p>
            <a:pPr algn="just">
              <a:lnSpc>
                <a:spcPct val="80000"/>
              </a:lnSpc>
            </a:pPr>
            <a:r>
              <a:rPr lang="en-US" sz="3400" b="1" dirty="0">
                <a:latin typeface="High Tower Text" panose="02040502050506030303" pitchFamily="18" charset="0"/>
              </a:rPr>
              <a:t>F. Cash donation u/s 80GGA shall be restricted to Rs. 2,000/- only [Clause 34]</a:t>
            </a:r>
          </a:p>
        </p:txBody>
      </p:sp>
      <p:sp>
        <p:nvSpPr>
          <p:cNvPr id="7" name="Slide Number Placeholder 6"/>
          <p:cNvSpPr>
            <a:spLocks noGrp="1"/>
          </p:cNvSpPr>
          <p:nvPr>
            <p:ph type="sldNum" sz="quarter" idx="12"/>
          </p:nvPr>
        </p:nvSpPr>
        <p:spPr/>
        <p:txBody>
          <a:bodyPr/>
          <a:lstStyle/>
          <a:p>
            <a:fld id="{1E20AE4F-6262-4C8B-8D39-3FC41EDB5BB9}" type="slidenum">
              <a:rPr lang="en-US" smtClean="0"/>
              <a:pPr/>
              <a:t>213</a:t>
            </a:fld>
            <a:endParaRPr lang="en-US"/>
          </a:p>
        </p:txBody>
      </p:sp>
      <p:sp>
        <p:nvSpPr>
          <p:cNvPr id="8" name="Content Placeholder 2">
            <a:extLst>
              <a:ext uri="{FF2B5EF4-FFF2-40B4-BE49-F238E27FC236}">
                <a16:creationId xmlns:a16="http://schemas.microsoft.com/office/drawing/2014/main" id="{EF0E7154-2CA2-4102-8A7C-4A83900AAD1B}"/>
              </a:ext>
            </a:extLst>
          </p:cNvPr>
          <p:cNvSpPr>
            <a:spLocks noGrp="1"/>
          </p:cNvSpPr>
          <p:nvPr>
            <p:ph idx="1"/>
          </p:nvPr>
        </p:nvSpPr>
        <p:spPr>
          <a:xfrm>
            <a:off x="0" y="1219200"/>
            <a:ext cx="9144000" cy="1752600"/>
          </a:xfrm>
        </p:spPr>
        <p:txBody>
          <a:bodyPr/>
          <a:lstStyle/>
          <a:p>
            <a:pPr marL="0" indent="0" algn="just">
              <a:spcBef>
                <a:spcPts val="0"/>
              </a:spcBef>
              <a:buNone/>
            </a:pPr>
            <a:r>
              <a:rPr lang="en-US" sz="2800" b="1" u="sng" dirty="0">
                <a:solidFill>
                  <a:schemeClr val="tx2"/>
                </a:solidFill>
                <a:latin typeface="Perpetua" panose="02020502060401020303" pitchFamily="18" charset="0"/>
              </a:rPr>
              <a:t>Amendment in Section 80GGA [ Clause - 34] </a:t>
            </a:r>
          </a:p>
          <a:p>
            <a:pPr marL="0" indent="0" algn="just">
              <a:spcBef>
                <a:spcPts val="0"/>
              </a:spcBef>
              <a:buNone/>
            </a:pPr>
            <a:r>
              <a:rPr lang="en-GB" sz="2800" i="1" dirty="0">
                <a:solidFill>
                  <a:srgbClr val="000000"/>
                </a:solidFill>
                <a:latin typeface="Perpetua" panose="02020502060401020303" pitchFamily="18" charset="0"/>
              </a:rPr>
              <a:t>“(2A) No deduction shall be allowed under this section in respect of any sum exceeding </a:t>
            </a:r>
            <a:r>
              <a:rPr lang="en-GB" sz="2800" i="1" strike="sngStrike" dirty="0">
                <a:solidFill>
                  <a:srgbClr val="000000"/>
                </a:solidFill>
                <a:latin typeface="Perpetua" panose="02020502060401020303" pitchFamily="18" charset="0"/>
              </a:rPr>
              <a:t>ten thousand rupees</a:t>
            </a:r>
            <a:r>
              <a:rPr lang="en-GB" sz="2800" i="1" dirty="0">
                <a:solidFill>
                  <a:srgbClr val="000000"/>
                </a:solidFill>
                <a:latin typeface="Perpetua" panose="02020502060401020303" pitchFamily="18" charset="0"/>
              </a:rPr>
              <a:t> </a:t>
            </a:r>
            <a:r>
              <a:rPr lang="en-GB" sz="2800" b="1" i="1" u="sng" dirty="0">
                <a:solidFill>
                  <a:srgbClr val="000000"/>
                </a:solidFill>
                <a:latin typeface="Perpetua" panose="02020502060401020303" pitchFamily="18" charset="0"/>
              </a:rPr>
              <a:t>two thousand rupees</a:t>
            </a:r>
            <a:r>
              <a:rPr lang="en-GB" sz="2800" i="1" dirty="0">
                <a:solidFill>
                  <a:srgbClr val="000000"/>
                </a:solidFill>
                <a:latin typeface="Perpetua" panose="02020502060401020303" pitchFamily="18" charset="0"/>
              </a:rPr>
              <a:t> unless such sum is paid by any mode other than cash.”</a:t>
            </a:r>
            <a:endParaRPr lang="en-US" sz="2800" b="1" i="1" u="sng" dirty="0">
              <a:solidFill>
                <a:srgbClr val="000000"/>
              </a:solidFill>
              <a:latin typeface="Perpetua" panose="02020502060401020303" pitchFamily="18" charset="0"/>
            </a:endParaRPr>
          </a:p>
        </p:txBody>
      </p:sp>
      <p:graphicFrame>
        <p:nvGraphicFramePr>
          <p:cNvPr id="5" name="Table 4">
            <a:extLst>
              <a:ext uri="{FF2B5EF4-FFF2-40B4-BE49-F238E27FC236}">
                <a16:creationId xmlns:a16="http://schemas.microsoft.com/office/drawing/2014/main" id="{8A32C7DD-280F-4E08-8AF8-EF0229EE2A71}"/>
              </a:ext>
            </a:extLst>
          </p:cNvPr>
          <p:cNvGraphicFramePr>
            <a:graphicFrameLocks noGrp="1"/>
          </p:cNvGraphicFramePr>
          <p:nvPr/>
        </p:nvGraphicFramePr>
        <p:xfrm>
          <a:off x="0" y="3352800"/>
          <a:ext cx="9144000" cy="1752600"/>
        </p:xfrm>
        <a:graphic>
          <a:graphicData uri="http://schemas.openxmlformats.org/drawingml/2006/table">
            <a:tbl>
              <a:tblPr/>
              <a:tblGrid>
                <a:gridCol w="9144000">
                  <a:extLst>
                    <a:ext uri="{9D8B030D-6E8A-4147-A177-3AD203B41FA5}">
                      <a16:colId xmlns:a16="http://schemas.microsoft.com/office/drawing/2014/main" val="20000"/>
                    </a:ext>
                  </a:extLst>
                </a:gridCol>
              </a:tblGrid>
              <a:tr h="1752600">
                <a:tc>
                  <a:txBody>
                    <a:bodyPr/>
                    <a:lstStyle/>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3200" b="1" u="sng" strike="noStrike" kern="1200" dirty="0">
                          <a:solidFill>
                            <a:schemeClr val="tx2"/>
                          </a:solidFill>
                          <a:effectLst/>
                          <a:latin typeface="Perpetua" panose="02020502060401020303" pitchFamily="18" charset="0"/>
                          <a:ea typeface="+mn-ea"/>
                          <a:cs typeface="+mn-cs"/>
                        </a:rPr>
                        <a:t>Brief Impact</a:t>
                      </a:r>
                    </a:p>
                    <a:p>
                      <a:pPr marL="0" marR="0" lvl="0" indent="0" algn="just" defTabSz="914400" rtl="0" eaLnBrk="1" fontAlgn="base" latinLnBrk="0" hangingPunct="1">
                        <a:lnSpc>
                          <a:spcPct val="100000"/>
                        </a:lnSpc>
                        <a:spcBef>
                          <a:spcPts val="0"/>
                        </a:spcBef>
                        <a:spcAft>
                          <a:spcPts val="0"/>
                        </a:spcAft>
                        <a:buClrTx/>
                        <a:buSzTx/>
                        <a:buFont typeface="+mj-lt"/>
                        <a:buNone/>
                        <a:tabLst/>
                        <a:defRPr/>
                      </a:pPr>
                      <a:r>
                        <a:rPr lang="en-US" sz="2800" b="0" u="none" strike="noStrike" kern="1200" dirty="0">
                          <a:solidFill>
                            <a:schemeClr val="tx2"/>
                          </a:solidFill>
                          <a:effectLst/>
                          <a:latin typeface="Perpetua" panose="02020502060401020303" pitchFamily="18" charset="0"/>
                          <a:ea typeface="+mn-ea"/>
                          <a:cs typeface="+mn-cs"/>
                        </a:rPr>
                        <a:t>Similar to section 80G of the Act, deduction of cash donation under section 80GGA shall be restricted to Rs 2,000/- only. </a:t>
                      </a:r>
                      <a:endParaRPr lang="en-US" sz="2800" u="none" strike="noStrike"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91471170"/>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84783"/>
          </a:xfrm>
          <a:solidFill>
            <a:schemeClr val="tx1"/>
          </a:solidFill>
        </p:spPr>
        <p:txBody>
          <a:bodyPr anchor="t"/>
          <a:lstStyle/>
          <a:p>
            <a:pPr algn="just"/>
            <a:r>
              <a:rPr lang="en-GB" sz="2600" b="1" dirty="0">
                <a:latin typeface="High Tower Text" panose="02040502050506030303" pitchFamily="18" charset="0"/>
              </a:rPr>
              <a:t>6. Expanding the eligibility criteria for appointment of member of Adjudicating Authority under the Prohibition of Benami Property Transaction Act, 1988</a:t>
            </a:r>
            <a:r>
              <a:rPr lang="en-IN" sz="2600" b="1" dirty="0">
                <a:latin typeface="High Tower Text" panose="02040502050506030303" pitchFamily="18" charset="0"/>
              </a:rPr>
              <a:t>.			[Clause 143]</a:t>
            </a:r>
            <a:endParaRPr lang="en-US" sz="2600" b="1" i="1" kern="1200"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214</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484784"/>
            <a:ext cx="9144000" cy="5373215"/>
          </a:xfrm>
        </p:spPr>
        <p:txBody>
          <a:bodyPr/>
          <a:lstStyle/>
          <a:p>
            <a:pPr marL="266700" indent="-266700" algn="just"/>
            <a:r>
              <a:rPr lang="en-US" sz="2200" b="1" u="sng" dirty="0">
                <a:solidFill>
                  <a:schemeClr val="tx2"/>
                </a:solidFill>
                <a:latin typeface="Perpetua" panose="02020502060401020303" pitchFamily="18" charset="0"/>
              </a:rPr>
              <a:t>Amended section 9 of the Prohibition of Benami Property Transaction Act, 1988 w.e.f. 01/04/2020 [Clause 143]</a:t>
            </a:r>
          </a:p>
          <a:p>
            <a:pPr marL="0" indent="0" algn="just">
              <a:buNone/>
            </a:pPr>
            <a:r>
              <a:rPr lang="en-US" sz="2200" b="1" u="sng" dirty="0">
                <a:solidFill>
                  <a:schemeClr val="tx2"/>
                </a:solidFill>
                <a:latin typeface="Perpetua" panose="02020502060401020303" pitchFamily="18" charset="0"/>
              </a:rPr>
              <a:t>Old Section</a:t>
            </a:r>
          </a:p>
          <a:p>
            <a:pPr marL="266700" indent="0" algn="just">
              <a:spcBef>
                <a:spcPts val="0"/>
              </a:spcBef>
              <a:buNone/>
            </a:pPr>
            <a:r>
              <a:rPr lang="en-US" sz="2200" i="1" dirty="0">
                <a:solidFill>
                  <a:schemeClr val="tx2"/>
                </a:solidFill>
                <a:latin typeface="Perpetua" panose="02020502060401020303" pitchFamily="18" charset="0"/>
              </a:rPr>
              <a:t>9(1) </a:t>
            </a:r>
            <a:r>
              <a:rPr lang="en-GB" sz="2200" i="1" dirty="0">
                <a:solidFill>
                  <a:schemeClr val="tx2"/>
                </a:solidFill>
                <a:latin typeface="Perpetua" panose="02020502060401020303" pitchFamily="18" charset="0"/>
              </a:rPr>
              <a:t>A person shall not be qualified for appointment as the Chairperson or a Member of the Adjudicating Authority unless he,—</a:t>
            </a:r>
          </a:p>
          <a:p>
            <a:pPr marL="723900" indent="-457200" algn="just">
              <a:spcBef>
                <a:spcPts val="0"/>
              </a:spcBef>
              <a:buAutoNum type="alphaLcParenBoth"/>
            </a:pPr>
            <a:r>
              <a:rPr lang="en-GB" sz="2200" i="1" dirty="0">
                <a:solidFill>
                  <a:schemeClr val="tx2"/>
                </a:solidFill>
                <a:latin typeface="Perpetua" panose="02020502060401020303" pitchFamily="18" charset="0"/>
              </a:rPr>
              <a:t>has been a member of the Indian Revenue Service and has held the post of Commissioner of Income-tax or equivalent post in that Service; or</a:t>
            </a:r>
          </a:p>
          <a:p>
            <a:pPr marL="723900" indent="-457200" algn="just">
              <a:spcBef>
                <a:spcPts val="0"/>
              </a:spcBef>
              <a:buAutoNum type="alphaLcParenBoth"/>
            </a:pPr>
            <a:r>
              <a:rPr lang="en-GB" sz="2200" i="1" dirty="0">
                <a:solidFill>
                  <a:schemeClr val="tx2"/>
                </a:solidFill>
                <a:latin typeface="Perpetua" panose="02020502060401020303" pitchFamily="18" charset="0"/>
              </a:rPr>
              <a:t>has been a member of the Indian Legal Service and has held the post of Joint Secretary or equivalent post in that Service.</a:t>
            </a:r>
          </a:p>
          <a:p>
            <a:pPr marL="266700" indent="0" algn="just">
              <a:spcBef>
                <a:spcPts val="0"/>
              </a:spcBef>
              <a:buNone/>
            </a:pPr>
            <a:endParaRPr lang="en-US" sz="500" b="1" i="1" u="sng" dirty="0">
              <a:solidFill>
                <a:schemeClr val="tx2"/>
              </a:solidFill>
              <a:latin typeface="Perpetua" panose="02020502060401020303" pitchFamily="18" charset="0"/>
            </a:endParaRPr>
          </a:p>
          <a:p>
            <a:pPr marL="0" indent="0" algn="just">
              <a:spcBef>
                <a:spcPts val="0"/>
              </a:spcBef>
              <a:buNone/>
            </a:pPr>
            <a:r>
              <a:rPr lang="en-US" sz="2200" b="1" u="sng" dirty="0">
                <a:solidFill>
                  <a:schemeClr val="tx2"/>
                </a:solidFill>
                <a:latin typeface="Perpetua" panose="02020502060401020303" pitchFamily="18" charset="0"/>
              </a:rPr>
              <a:t>New Section</a:t>
            </a:r>
          </a:p>
          <a:p>
            <a:pPr marL="0" indent="0" algn="just">
              <a:spcBef>
                <a:spcPts val="0"/>
              </a:spcBef>
              <a:buNone/>
            </a:pPr>
            <a:r>
              <a:rPr lang="en-US" sz="2200" b="1" i="1" u="sng" dirty="0">
                <a:solidFill>
                  <a:schemeClr val="tx2"/>
                </a:solidFill>
                <a:latin typeface="Perpetua" panose="02020502060401020303" pitchFamily="18" charset="0"/>
              </a:rPr>
              <a:t> </a:t>
            </a:r>
            <a:r>
              <a:rPr lang="en-US" sz="2200" b="1" u="sng" dirty="0">
                <a:solidFill>
                  <a:schemeClr val="tx2"/>
                </a:solidFill>
                <a:latin typeface="Perpetua" panose="02020502060401020303" pitchFamily="18" charset="0"/>
              </a:rPr>
              <a:t>for clause (b), the following clause shall be substituted with effect from the 1st day of April, 2020, namely:–– </a:t>
            </a:r>
          </a:p>
          <a:p>
            <a:pPr marL="266700" indent="0">
              <a:buNone/>
            </a:pPr>
            <a:r>
              <a:rPr lang="en-GB" sz="2200" i="1" dirty="0">
                <a:solidFill>
                  <a:schemeClr val="tx2"/>
                </a:solidFill>
                <a:latin typeface="Perpetua" panose="02020502060401020303" pitchFamily="18" charset="0"/>
              </a:rPr>
              <a:t>(b)(</a:t>
            </a:r>
            <a:r>
              <a:rPr lang="en-GB" sz="2200" i="1" dirty="0" err="1">
                <a:solidFill>
                  <a:schemeClr val="tx2"/>
                </a:solidFill>
                <a:latin typeface="Perpetua" panose="02020502060401020303" pitchFamily="18" charset="0"/>
              </a:rPr>
              <a:t>i</a:t>
            </a:r>
            <a:r>
              <a:rPr lang="en-GB" sz="2200" i="1" dirty="0">
                <a:solidFill>
                  <a:schemeClr val="tx2"/>
                </a:solidFill>
                <a:latin typeface="Perpetua" panose="02020502060401020303" pitchFamily="18" charset="0"/>
              </a:rPr>
              <a:t>) has been a member of the Indian Legal Service and has held the post of Joint Secretary or equivalent post in that Service; or</a:t>
            </a:r>
          </a:p>
          <a:p>
            <a:pPr marL="266700" indent="0">
              <a:buNone/>
            </a:pPr>
            <a:r>
              <a:rPr lang="en-GB" sz="2200" i="1" dirty="0">
                <a:solidFill>
                  <a:schemeClr val="tx2"/>
                </a:solidFill>
                <a:latin typeface="Perpetua" panose="02020502060401020303" pitchFamily="18" charset="0"/>
              </a:rPr>
              <a:t>(ii) </a:t>
            </a:r>
            <a:r>
              <a:rPr lang="en-GB" sz="2200" b="1" i="1" dirty="0">
                <a:solidFill>
                  <a:schemeClr val="tx2"/>
                </a:solidFill>
                <a:latin typeface="Perpetua" panose="02020502060401020303" pitchFamily="18" charset="0"/>
              </a:rPr>
              <a:t>is qualified for appointment as District Judge</a:t>
            </a:r>
            <a:r>
              <a:rPr lang="en-GB" sz="2200" i="1" dirty="0">
                <a:solidFill>
                  <a:schemeClr val="tx2"/>
                </a:solidFill>
                <a:latin typeface="Perpetua" panose="02020502060401020303" pitchFamily="18" charset="0"/>
              </a:rPr>
              <a:t>.</a:t>
            </a:r>
            <a:endParaRPr lang="en-US" sz="22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84815466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215</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957064"/>
          <a:ext cx="9144000" cy="4936744"/>
        </p:xfrm>
        <a:graphic>
          <a:graphicData uri="http://schemas.openxmlformats.org/drawingml/2006/table">
            <a:tbl>
              <a:tblPr/>
              <a:tblGrid>
                <a:gridCol w="9144000">
                  <a:extLst>
                    <a:ext uri="{9D8B030D-6E8A-4147-A177-3AD203B41FA5}">
                      <a16:colId xmlns:a16="http://schemas.microsoft.com/office/drawing/2014/main" val="20000"/>
                    </a:ext>
                  </a:extLst>
                </a:gridCol>
              </a:tblGrid>
              <a:tr h="3157736">
                <a:tc>
                  <a:txBody>
                    <a:bodyPr/>
                    <a:lstStyle/>
                    <a:p>
                      <a:pPr algn="just">
                        <a:lnSpc>
                          <a:spcPct val="115000"/>
                        </a:lnSpc>
                        <a:spcAft>
                          <a:spcPts val="100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endParaRPr lang="en-IN" sz="2400" b="0" i="0" u="none" strike="noStrike" kern="1200" baseline="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The existing provisions of section 9 of the PBPT Act, </a:t>
                      </a:r>
                      <a:r>
                        <a:rPr lang="en-US" sz="2400" i="1" kern="1200" dirty="0">
                          <a:solidFill>
                            <a:schemeClr val="tx2"/>
                          </a:solidFill>
                          <a:effectLst/>
                          <a:latin typeface="Perpetua" panose="02020502060401020303" pitchFamily="18" charset="0"/>
                          <a:ea typeface="+mn-ea"/>
                          <a:cs typeface="+mn-cs"/>
                        </a:rPr>
                        <a:t>inter-alia</a:t>
                      </a:r>
                      <a:r>
                        <a:rPr lang="en-US" sz="2400" kern="1200" dirty="0">
                          <a:solidFill>
                            <a:schemeClr val="tx2"/>
                          </a:solidFill>
                          <a:effectLst/>
                          <a:latin typeface="Perpetua" panose="02020502060401020303" pitchFamily="18" charset="0"/>
                          <a:ea typeface="+mn-ea"/>
                          <a:cs typeface="+mn-cs"/>
                        </a:rPr>
                        <a:t>, provides that, a member of the Indian Revenue Service who has held the post of Commissioner of Income-tax or equivalent post in that Service; or a member of the Indian Legal Service who has held the post of Joint Secretary or equivalent post in that Service is qualified for appointment as a Member of the Adjudicating Authority.</a:t>
                      </a:r>
                      <a:endParaRPr lang="en-IN" sz="2400" kern="120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endParaRPr lang="en-US" sz="2400" kern="120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It is proposed to amend the said section so as to provide that a person who is qualified for appointment as District Judge shall also be eligible for the appointment as a Member of the Adjudicating Authority.</a:t>
                      </a:r>
                      <a:endParaRPr lang="en-IN" sz="2400" kern="1200" dirty="0">
                        <a:solidFill>
                          <a:schemeClr val="tx2"/>
                        </a:solidFill>
                        <a:effectLst/>
                        <a:latin typeface="Perpetua" panose="02020502060401020303" pitchFamily="18" charset="0"/>
                        <a:ea typeface="+mn-ea"/>
                        <a:cs typeface="+mn-cs"/>
                      </a:endParaRPr>
                    </a:p>
                    <a:p>
                      <a:pPr algn="just" fontAlgn="base"/>
                      <a:endParaRPr lang="en-US" sz="2400" kern="1200" dirty="0">
                        <a:solidFill>
                          <a:schemeClr val="tx2"/>
                        </a:solidFill>
                        <a:effectLst/>
                        <a:latin typeface="Perpetua" panose="02020502060401020303" pitchFamily="18" charset="0"/>
                        <a:ea typeface="+mn-ea"/>
                        <a:cs typeface="+mn-cs"/>
                      </a:endParaRPr>
                    </a:p>
                    <a:p>
                      <a:pPr algn="just" fontAlgn="base"/>
                      <a:r>
                        <a:rPr lang="en-US" sz="2400" kern="1200" dirty="0">
                          <a:solidFill>
                            <a:schemeClr val="tx2"/>
                          </a:solidFill>
                          <a:effectLst/>
                          <a:latin typeface="Perpetua" panose="02020502060401020303" pitchFamily="18" charset="0"/>
                          <a:ea typeface="+mn-ea"/>
                          <a:cs typeface="+mn-cs"/>
                        </a:rPr>
                        <a:t>This amendment will take effect from 1st April, 2020.</a:t>
                      </a:r>
                      <a:endParaRPr lang="en-IN" sz="24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957064"/>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endParaRPr lang="en-US" b="1" i="1" kern="1200" dirty="0">
              <a:latin typeface="High Tower Text" panose="02040502050506030303" pitchFamily="18" charset="0"/>
            </a:endParaRPr>
          </a:p>
        </p:txBody>
      </p:sp>
    </p:spTree>
    <p:extLst>
      <p:ext uri="{BB962C8B-B14F-4D97-AF65-F5344CB8AC3E}">
        <p14:creationId xmlns:p14="http://schemas.microsoft.com/office/powerpoint/2010/main" val="263194445"/>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4CD75A-1348-419B-8455-B73297F9C6D3}"/>
              </a:ext>
            </a:extLst>
          </p:cNvPr>
          <p:cNvSpPr>
            <a:spLocks noGrp="1"/>
          </p:cNvSpPr>
          <p:nvPr>
            <p:ph type="sldNum" sz="quarter" idx="12"/>
          </p:nvPr>
        </p:nvSpPr>
        <p:spPr/>
        <p:txBody>
          <a:bodyPr/>
          <a:lstStyle/>
          <a:p>
            <a:fld id="{8BE13033-DE32-40B2-9C51-A20266549AFB}" type="slidenum">
              <a:rPr lang="en-US" smtClean="0"/>
              <a:pPr/>
              <a:t>216</a:t>
            </a:fld>
            <a:endParaRPr lang="en-US"/>
          </a:p>
        </p:txBody>
      </p:sp>
      <p:sp>
        <p:nvSpPr>
          <p:cNvPr id="4" name="TextBox 3">
            <a:extLst>
              <a:ext uri="{FF2B5EF4-FFF2-40B4-BE49-F238E27FC236}">
                <a16:creationId xmlns:a16="http://schemas.microsoft.com/office/drawing/2014/main" id="{69E28E73-FD5E-4DC8-9BBD-97E5A1377134}"/>
              </a:ext>
            </a:extLst>
          </p:cNvPr>
          <p:cNvSpPr txBox="1"/>
          <p:nvPr/>
        </p:nvSpPr>
        <p:spPr>
          <a:xfrm>
            <a:off x="0" y="0"/>
            <a:ext cx="9144000" cy="1446550"/>
          </a:xfrm>
          <a:prstGeom prst="rect">
            <a:avLst/>
          </a:prstGeom>
          <a:solidFill>
            <a:schemeClr val="tx1"/>
          </a:solidFill>
        </p:spPr>
        <p:txBody>
          <a:bodyPr wrap="square" rtlCol="0">
            <a:spAutoFit/>
          </a:bodyPr>
          <a:lstStyle/>
          <a:p>
            <a:r>
              <a:rPr lang="en-IN" sz="3200" b="1" dirty="0">
                <a:solidFill>
                  <a:schemeClr val="bg1"/>
                </a:solidFill>
                <a:latin typeface="Perpetua" panose="02020502060401020303" pitchFamily="18" charset="0"/>
              </a:rPr>
              <a:t>7</a:t>
            </a:r>
            <a:r>
              <a:rPr lang="en-IN" sz="3200" b="1" dirty="0">
                <a:solidFill>
                  <a:schemeClr val="bg1"/>
                </a:solidFill>
                <a:latin typeface="High Tower Text" panose="02040502050506030303" pitchFamily="18" charset="0"/>
              </a:rPr>
              <a:t>. Rationalization of Provision relating to Tax Audit in certain cases [w.e.f. 1</a:t>
            </a:r>
            <a:r>
              <a:rPr lang="en-IN" sz="3200" b="1" baseline="30000" dirty="0">
                <a:solidFill>
                  <a:schemeClr val="bg1"/>
                </a:solidFill>
                <a:latin typeface="High Tower Text" panose="02040502050506030303" pitchFamily="18" charset="0"/>
              </a:rPr>
              <a:t>st</a:t>
            </a:r>
            <a:r>
              <a:rPr lang="en-IN" sz="3200" b="1" dirty="0">
                <a:solidFill>
                  <a:schemeClr val="bg1"/>
                </a:solidFill>
                <a:latin typeface="High Tower Text" panose="02040502050506030303" pitchFamily="18" charset="0"/>
              </a:rPr>
              <a:t> April 2020]</a:t>
            </a:r>
          </a:p>
          <a:p>
            <a:r>
              <a:rPr lang="en-US" sz="2400" dirty="0">
                <a:solidFill>
                  <a:schemeClr val="bg1"/>
                </a:solidFill>
                <a:latin typeface="High Tower Text" panose="02040502050506030303" pitchFamily="18" charset="0"/>
              </a:rPr>
              <a:t>[Clauses 7, 8, 10, 14, 15, 16, 19, 20, 23, 24, 26, 35, 37, 39, 45, 56, 57, 63 &amp; 66]</a:t>
            </a:r>
            <a:endParaRPr lang="en-IN" sz="2400" dirty="0">
              <a:solidFill>
                <a:schemeClr val="bg1"/>
              </a:solidFill>
              <a:latin typeface="High Tower Text" panose="02040502050506030303" pitchFamily="18" charset="0"/>
            </a:endParaRPr>
          </a:p>
        </p:txBody>
      </p:sp>
      <p:sp>
        <p:nvSpPr>
          <p:cNvPr id="6" name="TextBox 5">
            <a:extLst>
              <a:ext uri="{FF2B5EF4-FFF2-40B4-BE49-F238E27FC236}">
                <a16:creationId xmlns:a16="http://schemas.microsoft.com/office/drawing/2014/main" id="{7DD9B5FC-C62B-40F7-9364-9BFEFD539BC9}"/>
              </a:ext>
            </a:extLst>
          </p:cNvPr>
          <p:cNvSpPr txBox="1"/>
          <p:nvPr/>
        </p:nvSpPr>
        <p:spPr>
          <a:xfrm>
            <a:off x="0" y="2502456"/>
            <a:ext cx="9144000" cy="2831544"/>
          </a:xfrm>
          <a:prstGeom prst="rect">
            <a:avLst/>
          </a:prstGeom>
          <a:noFill/>
        </p:spPr>
        <p:txBody>
          <a:bodyPr wrap="square" rtlCol="0">
            <a:spAutoFit/>
          </a:bodyPr>
          <a:lstStyle/>
          <a:p>
            <a:r>
              <a:rPr lang="en-IN" sz="2400" b="1" u="sng" dirty="0">
                <a:solidFill>
                  <a:srgbClr val="000000"/>
                </a:solidFill>
                <a:latin typeface="Perpetua" panose="02020502060401020303" pitchFamily="18" charset="0"/>
              </a:rPr>
              <a:t>Amendment in section 44AB [Clause 23]</a:t>
            </a:r>
          </a:p>
          <a:p>
            <a:r>
              <a:rPr lang="en-IN" sz="2200" b="1" dirty="0">
                <a:solidFill>
                  <a:srgbClr val="000000"/>
                </a:solidFill>
                <a:latin typeface="Perpetua" panose="02020502060401020303" pitchFamily="18" charset="0"/>
              </a:rPr>
              <a:t>Insertion of New Proviso in clause (a) of section 44AB</a:t>
            </a:r>
          </a:p>
          <a:p>
            <a:pPr marL="342900" indent="-342900" algn="just">
              <a:buFont typeface="+mj-lt"/>
              <a:buAutoNum type="alphaLcParenR"/>
            </a:pPr>
            <a:r>
              <a:rPr lang="en-GB" sz="2200" i="1" dirty="0">
                <a:solidFill>
                  <a:srgbClr val="000000"/>
                </a:solidFill>
                <a:latin typeface="Perpetua" panose="02020502060401020303" pitchFamily="18" charset="0"/>
              </a:rPr>
              <a:t>aggregate of all amounts received including amount received for sales, turnover or gross receipts during the previous year, in cash, does not exceed five per cent. of the said amount; and</a:t>
            </a:r>
          </a:p>
          <a:p>
            <a:pPr marL="342900" indent="-342900" algn="just">
              <a:buFont typeface="+mj-lt"/>
              <a:buAutoNum type="alphaLcParenR"/>
            </a:pPr>
            <a:r>
              <a:rPr lang="en-GB" sz="2200" i="1" dirty="0">
                <a:solidFill>
                  <a:srgbClr val="000000"/>
                </a:solidFill>
                <a:latin typeface="Perpetua" panose="02020502060401020303" pitchFamily="18" charset="0"/>
              </a:rPr>
              <a:t>aggregate of all payments made including amount incurred for expenditure, in cash, during the previous year does not exceed five per cent. </a:t>
            </a:r>
            <a:r>
              <a:rPr lang="en-IN" sz="2200" i="1" dirty="0">
                <a:solidFill>
                  <a:srgbClr val="000000"/>
                </a:solidFill>
                <a:latin typeface="Perpetua" panose="02020502060401020303" pitchFamily="18" charset="0"/>
              </a:rPr>
              <a:t>of the said payment,</a:t>
            </a:r>
          </a:p>
          <a:p>
            <a:pPr algn="just"/>
            <a:r>
              <a:rPr lang="en-GB" sz="2200" i="1" dirty="0">
                <a:solidFill>
                  <a:srgbClr val="000000"/>
                </a:solidFill>
                <a:latin typeface="Perpetua" panose="02020502060401020303" pitchFamily="18" charset="0"/>
              </a:rPr>
              <a:t>this clause shall have effect as if for the words “one crore rupees”, the words “five crore rupees” had been substituted; or';</a:t>
            </a:r>
            <a:endParaRPr lang="en-IN" sz="2200" i="1" dirty="0">
              <a:solidFill>
                <a:srgbClr val="000000"/>
              </a:solidFill>
              <a:latin typeface="Perpetua" panose="02020502060401020303" pitchFamily="18" charset="0"/>
            </a:endParaRPr>
          </a:p>
        </p:txBody>
      </p:sp>
    </p:spTree>
    <p:extLst>
      <p:ext uri="{BB962C8B-B14F-4D97-AF65-F5344CB8AC3E}">
        <p14:creationId xmlns:p14="http://schemas.microsoft.com/office/powerpoint/2010/main" val="314725752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4CD75A-1348-419B-8455-B73297F9C6D3}"/>
              </a:ext>
            </a:extLst>
          </p:cNvPr>
          <p:cNvSpPr>
            <a:spLocks noGrp="1"/>
          </p:cNvSpPr>
          <p:nvPr>
            <p:ph type="sldNum" sz="quarter" idx="12"/>
          </p:nvPr>
        </p:nvSpPr>
        <p:spPr/>
        <p:txBody>
          <a:bodyPr/>
          <a:lstStyle/>
          <a:p>
            <a:fld id="{8BE13033-DE32-40B2-9C51-A20266549AFB}" type="slidenum">
              <a:rPr lang="en-US" smtClean="0"/>
              <a:pPr/>
              <a:t>217</a:t>
            </a:fld>
            <a:endParaRPr lang="en-US"/>
          </a:p>
        </p:txBody>
      </p:sp>
      <p:sp>
        <p:nvSpPr>
          <p:cNvPr id="4" name="TextBox 3">
            <a:extLst>
              <a:ext uri="{FF2B5EF4-FFF2-40B4-BE49-F238E27FC236}">
                <a16:creationId xmlns:a16="http://schemas.microsoft.com/office/drawing/2014/main" id="{69E28E73-FD5E-4DC8-9BBD-97E5A1377134}"/>
              </a:ext>
            </a:extLst>
          </p:cNvPr>
          <p:cNvSpPr txBox="1"/>
          <p:nvPr/>
        </p:nvSpPr>
        <p:spPr>
          <a:xfrm>
            <a:off x="0" y="0"/>
            <a:ext cx="9144000" cy="398122"/>
          </a:xfrm>
          <a:prstGeom prst="rect">
            <a:avLst/>
          </a:prstGeom>
          <a:solidFill>
            <a:schemeClr val="tx1"/>
          </a:solidFill>
        </p:spPr>
        <p:txBody>
          <a:bodyPr wrap="square" rtlCol="0">
            <a:spAutoFit/>
          </a:bodyPr>
          <a:lstStyle/>
          <a:p>
            <a:pPr algn="r">
              <a:lnSpc>
                <a:spcPct val="80000"/>
              </a:lnSpc>
            </a:pPr>
            <a:r>
              <a:rPr lang="en-IN" sz="2400" b="1" dirty="0">
                <a:solidFill>
                  <a:schemeClr val="bg1"/>
                </a:solidFill>
                <a:latin typeface="High Tower Text" panose="02040502050506030303" pitchFamily="18" charset="0"/>
              </a:rPr>
              <a:t>Contd..</a:t>
            </a:r>
          </a:p>
        </p:txBody>
      </p:sp>
      <p:graphicFrame>
        <p:nvGraphicFramePr>
          <p:cNvPr id="5" name="Table 4">
            <a:extLst>
              <a:ext uri="{FF2B5EF4-FFF2-40B4-BE49-F238E27FC236}">
                <a16:creationId xmlns:a16="http://schemas.microsoft.com/office/drawing/2014/main" id="{E6E87A67-68BA-44FB-83DA-E4306A41452E}"/>
              </a:ext>
            </a:extLst>
          </p:cNvPr>
          <p:cNvGraphicFramePr>
            <a:graphicFrameLocks noGrp="1"/>
          </p:cNvGraphicFramePr>
          <p:nvPr/>
        </p:nvGraphicFramePr>
        <p:xfrm>
          <a:off x="0" y="357378"/>
          <a:ext cx="9144000" cy="6500622"/>
        </p:xfrm>
        <a:graphic>
          <a:graphicData uri="http://schemas.openxmlformats.org/drawingml/2006/table">
            <a:tbl>
              <a:tblPr/>
              <a:tblGrid>
                <a:gridCol w="9144000">
                  <a:extLst>
                    <a:ext uri="{9D8B030D-6E8A-4147-A177-3AD203B41FA5}">
                      <a16:colId xmlns:a16="http://schemas.microsoft.com/office/drawing/2014/main" val="20000"/>
                    </a:ext>
                  </a:extLst>
                </a:gridCol>
              </a:tblGrid>
              <a:tr h="6323353">
                <a:tc>
                  <a:txBody>
                    <a:bodyPr/>
                    <a:lstStyle/>
                    <a:p>
                      <a:pPr algn="just">
                        <a:lnSpc>
                          <a:spcPct val="100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fontAlgn="base">
                        <a:lnSpc>
                          <a:spcPct val="90000"/>
                        </a:lnSpc>
                      </a:pPr>
                      <a:r>
                        <a:rPr lang="en-US" sz="2200" kern="1200" dirty="0">
                          <a:solidFill>
                            <a:schemeClr val="tx2"/>
                          </a:solidFill>
                          <a:effectLst/>
                          <a:latin typeface="Perpetua" panose="02020502060401020303" pitchFamily="18" charset="0"/>
                          <a:ea typeface="+mn-ea"/>
                          <a:cs typeface="+mn-cs"/>
                        </a:rPr>
                        <a:t>As per the existing provisions of Section 44AB every person carrying on business is </a:t>
                      </a:r>
                      <a:r>
                        <a:rPr lang="en-US" sz="2200" b="1" kern="1200" dirty="0">
                          <a:solidFill>
                            <a:schemeClr val="tx2"/>
                          </a:solidFill>
                          <a:effectLst/>
                          <a:latin typeface="Perpetua" panose="02020502060401020303" pitchFamily="18" charset="0"/>
                          <a:ea typeface="+mn-ea"/>
                          <a:cs typeface="+mn-cs"/>
                        </a:rPr>
                        <a:t>required to get his accounts audited</a:t>
                      </a:r>
                      <a:r>
                        <a:rPr lang="en-US" sz="2200" kern="1200" dirty="0">
                          <a:solidFill>
                            <a:schemeClr val="tx2"/>
                          </a:solidFill>
                          <a:effectLst/>
                          <a:latin typeface="Perpetua" panose="02020502060401020303" pitchFamily="18" charset="0"/>
                          <a:ea typeface="+mn-ea"/>
                          <a:cs typeface="+mn-cs"/>
                        </a:rPr>
                        <a:t>, if his total sales, turnover or gross receipts, </a:t>
                      </a:r>
                      <a:r>
                        <a:rPr lang="en-US" sz="2200" b="1" kern="1200" dirty="0">
                          <a:solidFill>
                            <a:schemeClr val="tx2"/>
                          </a:solidFill>
                          <a:effectLst/>
                          <a:latin typeface="Perpetua" panose="02020502060401020303" pitchFamily="18" charset="0"/>
                          <a:ea typeface="+mn-ea"/>
                          <a:cs typeface="+mn-cs"/>
                        </a:rPr>
                        <a:t>in business exceed or exceeds 1 Crore rupees </a:t>
                      </a:r>
                      <a:r>
                        <a:rPr lang="en-US" sz="2200" kern="1200" dirty="0">
                          <a:solidFill>
                            <a:schemeClr val="tx2"/>
                          </a:solidFill>
                          <a:effectLst/>
                          <a:latin typeface="Perpetua" panose="02020502060401020303" pitchFamily="18" charset="0"/>
                          <a:ea typeface="+mn-ea"/>
                          <a:cs typeface="+mn-cs"/>
                        </a:rPr>
                        <a:t>in any PY &amp; for person carrying on </a:t>
                      </a:r>
                      <a:r>
                        <a:rPr lang="en-US" sz="2200" b="1" kern="1200" dirty="0">
                          <a:solidFill>
                            <a:schemeClr val="tx2"/>
                          </a:solidFill>
                          <a:effectLst/>
                          <a:latin typeface="Perpetua" panose="02020502060401020303" pitchFamily="18" charset="0"/>
                          <a:ea typeface="+mn-ea"/>
                          <a:cs typeface="+mn-cs"/>
                        </a:rPr>
                        <a:t>profession is required to get his accounts audited </a:t>
                      </a:r>
                      <a:r>
                        <a:rPr lang="en-US" sz="2200" kern="1200" dirty="0">
                          <a:solidFill>
                            <a:schemeClr val="tx2"/>
                          </a:solidFill>
                          <a:effectLst/>
                          <a:latin typeface="Perpetua" panose="02020502060401020303" pitchFamily="18" charset="0"/>
                          <a:ea typeface="+mn-ea"/>
                          <a:cs typeface="+mn-cs"/>
                        </a:rPr>
                        <a:t>if his </a:t>
                      </a:r>
                      <a:r>
                        <a:rPr lang="en-US" sz="2200" b="1" kern="1200" dirty="0">
                          <a:solidFill>
                            <a:schemeClr val="tx2"/>
                          </a:solidFill>
                          <a:effectLst/>
                          <a:latin typeface="Perpetua" panose="02020502060401020303" pitchFamily="18" charset="0"/>
                          <a:ea typeface="+mn-ea"/>
                          <a:cs typeface="+mn-cs"/>
                        </a:rPr>
                        <a:t>gross receipt in profession exceeds 50 lakh </a:t>
                      </a:r>
                      <a:r>
                        <a:rPr lang="en-US" sz="2200" kern="1200" dirty="0">
                          <a:solidFill>
                            <a:schemeClr val="tx2"/>
                          </a:solidFill>
                          <a:effectLst/>
                          <a:latin typeface="Perpetua" panose="02020502060401020303" pitchFamily="18" charset="0"/>
                          <a:ea typeface="+mn-ea"/>
                          <a:cs typeface="+mn-cs"/>
                        </a:rPr>
                        <a:t>rupees in any PY.</a:t>
                      </a:r>
                      <a:endParaRPr lang="en-IN" sz="2200" kern="1200" dirty="0">
                        <a:solidFill>
                          <a:schemeClr val="tx2"/>
                        </a:solidFill>
                        <a:effectLst/>
                        <a:latin typeface="Perpetua" panose="02020502060401020303" pitchFamily="18" charset="0"/>
                        <a:ea typeface="+mn-ea"/>
                        <a:cs typeface="+mn-cs"/>
                      </a:endParaRPr>
                    </a:p>
                    <a:p>
                      <a:pPr algn="just" fontAlgn="base">
                        <a:lnSpc>
                          <a:spcPct val="90000"/>
                        </a:lnSpc>
                      </a:pPr>
                      <a:r>
                        <a:rPr lang="en-US" sz="2200" kern="1200" dirty="0">
                          <a:solidFill>
                            <a:schemeClr val="tx2"/>
                          </a:solidFill>
                          <a:effectLst/>
                          <a:latin typeface="Perpetua" panose="02020502060401020303" pitchFamily="18" charset="0"/>
                          <a:ea typeface="+mn-ea"/>
                          <a:cs typeface="+mn-cs"/>
                        </a:rPr>
                        <a:t>Thus, in order to reduce compliance burden on MSME Enterprises the threshold limit for a person carrying on business has been increased to </a:t>
                      </a:r>
                      <a:r>
                        <a:rPr lang="en-US" sz="2200" b="1" kern="1200" dirty="0">
                          <a:solidFill>
                            <a:schemeClr val="tx2"/>
                          </a:solidFill>
                          <a:effectLst/>
                          <a:latin typeface="Perpetua" panose="02020502060401020303" pitchFamily="18" charset="0"/>
                          <a:ea typeface="+mn-ea"/>
                          <a:cs typeface="+mn-cs"/>
                        </a:rPr>
                        <a:t>five crore rupees in cases where-</a:t>
                      </a:r>
                      <a:r>
                        <a:rPr lang="en-US" sz="2200" kern="1200" dirty="0">
                          <a:solidFill>
                            <a:schemeClr val="tx2"/>
                          </a:solidFill>
                          <a:effectLst/>
                          <a:latin typeface="Perpetua" panose="02020502060401020303" pitchFamily="18" charset="0"/>
                          <a:ea typeface="+mn-ea"/>
                          <a:cs typeface="+mn-cs"/>
                        </a:rPr>
                        <a:t> </a:t>
                      </a:r>
                      <a:endParaRPr lang="en-IN" sz="2200" kern="1200" dirty="0">
                        <a:solidFill>
                          <a:schemeClr val="tx2"/>
                        </a:solidFill>
                        <a:effectLst/>
                        <a:latin typeface="Perpetua" panose="02020502060401020303" pitchFamily="18" charset="0"/>
                        <a:ea typeface="+mn-ea"/>
                        <a:cs typeface="+mn-cs"/>
                      </a:endParaRPr>
                    </a:p>
                    <a:p>
                      <a:pPr marL="342900" lvl="0" indent="-342900" algn="just" fontAlgn="base">
                        <a:lnSpc>
                          <a:spcPct val="90000"/>
                        </a:lnSpc>
                        <a:buFontTx/>
                        <a:buChar char="-"/>
                      </a:pPr>
                      <a:r>
                        <a:rPr lang="en-US" sz="2200" u="none" strike="noStrike" kern="1200" dirty="0">
                          <a:solidFill>
                            <a:schemeClr val="tx2"/>
                          </a:solidFill>
                          <a:effectLst/>
                          <a:latin typeface="Perpetua" panose="02020502060401020303" pitchFamily="18" charset="0"/>
                          <a:ea typeface="+mn-ea"/>
                          <a:cs typeface="+mn-cs"/>
                        </a:rPr>
                        <a:t>Aggregate of all receipts in cash during the PY does not exceed 5% of such receipt </a:t>
                      </a:r>
                      <a:r>
                        <a:rPr lang="en-US" sz="2200" b="1" u="none" strike="noStrike" kern="1200" dirty="0">
                          <a:solidFill>
                            <a:schemeClr val="tx2"/>
                          </a:solidFill>
                          <a:effectLst/>
                          <a:latin typeface="Perpetua" panose="02020502060401020303" pitchFamily="18" charset="0"/>
                          <a:ea typeface="+mn-ea"/>
                          <a:cs typeface="+mn-cs"/>
                        </a:rPr>
                        <a:t>AND</a:t>
                      </a:r>
                    </a:p>
                    <a:p>
                      <a:pPr marL="342900" lvl="0" indent="-342900" algn="just" fontAlgn="base">
                        <a:lnSpc>
                          <a:spcPct val="90000"/>
                        </a:lnSpc>
                        <a:buFontTx/>
                        <a:buChar char="-"/>
                      </a:pPr>
                      <a:r>
                        <a:rPr lang="en-US" sz="2200" u="none" strike="noStrike" kern="1200" dirty="0">
                          <a:solidFill>
                            <a:schemeClr val="tx2"/>
                          </a:solidFill>
                          <a:effectLst/>
                          <a:latin typeface="Perpetua" panose="02020502060401020303" pitchFamily="18" charset="0"/>
                          <a:ea typeface="+mn-ea"/>
                          <a:cs typeface="+mn-cs"/>
                        </a:rPr>
                        <a:t>Aggregate of all payments in cash during the PY does not exceed 5% of such payment.</a:t>
                      </a:r>
                    </a:p>
                    <a:p>
                      <a:pPr marL="342900" lvl="0" indent="-342900" algn="just" fontAlgn="base">
                        <a:buFontTx/>
                        <a:buChar char="-"/>
                      </a:pPr>
                      <a:endParaRPr lang="en-US" sz="800" u="none" strike="noStrike" kern="1200" dirty="0">
                        <a:solidFill>
                          <a:schemeClr val="tx2"/>
                        </a:solidFill>
                        <a:effectLst/>
                        <a:latin typeface="Perpetua" panose="02020502060401020303" pitchFamily="18" charset="0"/>
                        <a:ea typeface="+mn-ea"/>
                        <a:cs typeface="+mn-cs"/>
                      </a:endParaRPr>
                    </a:p>
                    <a:p>
                      <a:pPr marL="0" marR="0" lvl="0" indent="0" algn="just" defTabSz="914400" rtl="0" eaLnBrk="1" fontAlgn="base" latinLnBrk="0" hangingPunct="1">
                        <a:lnSpc>
                          <a:spcPct val="90000"/>
                        </a:lnSpc>
                        <a:spcBef>
                          <a:spcPts val="0"/>
                        </a:spcBef>
                        <a:spcAft>
                          <a:spcPts val="0"/>
                        </a:spcAft>
                        <a:buClrTx/>
                        <a:buSzTx/>
                        <a:buFontTx/>
                        <a:buNone/>
                        <a:tabLst/>
                        <a:defRPr/>
                      </a:pPr>
                      <a:r>
                        <a:rPr lang="en-US" sz="2200" u="sng" dirty="0">
                          <a:solidFill>
                            <a:schemeClr val="tx2"/>
                          </a:solidFill>
                          <a:latin typeface="Perpetua" panose="02020502060401020303" pitchFamily="18" charset="0"/>
                        </a:rPr>
                        <a:t>Further the amendment relating to extending threshold for getting books of accounts audited</a:t>
                      </a:r>
                      <a:r>
                        <a:rPr lang="en-US" sz="2200" dirty="0">
                          <a:latin typeface="Perpetua" panose="02020502060401020303" pitchFamily="18" charset="0"/>
                        </a:rPr>
                        <a:t> </a:t>
                      </a:r>
                      <a:r>
                        <a:rPr lang="en-US" sz="2200" dirty="0">
                          <a:solidFill>
                            <a:schemeClr val="tx2"/>
                          </a:solidFill>
                          <a:latin typeface="Perpetua" panose="02020502060401020303" pitchFamily="18" charset="0"/>
                        </a:rPr>
                        <a:t>will have consequential effect on TDS/TCS provisions contained in Sections 194A </a:t>
                      </a:r>
                      <a:r>
                        <a:rPr lang="en-US" sz="2200" b="1" dirty="0">
                          <a:solidFill>
                            <a:schemeClr val="tx2"/>
                          </a:solidFill>
                          <a:latin typeface="Perpetua" panose="02020502060401020303" pitchFamily="18" charset="0"/>
                        </a:rPr>
                        <a:t>(Clause 75)</a:t>
                      </a:r>
                      <a:r>
                        <a:rPr lang="en-US" sz="2200" dirty="0">
                          <a:solidFill>
                            <a:schemeClr val="tx2"/>
                          </a:solidFill>
                          <a:latin typeface="Perpetua" panose="02020502060401020303" pitchFamily="18" charset="0"/>
                        </a:rPr>
                        <a:t>, 194C </a:t>
                      </a:r>
                      <a:r>
                        <a:rPr lang="en-US" sz="2200" b="1" dirty="0">
                          <a:solidFill>
                            <a:schemeClr val="tx2"/>
                          </a:solidFill>
                          <a:latin typeface="Perpetua" panose="02020502060401020303" pitchFamily="18" charset="0"/>
                        </a:rPr>
                        <a:t>(Clause 76)</a:t>
                      </a:r>
                      <a:r>
                        <a:rPr lang="en-US" sz="2200" dirty="0">
                          <a:solidFill>
                            <a:schemeClr val="tx2"/>
                          </a:solidFill>
                          <a:latin typeface="Perpetua" panose="02020502060401020303" pitchFamily="18" charset="0"/>
                        </a:rPr>
                        <a:t>, 194H </a:t>
                      </a:r>
                      <a:r>
                        <a:rPr lang="en-US" sz="2200" b="1" dirty="0">
                          <a:solidFill>
                            <a:schemeClr val="tx2"/>
                          </a:solidFill>
                          <a:latin typeface="Perpetua" panose="02020502060401020303" pitchFamily="18" charset="0"/>
                        </a:rPr>
                        <a:t>(Clause 77)</a:t>
                      </a:r>
                      <a:r>
                        <a:rPr lang="en-US" sz="2200" dirty="0">
                          <a:solidFill>
                            <a:schemeClr val="tx2"/>
                          </a:solidFill>
                          <a:latin typeface="Perpetua" panose="02020502060401020303" pitchFamily="18" charset="0"/>
                        </a:rPr>
                        <a:t>, 194I </a:t>
                      </a:r>
                      <a:r>
                        <a:rPr lang="en-US" sz="2200" b="1" dirty="0">
                          <a:solidFill>
                            <a:schemeClr val="tx2"/>
                          </a:solidFill>
                          <a:latin typeface="Perpetua" panose="02020502060401020303" pitchFamily="18" charset="0"/>
                        </a:rPr>
                        <a:t>(Clause 78)</a:t>
                      </a:r>
                      <a:r>
                        <a:rPr lang="en-US" sz="2200" dirty="0">
                          <a:solidFill>
                            <a:schemeClr val="tx2"/>
                          </a:solidFill>
                          <a:latin typeface="Perpetua" panose="02020502060401020303" pitchFamily="18" charset="0"/>
                        </a:rPr>
                        <a:t>, 194J </a:t>
                      </a:r>
                      <a:r>
                        <a:rPr lang="en-US" sz="2200" b="1" dirty="0">
                          <a:solidFill>
                            <a:schemeClr val="tx2"/>
                          </a:solidFill>
                          <a:latin typeface="Perpetua" panose="02020502060401020303" pitchFamily="18" charset="0"/>
                        </a:rPr>
                        <a:t>(Clause 79)</a:t>
                      </a:r>
                      <a:r>
                        <a:rPr lang="en-US" sz="2200" dirty="0">
                          <a:solidFill>
                            <a:schemeClr val="tx2"/>
                          </a:solidFill>
                          <a:latin typeface="Perpetua" panose="02020502060401020303" pitchFamily="18" charset="0"/>
                        </a:rPr>
                        <a:t> and 206C </a:t>
                      </a:r>
                      <a:r>
                        <a:rPr lang="en-US" sz="2200" b="1" dirty="0">
                          <a:solidFill>
                            <a:schemeClr val="tx2"/>
                          </a:solidFill>
                          <a:latin typeface="Perpetua" panose="02020502060401020303" pitchFamily="18" charset="0"/>
                        </a:rPr>
                        <a:t>(Clause 93)</a:t>
                      </a:r>
                      <a:r>
                        <a:rPr lang="en-US" sz="2200" dirty="0">
                          <a:solidFill>
                            <a:schemeClr val="tx2"/>
                          </a:solidFill>
                          <a:latin typeface="Perpetua" panose="02020502060401020303" pitchFamily="18" charset="0"/>
                        </a:rPr>
                        <a:t> as these provisions fasten liability of TDS/TCS on certain categories of person, if the gross receipt or turnover from the business or profession carried on by them exceed the monetary limit specified in clause (a) or clause (b) of section 44AB w.e.f. 01-04-2020 i.e. Substitute with “</a:t>
                      </a:r>
                      <a:r>
                        <a:rPr lang="en-US" sz="2200" b="1" i="1" dirty="0">
                          <a:solidFill>
                            <a:schemeClr val="tx2"/>
                          </a:solidFill>
                          <a:latin typeface="Perpetua" panose="02020502060401020303" pitchFamily="18" charset="0"/>
                        </a:rPr>
                        <a:t>rupees one crore in case of the business or rupees fifty lakh in case of the profession”</a:t>
                      </a:r>
                      <a:endParaRPr lang="en-IN" sz="2200" b="1" i="1" dirty="0">
                        <a:solidFill>
                          <a:schemeClr val="tx2"/>
                        </a:solidFill>
                        <a:latin typeface="Perpetua" panose="02020502060401020303"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988653"/>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4CD75A-1348-419B-8455-B73297F9C6D3}"/>
              </a:ext>
            </a:extLst>
          </p:cNvPr>
          <p:cNvSpPr>
            <a:spLocks noGrp="1"/>
          </p:cNvSpPr>
          <p:nvPr>
            <p:ph type="sldNum" sz="quarter" idx="12"/>
          </p:nvPr>
        </p:nvSpPr>
        <p:spPr/>
        <p:txBody>
          <a:bodyPr/>
          <a:lstStyle/>
          <a:p>
            <a:fld id="{8BE13033-DE32-40B2-9C51-A20266549AFB}" type="slidenum">
              <a:rPr lang="en-US" smtClean="0"/>
              <a:pPr/>
              <a:t>218</a:t>
            </a:fld>
            <a:endParaRPr lang="en-US"/>
          </a:p>
        </p:txBody>
      </p:sp>
      <p:sp>
        <p:nvSpPr>
          <p:cNvPr id="4" name="TextBox 3">
            <a:extLst>
              <a:ext uri="{FF2B5EF4-FFF2-40B4-BE49-F238E27FC236}">
                <a16:creationId xmlns:a16="http://schemas.microsoft.com/office/drawing/2014/main" id="{69E28E73-FD5E-4DC8-9BBD-97E5A1377134}"/>
              </a:ext>
            </a:extLst>
          </p:cNvPr>
          <p:cNvSpPr txBox="1"/>
          <p:nvPr/>
        </p:nvSpPr>
        <p:spPr>
          <a:xfrm>
            <a:off x="0" y="0"/>
            <a:ext cx="9144000" cy="423577"/>
          </a:xfrm>
          <a:prstGeom prst="rect">
            <a:avLst/>
          </a:prstGeom>
          <a:solidFill>
            <a:schemeClr val="tx1"/>
          </a:solidFill>
        </p:spPr>
        <p:txBody>
          <a:bodyPr wrap="square" rtlCol="0">
            <a:spAutoFit/>
          </a:bodyPr>
          <a:lstStyle/>
          <a:p>
            <a:pPr algn="r">
              <a:lnSpc>
                <a:spcPct val="80000"/>
              </a:lnSpc>
            </a:pPr>
            <a:r>
              <a:rPr lang="en-IN" sz="2600" b="1" dirty="0">
                <a:solidFill>
                  <a:schemeClr val="bg1"/>
                </a:solidFill>
                <a:latin typeface="High Tower Text" panose="02040502050506030303" pitchFamily="18" charset="0"/>
              </a:rPr>
              <a:t>Contd..</a:t>
            </a:r>
          </a:p>
        </p:txBody>
      </p:sp>
      <p:sp>
        <p:nvSpPr>
          <p:cNvPr id="6" name="TextBox 5">
            <a:extLst>
              <a:ext uri="{FF2B5EF4-FFF2-40B4-BE49-F238E27FC236}">
                <a16:creationId xmlns:a16="http://schemas.microsoft.com/office/drawing/2014/main" id="{633E58D5-0E61-43BA-948C-DF6CFA4B2792}"/>
              </a:ext>
            </a:extLst>
          </p:cNvPr>
          <p:cNvSpPr txBox="1"/>
          <p:nvPr/>
        </p:nvSpPr>
        <p:spPr>
          <a:xfrm>
            <a:off x="0" y="546080"/>
            <a:ext cx="9144000" cy="3416320"/>
          </a:xfrm>
          <a:prstGeom prst="rect">
            <a:avLst/>
          </a:prstGeom>
          <a:noFill/>
        </p:spPr>
        <p:txBody>
          <a:bodyPr wrap="square" rtlCol="0">
            <a:spAutoFit/>
          </a:bodyPr>
          <a:lstStyle/>
          <a:p>
            <a:r>
              <a:rPr lang="en-IN" sz="2400" b="1" u="sng" dirty="0">
                <a:solidFill>
                  <a:srgbClr val="000000"/>
                </a:solidFill>
                <a:latin typeface="Perpetua" panose="02020502060401020303" pitchFamily="18" charset="0"/>
              </a:rPr>
              <a:t>Amendment in section 139 [Clause 66]</a:t>
            </a:r>
          </a:p>
          <a:p>
            <a:r>
              <a:rPr lang="en-US" sz="2400" i="1" dirty="0">
                <a:solidFill>
                  <a:schemeClr val="tx2"/>
                </a:solidFill>
                <a:latin typeface="Perpetua" panose="02020502060401020303" pitchFamily="18" charset="0"/>
              </a:rPr>
              <a:t>“(a</a:t>
            </a:r>
            <a:r>
              <a:rPr lang="en-US" sz="2400" dirty="0">
                <a:solidFill>
                  <a:schemeClr val="tx2"/>
                </a:solidFill>
                <a:latin typeface="Perpetua" panose="02020502060401020303" pitchFamily="18" charset="0"/>
              </a:rPr>
              <a:t>)  where the assessee other than an assessee referred to in clause (</a:t>
            </a:r>
            <a:r>
              <a:rPr lang="en-US" sz="2400" i="1" dirty="0">
                <a:solidFill>
                  <a:schemeClr val="tx2"/>
                </a:solidFill>
                <a:latin typeface="Perpetua" panose="02020502060401020303" pitchFamily="18" charset="0"/>
              </a:rPr>
              <a:t>aa</a:t>
            </a:r>
            <a:r>
              <a:rPr lang="en-US" sz="2400" dirty="0">
                <a:solidFill>
                  <a:schemeClr val="tx2"/>
                </a:solidFill>
                <a:latin typeface="Perpetua" panose="02020502060401020303" pitchFamily="18" charset="0"/>
              </a:rPr>
              <a:t>) is—</a:t>
            </a:r>
          </a:p>
          <a:p>
            <a:pPr marL="633413" indent="-450850" algn="just"/>
            <a:r>
              <a:rPr lang="en-US" sz="2400" dirty="0">
                <a:solidFill>
                  <a:schemeClr val="tx2"/>
                </a:solidFill>
                <a:latin typeface="Perpetua" panose="02020502060401020303" pitchFamily="18" charset="0"/>
              </a:rPr>
              <a:t> (</a:t>
            </a:r>
            <a:r>
              <a:rPr lang="en-US" sz="2400" i="1" dirty="0" err="1">
                <a:solidFill>
                  <a:schemeClr val="tx2"/>
                </a:solidFill>
                <a:latin typeface="Perpetua" panose="02020502060401020303" pitchFamily="18" charset="0"/>
              </a:rPr>
              <a:t>i</a:t>
            </a:r>
            <a:r>
              <a:rPr lang="en-US" sz="2400" dirty="0">
                <a:solidFill>
                  <a:schemeClr val="tx2"/>
                </a:solidFill>
                <a:latin typeface="Perpetua" panose="02020502060401020303" pitchFamily="18" charset="0"/>
              </a:rPr>
              <a:t>)  a company; or</a:t>
            </a:r>
          </a:p>
          <a:p>
            <a:pPr marL="633413" indent="-450850" algn="just"/>
            <a:r>
              <a:rPr lang="en-US" sz="2400" dirty="0">
                <a:solidFill>
                  <a:schemeClr val="tx2"/>
                </a:solidFill>
                <a:latin typeface="Perpetua" panose="02020502060401020303" pitchFamily="18" charset="0"/>
              </a:rPr>
              <a:t> (</a:t>
            </a:r>
            <a:r>
              <a:rPr lang="en-US" sz="2400" i="1" dirty="0">
                <a:solidFill>
                  <a:schemeClr val="tx2"/>
                </a:solidFill>
                <a:latin typeface="Perpetua" panose="02020502060401020303" pitchFamily="18" charset="0"/>
              </a:rPr>
              <a:t>ii</a:t>
            </a:r>
            <a:r>
              <a:rPr lang="en-US" sz="2400" dirty="0">
                <a:solidFill>
                  <a:schemeClr val="tx2"/>
                </a:solidFill>
                <a:latin typeface="Perpetua" panose="02020502060401020303" pitchFamily="18" charset="0"/>
              </a:rPr>
              <a:t>) a person (other than a company) whose accounts are required to be audited under this Act or under any other law for the time being in force; or</a:t>
            </a:r>
          </a:p>
          <a:p>
            <a:pPr marL="633413" indent="-450850" algn="just"/>
            <a:r>
              <a:rPr lang="en-US" sz="2400" dirty="0">
                <a:solidFill>
                  <a:schemeClr val="tx2"/>
                </a:solidFill>
                <a:latin typeface="Perpetua" panose="02020502060401020303" pitchFamily="18" charset="0"/>
              </a:rPr>
              <a:t>(</a:t>
            </a:r>
            <a:r>
              <a:rPr lang="en-US" sz="2400" i="1" dirty="0">
                <a:solidFill>
                  <a:schemeClr val="tx2"/>
                </a:solidFill>
                <a:latin typeface="Perpetua" panose="02020502060401020303" pitchFamily="18" charset="0"/>
              </a:rPr>
              <a:t>iii</a:t>
            </a:r>
            <a:r>
              <a:rPr lang="en-US" sz="2400" dirty="0">
                <a:solidFill>
                  <a:schemeClr val="tx2"/>
                </a:solidFill>
                <a:latin typeface="Perpetua" panose="02020502060401020303" pitchFamily="18" charset="0"/>
              </a:rPr>
              <a:t>) a </a:t>
            </a:r>
            <a:r>
              <a:rPr lang="en-US" sz="2400" b="1" strike="sngStrike" dirty="0">
                <a:solidFill>
                  <a:schemeClr val="tx2"/>
                </a:solidFill>
                <a:latin typeface="Perpetua" panose="02020502060401020303" pitchFamily="18" charset="0"/>
              </a:rPr>
              <a:t>working</a:t>
            </a:r>
            <a:r>
              <a:rPr lang="en-US" sz="2400" dirty="0">
                <a:solidFill>
                  <a:schemeClr val="tx2"/>
                </a:solidFill>
                <a:latin typeface="Perpetua" panose="02020502060401020303" pitchFamily="18" charset="0"/>
              </a:rPr>
              <a:t> partner of a firm whose accounts are required to be audited under this Act or under any other law for the time being in force, the </a:t>
            </a:r>
            <a:r>
              <a:rPr lang="en-US" sz="2400" b="1" strike="sngStrike" dirty="0">
                <a:solidFill>
                  <a:schemeClr val="tx2"/>
                </a:solidFill>
                <a:latin typeface="Perpetua" panose="02020502060401020303" pitchFamily="18" charset="0"/>
              </a:rPr>
              <a:t>30th day of September</a:t>
            </a:r>
            <a:r>
              <a:rPr lang="en-US" sz="2400" b="1" dirty="0">
                <a:solidFill>
                  <a:schemeClr val="tx2"/>
                </a:solidFill>
                <a:latin typeface="Perpetua" panose="02020502060401020303" pitchFamily="18" charset="0"/>
              </a:rPr>
              <a:t> 31st day of October</a:t>
            </a:r>
            <a:r>
              <a:rPr lang="en-US" sz="2400" dirty="0">
                <a:solidFill>
                  <a:schemeClr val="tx2"/>
                </a:solidFill>
                <a:latin typeface="Perpetua" panose="02020502060401020303" pitchFamily="18" charset="0"/>
              </a:rPr>
              <a:t> of the assessment year”</a:t>
            </a:r>
          </a:p>
          <a:p>
            <a:endParaRPr lang="en-IN" sz="2400" b="1" u="sng" dirty="0">
              <a:solidFill>
                <a:srgbClr val="000000"/>
              </a:solidFill>
              <a:latin typeface="Perpetua" panose="02020502060401020303" pitchFamily="18" charset="0"/>
            </a:endParaRPr>
          </a:p>
        </p:txBody>
      </p:sp>
      <p:graphicFrame>
        <p:nvGraphicFramePr>
          <p:cNvPr id="7" name="Table 6">
            <a:extLst>
              <a:ext uri="{FF2B5EF4-FFF2-40B4-BE49-F238E27FC236}">
                <a16:creationId xmlns:a16="http://schemas.microsoft.com/office/drawing/2014/main" id="{8E2FAC56-E75F-4406-97FC-9D9B4683FB52}"/>
              </a:ext>
            </a:extLst>
          </p:cNvPr>
          <p:cNvGraphicFramePr>
            <a:graphicFrameLocks noGrp="1"/>
          </p:cNvGraphicFramePr>
          <p:nvPr/>
        </p:nvGraphicFramePr>
        <p:xfrm>
          <a:off x="0" y="4038600"/>
          <a:ext cx="9144000" cy="2350008"/>
        </p:xfrm>
        <a:graphic>
          <a:graphicData uri="http://schemas.openxmlformats.org/drawingml/2006/table">
            <a:tbl>
              <a:tblPr/>
              <a:tblGrid>
                <a:gridCol w="9144000">
                  <a:extLst>
                    <a:ext uri="{9D8B030D-6E8A-4147-A177-3AD203B41FA5}">
                      <a16:colId xmlns:a16="http://schemas.microsoft.com/office/drawing/2014/main" val="20000"/>
                    </a:ext>
                  </a:extLst>
                </a:gridCol>
              </a:tblGrid>
              <a:tr h="2286000">
                <a:tc>
                  <a:txBody>
                    <a:bodyPr/>
                    <a:lstStyle/>
                    <a:p>
                      <a:pPr algn="l">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90000"/>
                        </a:lnSpc>
                        <a:spcAft>
                          <a:spcPts val="0"/>
                        </a:spcAft>
                      </a:pPr>
                      <a:r>
                        <a:rPr lang="en-US" sz="2400" kern="1200" dirty="0">
                          <a:solidFill>
                            <a:schemeClr val="tx2"/>
                          </a:solidFill>
                          <a:effectLst/>
                          <a:latin typeface="Perpetua" panose="02020502060401020303" pitchFamily="18" charset="0"/>
                          <a:ea typeface="+mn-ea"/>
                          <a:cs typeface="+mn-cs"/>
                        </a:rPr>
                        <a:t>To enable pre-filling of returns in case of persons having income from business or profession, it is required that the tax audit report may be furnished by the said </a:t>
                      </a:r>
                      <a:r>
                        <a:rPr lang="en-US" sz="2400" kern="1200" dirty="0" err="1">
                          <a:solidFill>
                            <a:schemeClr val="tx2"/>
                          </a:solidFill>
                          <a:effectLst/>
                          <a:latin typeface="Perpetua" panose="02020502060401020303" pitchFamily="18" charset="0"/>
                          <a:ea typeface="+mn-ea"/>
                          <a:cs typeface="+mn-cs"/>
                        </a:rPr>
                        <a:t>assessees</a:t>
                      </a:r>
                      <a:r>
                        <a:rPr lang="en-US" sz="2400" kern="1200" dirty="0">
                          <a:solidFill>
                            <a:schemeClr val="tx2"/>
                          </a:solidFill>
                          <a:effectLst/>
                          <a:latin typeface="Perpetua" panose="02020502060401020303" pitchFamily="18" charset="0"/>
                          <a:ea typeface="+mn-ea"/>
                          <a:cs typeface="+mn-cs"/>
                        </a:rPr>
                        <a:t> at least one month prior to the due date of filing of return of income. This requires amendments in all the sections of the Act which mandates filing of audit report along with the return of income or by the due date of filing of return of income. </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9300221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4CD75A-1348-419B-8455-B73297F9C6D3}"/>
              </a:ext>
            </a:extLst>
          </p:cNvPr>
          <p:cNvSpPr>
            <a:spLocks noGrp="1"/>
          </p:cNvSpPr>
          <p:nvPr>
            <p:ph type="sldNum" sz="quarter" idx="12"/>
          </p:nvPr>
        </p:nvSpPr>
        <p:spPr/>
        <p:txBody>
          <a:bodyPr/>
          <a:lstStyle/>
          <a:p>
            <a:fld id="{8BE13033-DE32-40B2-9C51-A20266549AFB}" type="slidenum">
              <a:rPr lang="en-US" smtClean="0"/>
              <a:pPr/>
              <a:t>219</a:t>
            </a:fld>
            <a:endParaRPr lang="en-US"/>
          </a:p>
        </p:txBody>
      </p:sp>
      <p:sp>
        <p:nvSpPr>
          <p:cNvPr id="4" name="TextBox 3">
            <a:extLst>
              <a:ext uri="{FF2B5EF4-FFF2-40B4-BE49-F238E27FC236}">
                <a16:creationId xmlns:a16="http://schemas.microsoft.com/office/drawing/2014/main" id="{69E28E73-FD5E-4DC8-9BBD-97E5A1377134}"/>
              </a:ext>
            </a:extLst>
          </p:cNvPr>
          <p:cNvSpPr txBox="1"/>
          <p:nvPr/>
        </p:nvSpPr>
        <p:spPr>
          <a:xfrm>
            <a:off x="0" y="0"/>
            <a:ext cx="9144000" cy="423577"/>
          </a:xfrm>
          <a:prstGeom prst="rect">
            <a:avLst/>
          </a:prstGeom>
          <a:solidFill>
            <a:schemeClr val="tx1"/>
          </a:solidFill>
        </p:spPr>
        <p:txBody>
          <a:bodyPr wrap="square" rtlCol="0">
            <a:spAutoFit/>
          </a:bodyPr>
          <a:lstStyle/>
          <a:p>
            <a:pPr algn="r">
              <a:lnSpc>
                <a:spcPct val="80000"/>
              </a:lnSpc>
            </a:pPr>
            <a:r>
              <a:rPr lang="en-IN" sz="2600" b="1" dirty="0">
                <a:solidFill>
                  <a:schemeClr val="bg1"/>
                </a:solidFill>
                <a:latin typeface="High Tower Text" panose="02040502050506030303" pitchFamily="18" charset="0"/>
              </a:rPr>
              <a:t>Contd..</a:t>
            </a:r>
          </a:p>
        </p:txBody>
      </p:sp>
      <p:graphicFrame>
        <p:nvGraphicFramePr>
          <p:cNvPr id="7" name="Table 6">
            <a:extLst>
              <a:ext uri="{FF2B5EF4-FFF2-40B4-BE49-F238E27FC236}">
                <a16:creationId xmlns:a16="http://schemas.microsoft.com/office/drawing/2014/main" id="{8E2FAC56-E75F-4406-97FC-9D9B4683FB52}"/>
              </a:ext>
            </a:extLst>
          </p:cNvPr>
          <p:cNvGraphicFramePr>
            <a:graphicFrameLocks noGrp="1"/>
          </p:cNvGraphicFramePr>
          <p:nvPr/>
        </p:nvGraphicFramePr>
        <p:xfrm>
          <a:off x="0" y="423577"/>
          <a:ext cx="9144000" cy="6434423"/>
        </p:xfrm>
        <a:graphic>
          <a:graphicData uri="http://schemas.openxmlformats.org/drawingml/2006/table">
            <a:tbl>
              <a:tblPr/>
              <a:tblGrid>
                <a:gridCol w="9144000">
                  <a:extLst>
                    <a:ext uri="{9D8B030D-6E8A-4147-A177-3AD203B41FA5}">
                      <a16:colId xmlns:a16="http://schemas.microsoft.com/office/drawing/2014/main" val="20000"/>
                    </a:ext>
                  </a:extLst>
                </a:gridCol>
              </a:tblGrid>
              <a:tr h="6434423">
                <a:tc>
                  <a:txBody>
                    <a:bodyPr/>
                    <a:lstStyle/>
                    <a:p>
                      <a:pPr algn="l">
                        <a:lnSpc>
                          <a:spcPct val="100000"/>
                        </a:lnSpc>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90000"/>
                        </a:lnSpc>
                        <a:spcAft>
                          <a:spcPts val="0"/>
                        </a:spcAft>
                      </a:pPr>
                      <a:endParaRPr lang="en-US" sz="2400" b="1" u="sng" kern="1200" dirty="0">
                        <a:solidFill>
                          <a:schemeClr val="tx2"/>
                        </a:solidFill>
                        <a:latin typeface="Perpetua" panose="02020502060401020303" pitchFamily="18" charset="0"/>
                      </a:endParaRPr>
                    </a:p>
                    <a:p>
                      <a:pPr algn="just">
                        <a:lnSpc>
                          <a:spcPct val="100000"/>
                        </a:lnSpc>
                        <a:spcAft>
                          <a:spcPts val="0"/>
                        </a:spcAft>
                      </a:pPr>
                      <a:r>
                        <a:rPr lang="en-US" sz="2400" b="1" u="sng" kern="1200" dirty="0">
                          <a:solidFill>
                            <a:schemeClr val="tx2"/>
                          </a:solidFill>
                          <a:latin typeface="Perpetua" panose="02020502060401020303" pitchFamily="18" charset="0"/>
                        </a:rPr>
                        <a:t>Amendment in Section 10(23C):-</a:t>
                      </a:r>
                    </a:p>
                    <a:p>
                      <a:pPr algn="just">
                        <a:lnSpc>
                          <a:spcPct val="100000"/>
                        </a:lnSpc>
                        <a:spcAft>
                          <a:spcPts val="0"/>
                        </a:spcAft>
                      </a:pPr>
                      <a:r>
                        <a:rPr lang="en-US" sz="2400" b="0" kern="1200" dirty="0">
                          <a:solidFill>
                            <a:schemeClr val="tx2"/>
                          </a:solidFill>
                          <a:latin typeface="Perpetua" panose="02020502060401020303" pitchFamily="18" charset="0"/>
                        </a:rPr>
                        <a:t>In the tenth proviso, for the words and figures </a:t>
                      </a:r>
                      <a:r>
                        <a:rPr lang="en-US" sz="2400" i="1" kern="1200" dirty="0">
                          <a:solidFill>
                            <a:schemeClr val="tx2"/>
                          </a:solidFill>
                          <a:latin typeface="Perpetua" panose="02020502060401020303" pitchFamily="18" charset="0"/>
                        </a:rPr>
                        <a:t>“Section 288 and furnish along with the return of income for the relevant assessment year”</a:t>
                      </a:r>
                      <a:r>
                        <a:rPr lang="en-US" sz="2400" b="0" kern="1200" dirty="0">
                          <a:solidFill>
                            <a:schemeClr val="tx2"/>
                          </a:solidFill>
                          <a:latin typeface="Perpetua" panose="02020502060401020303" pitchFamily="18" charset="0"/>
                        </a:rPr>
                        <a:t>, the words, figures and letters </a:t>
                      </a:r>
                      <a:r>
                        <a:rPr lang="en-US" sz="2400" kern="1200" dirty="0">
                          <a:solidFill>
                            <a:schemeClr val="tx2"/>
                          </a:solidFill>
                          <a:latin typeface="Perpetua" panose="02020502060401020303" pitchFamily="18" charset="0"/>
                        </a:rPr>
                        <a:t>“Section 288 before the specified date referred to in section 44AB and furnish by that date”</a:t>
                      </a:r>
                      <a:r>
                        <a:rPr lang="en-US" sz="2400" b="0" kern="1200" dirty="0">
                          <a:solidFill>
                            <a:schemeClr val="tx2"/>
                          </a:solidFill>
                          <a:latin typeface="Perpetua" panose="02020502060401020303" pitchFamily="18" charset="0"/>
                        </a:rPr>
                        <a:t> shall be substituted </a:t>
                      </a:r>
                      <a:r>
                        <a:rPr lang="en-US" sz="2400" b="1" kern="1200" dirty="0">
                          <a:solidFill>
                            <a:schemeClr val="tx2"/>
                          </a:solidFill>
                          <a:latin typeface="Perpetua" panose="02020502060401020303" pitchFamily="18" charset="0"/>
                        </a:rPr>
                        <a:t>(Clause 7 of the </a:t>
                      </a:r>
                      <a:r>
                        <a:rPr lang="en-US" sz="2400" b="1" kern="1200" dirty="0" err="1">
                          <a:solidFill>
                            <a:schemeClr val="tx2"/>
                          </a:solidFill>
                          <a:latin typeface="Perpetua" panose="02020502060401020303" pitchFamily="18" charset="0"/>
                        </a:rPr>
                        <a:t>The</a:t>
                      </a:r>
                      <a:r>
                        <a:rPr lang="en-US" sz="2400" b="1" kern="1200" dirty="0">
                          <a:solidFill>
                            <a:schemeClr val="tx2"/>
                          </a:solidFill>
                          <a:latin typeface="Perpetua" panose="02020502060401020303" pitchFamily="18" charset="0"/>
                        </a:rPr>
                        <a:t> Finance Bill,2020).</a:t>
                      </a:r>
                    </a:p>
                    <a:p>
                      <a:pPr algn="just">
                        <a:lnSpc>
                          <a:spcPct val="100000"/>
                        </a:lnSpc>
                        <a:spcAft>
                          <a:spcPts val="0"/>
                        </a:spcAft>
                      </a:pPr>
                      <a:endParaRPr lang="en-US" sz="2400" b="1" kern="1200" dirty="0">
                        <a:solidFill>
                          <a:schemeClr val="tx2"/>
                        </a:solidFill>
                        <a:latin typeface="Perpetua" panose="02020502060401020303" pitchFamily="18" charset="0"/>
                      </a:endParaRPr>
                    </a:p>
                    <a:p>
                      <a:pPr algn="just">
                        <a:lnSpc>
                          <a:spcPct val="100000"/>
                        </a:lnSpc>
                        <a:spcAft>
                          <a:spcPts val="0"/>
                        </a:spcAft>
                      </a:pPr>
                      <a:r>
                        <a:rPr lang="en-US" sz="2400" b="0" kern="1200" dirty="0">
                          <a:solidFill>
                            <a:schemeClr val="tx2"/>
                          </a:solidFill>
                          <a:latin typeface="Perpetua" panose="02020502060401020303" pitchFamily="18" charset="0"/>
                        </a:rPr>
                        <a:t>Similarly, Amendments have been made in Section 10A</a:t>
                      </a:r>
                      <a:r>
                        <a:rPr lang="en-US" sz="2400" kern="1200" dirty="0">
                          <a:solidFill>
                            <a:schemeClr val="tx2"/>
                          </a:solidFill>
                          <a:latin typeface="Perpetua" panose="02020502060401020303" pitchFamily="18" charset="0"/>
                        </a:rPr>
                        <a:t> </a:t>
                      </a:r>
                      <a:r>
                        <a:rPr lang="en-US" sz="2400" b="1" kern="1200" dirty="0">
                          <a:solidFill>
                            <a:schemeClr val="tx2"/>
                          </a:solidFill>
                          <a:latin typeface="Perpetua" panose="02020502060401020303" pitchFamily="18" charset="0"/>
                        </a:rPr>
                        <a:t>(Clause 8)</a:t>
                      </a:r>
                      <a:r>
                        <a:rPr lang="en-US" sz="2400" kern="1200" dirty="0">
                          <a:solidFill>
                            <a:schemeClr val="tx2"/>
                          </a:solidFill>
                          <a:latin typeface="Perpetua" panose="02020502060401020303" pitchFamily="18" charset="0"/>
                        </a:rPr>
                        <a:t>, </a:t>
                      </a:r>
                      <a:r>
                        <a:rPr lang="en-US" sz="2400" b="0" kern="1200" dirty="0">
                          <a:solidFill>
                            <a:schemeClr val="tx2"/>
                          </a:solidFill>
                          <a:latin typeface="Perpetua" panose="02020502060401020303" pitchFamily="18" charset="0"/>
                        </a:rPr>
                        <a:t>Section 12A </a:t>
                      </a:r>
                      <a:r>
                        <a:rPr lang="en-US" sz="2400" b="1" kern="1200" dirty="0">
                          <a:solidFill>
                            <a:schemeClr val="tx2"/>
                          </a:solidFill>
                          <a:latin typeface="Perpetua" panose="02020502060401020303" pitchFamily="18" charset="0"/>
                        </a:rPr>
                        <a:t>(Clause 10)</a:t>
                      </a:r>
                      <a:r>
                        <a:rPr lang="en-US" sz="2400" kern="1200" dirty="0">
                          <a:solidFill>
                            <a:schemeClr val="tx2"/>
                          </a:solidFill>
                          <a:latin typeface="Perpetua" panose="02020502060401020303" pitchFamily="18" charset="0"/>
                        </a:rPr>
                        <a:t>, </a:t>
                      </a:r>
                      <a:r>
                        <a:rPr lang="en-IN" sz="2400" b="0" i="0" u="none" strike="noStrike" kern="1200" baseline="0" dirty="0">
                          <a:solidFill>
                            <a:schemeClr val="tx2"/>
                          </a:solidFill>
                          <a:latin typeface="Perpetua" panose="02020502060401020303" pitchFamily="18" charset="0"/>
                          <a:ea typeface="+mn-ea"/>
                          <a:cs typeface="+mn-cs"/>
                        </a:rPr>
                        <a:t>Section 32AB </a:t>
                      </a:r>
                      <a:r>
                        <a:rPr lang="en-IN" sz="2400" b="1" i="0" u="none" strike="noStrike" kern="1200" baseline="0" dirty="0">
                          <a:solidFill>
                            <a:schemeClr val="tx2"/>
                          </a:solidFill>
                          <a:latin typeface="Perpetua" panose="02020502060401020303" pitchFamily="18" charset="0"/>
                          <a:ea typeface="+mn-ea"/>
                          <a:cs typeface="+mn-cs"/>
                        </a:rPr>
                        <a:t>(Clause 14),</a:t>
                      </a:r>
                      <a:r>
                        <a:rPr lang="en-IN" sz="2400" b="0" i="0" u="none" strike="noStrike" kern="1200" baseline="0" dirty="0">
                          <a:solidFill>
                            <a:schemeClr val="tx2"/>
                          </a:solidFill>
                          <a:latin typeface="Perpetua" panose="02020502060401020303" pitchFamily="18" charset="0"/>
                          <a:ea typeface="+mn-ea"/>
                          <a:cs typeface="+mn-cs"/>
                        </a:rPr>
                        <a:t> Section 33AB </a:t>
                      </a:r>
                      <a:r>
                        <a:rPr lang="en-IN" sz="2400" b="1" i="0" u="none" strike="noStrike" kern="1200" baseline="0" dirty="0">
                          <a:solidFill>
                            <a:schemeClr val="tx2"/>
                          </a:solidFill>
                          <a:latin typeface="Perpetua" panose="02020502060401020303" pitchFamily="18" charset="0"/>
                          <a:ea typeface="+mn-ea"/>
                          <a:cs typeface="+mn-cs"/>
                        </a:rPr>
                        <a:t>(Clause 15)</a:t>
                      </a:r>
                      <a:r>
                        <a:rPr lang="en-IN" sz="2400" b="0" i="0" u="none" strike="noStrike" kern="1200" baseline="0" dirty="0">
                          <a:solidFill>
                            <a:schemeClr val="tx2"/>
                          </a:solidFill>
                          <a:latin typeface="Perpetua" panose="02020502060401020303" pitchFamily="18" charset="0"/>
                          <a:ea typeface="+mn-ea"/>
                          <a:cs typeface="+mn-cs"/>
                        </a:rPr>
                        <a:t>, Section 33ABA </a:t>
                      </a:r>
                      <a:r>
                        <a:rPr lang="en-IN" sz="2400" b="1" i="0" u="none" strike="noStrike" kern="1200" baseline="0" dirty="0">
                          <a:solidFill>
                            <a:schemeClr val="tx2"/>
                          </a:solidFill>
                          <a:latin typeface="Perpetua" panose="02020502060401020303" pitchFamily="18" charset="0"/>
                          <a:ea typeface="+mn-ea"/>
                          <a:cs typeface="+mn-cs"/>
                        </a:rPr>
                        <a:t>(Clause 16)</a:t>
                      </a:r>
                      <a:r>
                        <a:rPr lang="en-IN" sz="2400" b="0" i="0" u="none" strike="noStrike" kern="1200" baseline="0" dirty="0">
                          <a:solidFill>
                            <a:schemeClr val="tx2"/>
                          </a:solidFill>
                          <a:latin typeface="Perpetua" panose="02020502060401020303" pitchFamily="18" charset="0"/>
                          <a:ea typeface="+mn-ea"/>
                          <a:cs typeface="+mn-cs"/>
                        </a:rPr>
                        <a:t>, Section 44AB </a:t>
                      </a:r>
                      <a:r>
                        <a:rPr lang="en-IN" sz="2400" b="1" i="0" u="none" strike="noStrike" kern="1200" baseline="0" dirty="0">
                          <a:solidFill>
                            <a:schemeClr val="tx2"/>
                          </a:solidFill>
                          <a:latin typeface="Perpetua" panose="02020502060401020303" pitchFamily="18" charset="0"/>
                          <a:ea typeface="+mn-ea"/>
                          <a:cs typeface="+mn-cs"/>
                        </a:rPr>
                        <a:t>(Clause 23), </a:t>
                      </a:r>
                      <a:r>
                        <a:rPr lang="en-IN" sz="2400" b="0" i="0" u="none" strike="noStrike" kern="1200" baseline="0" dirty="0">
                          <a:solidFill>
                            <a:schemeClr val="tx2"/>
                          </a:solidFill>
                          <a:latin typeface="Perpetua" panose="02020502060401020303" pitchFamily="18" charset="0"/>
                          <a:ea typeface="+mn-ea"/>
                          <a:cs typeface="+mn-cs"/>
                        </a:rPr>
                        <a:t>Section 92F </a:t>
                      </a:r>
                      <a:r>
                        <a:rPr lang="en-IN" sz="2400" b="1" i="0" u="none" strike="noStrike" kern="1200" baseline="0" dirty="0">
                          <a:solidFill>
                            <a:schemeClr val="tx2"/>
                          </a:solidFill>
                          <a:latin typeface="Perpetua" panose="02020502060401020303" pitchFamily="18" charset="0"/>
                          <a:ea typeface="+mn-ea"/>
                          <a:cs typeface="+mn-cs"/>
                        </a:rPr>
                        <a:t>(Clause 45), </a:t>
                      </a:r>
                      <a:r>
                        <a:rPr lang="en-IN" sz="2400" b="0" i="0" u="none" strike="noStrike" kern="1200" baseline="0" dirty="0">
                          <a:solidFill>
                            <a:schemeClr val="tx2"/>
                          </a:solidFill>
                          <a:latin typeface="Perpetua" panose="02020502060401020303" pitchFamily="18" charset="0"/>
                          <a:ea typeface="+mn-ea"/>
                          <a:cs typeface="+mn-cs"/>
                        </a:rPr>
                        <a:t>Section 44DA </a:t>
                      </a:r>
                      <a:r>
                        <a:rPr lang="en-IN" sz="2400" b="1" i="0" u="none" strike="noStrike" kern="1200" baseline="0" dirty="0">
                          <a:solidFill>
                            <a:schemeClr val="tx2"/>
                          </a:solidFill>
                          <a:latin typeface="Perpetua" panose="02020502060401020303" pitchFamily="18" charset="0"/>
                          <a:ea typeface="+mn-ea"/>
                          <a:cs typeface="+mn-cs"/>
                        </a:rPr>
                        <a:t>(Clause 24), </a:t>
                      </a:r>
                      <a:r>
                        <a:rPr lang="en-IN" sz="2400" b="0" i="0" u="none" strike="noStrike" kern="1200" baseline="0" dirty="0">
                          <a:solidFill>
                            <a:schemeClr val="tx2"/>
                          </a:solidFill>
                          <a:latin typeface="Perpetua" panose="02020502060401020303" pitchFamily="18" charset="0"/>
                          <a:ea typeface="+mn-ea"/>
                          <a:cs typeface="+mn-cs"/>
                        </a:rPr>
                        <a:t>Section 50B </a:t>
                      </a:r>
                      <a:r>
                        <a:rPr lang="en-IN" sz="2400" b="1" i="0" u="none" strike="noStrike" kern="1200" baseline="0" dirty="0">
                          <a:solidFill>
                            <a:schemeClr val="tx2"/>
                          </a:solidFill>
                          <a:latin typeface="Perpetua" panose="02020502060401020303" pitchFamily="18" charset="0"/>
                          <a:ea typeface="+mn-ea"/>
                          <a:cs typeface="+mn-cs"/>
                        </a:rPr>
                        <a:t>(Clause 26), </a:t>
                      </a:r>
                      <a:r>
                        <a:rPr lang="en-IN" sz="2400" b="0" i="0" u="none" strike="noStrike" kern="1200" baseline="0" dirty="0">
                          <a:solidFill>
                            <a:schemeClr val="tx2"/>
                          </a:solidFill>
                          <a:latin typeface="Perpetua" panose="02020502060401020303" pitchFamily="18" charset="0"/>
                          <a:ea typeface="+mn-ea"/>
                          <a:cs typeface="+mn-cs"/>
                        </a:rPr>
                        <a:t>Section 80IA</a:t>
                      </a:r>
                      <a:r>
                        <a:rPr lang="en-IN" sz="2400" b="1" i="0" u="none" strike="noStrike" kern="1200" baseline="0" dirty="0">
                          <a:solidFill>
                            <a:schemeClr val="tx2"/>
                          </a:solidFill>
                          <a:latin typeface="Perpetua" panose="02020502060401020303" pitchFamily="18" charset="0"/>
                          <a:ea typeface="+mn-ea"/>
                          <a:cs typeface="+mn-cs"/>
                        </a:rPr>
                        <a:t> (Clause 35), </a:t>
                      </a:r>
                      <a:r>
                        <a:rPr lang="en-IN" sz="2400" b="0" i="0" u="none" strike="noStrike" kern="1200" baseline="0" dirty="0">
                          <a:solidFill>
                            <a:schemeClr val="tx2"/>
                          </a:solidFill>
                          <a:latin typeface="Perpetua" panose="02020502060401020303" pitchFamily="18" charset="0"/>
                          <a:ea typeface="+mn-ea"/>
                          <a:cs typeface="+mn-cs"/>
                        </a:rPr>
                        <a:t>Section 80IB</a:t>
                      </a:r>
                      <a:r>
                        <a:rPr lang="en-IN" sz="2400" b="1" i="0" u="none" strike="noStrike" kern="1200" baseline="0" dirty="0">
                          <a:solidFill>
                            <a:schemeClr val="tx2"/>
                          </a:solidFill>
                          <a:latin typeface="Perpetua" panose="02020502060401020303" pitchFamily="18" charset="0"/>
                          <a:ea typeface="+mn-ea"/>
                          <a:cs typeface="+mn-cs"/>
                        </a:rPr>
                        <a:t> (Clause 37), </a:t>
                      </a:r>
                      <a:r>
                        <a:rPr lang="en-IN" sz="2400" b="0" i="0" u="none" strike="noStrike" kern="1200" baseline="0" dirty="0">
                          <a:solidFill>
                            <a:schemeClr val="tx2"/>
                          </a:solidFill>
                          <a:latin typeface="Perpetua" panose="02020502060401020303" pitchFamily="18" charset="0"/>
                          <a:ea typeface="+mn-ea"/>
                          <a:cs typeface="+mn-cs"/>
                        </a:rPr>
                        <a:t>Section 80JJAA</a:t>
                      </a:r>
                      <a:r>
                        <a:rPr lang="en-IN" sz="2400" b="1" i="0" u="none" strike="noStrike" kern="1200" baseline="0" dirty="0">
                          <a:solidFill>
                            <a:schemeClr val="tx2"/>
                          </a:solidFill>
                          <a:latin typeface="Perpetua" panose="02020502060401020303" pitchFamily="18" charset="0"/>
                          <a:ea typeface="+mn-ea"/>
                          <a:cs typeface="+mn-cs"/>
                        </a:rPr>
                        <a:t> (Clause 39),</a:t>
                      </a:r>
                      <a:r>
                        <a:rPr lang="en-IN" sz="2400" b="0" i="0" u="none" strike="noStrike" kern="1200" baseline="0" dirty="0">
                          <a:solidFill>
                            <a:schemeClr val="tx2"/>
                          </a:solidFill>
                          <a:latin typeface="Perpetua" panose="02020502060401020303" pitchFamily="18" charset="0"/>
                          <a:ea typeface="+mn-ea"/>
                          <a:cs typeface="+mn-cs"/>
                        </a:rPr>
                        <a:t> Section 115JB</a:t>
                      </a:r>
                      <a:r>
                        <a:rPr lang="en-IN" sz="2400" b="1" i="0" u="none" strike="noStrike" kern="1200" baseline="0" dirty="0">
                          <a:solidFill>
                            <a:schemeClr val="tx2"/>
                          </a:solidFill>
                          <a:latin typeface="Perpetua" panose="02020502060401020303" pitchFamily="18" charset="0"/>
                          <a:ea typeface="+mn-ea"/>
                          <a:cs typeface="+mn-cs"/>
                        </a:rPr>
                        <a:t> (Clause 56)</a:t>
                      </a:r>
                      <a:r>
                        <a:rPr lang="en-IN" sz="2400" b="0" i="0" u="none" strike="noStrike" kern="1200" baseline="0" dirty="0">
                          <a:solidFill>
                            <a:schemeClr val="tx2"/>
                          </a:solidFill>
                          <a:latin typeface="Perpetua" panose="02020502060401020303" pitchFamily="18" charset="0"/>
                          <a:ea typeface="+mn-ea"/>
                          <a:cs typeface="+mn-cs"/>
                        </a:rPr>
                        <a:t>, Section 115JC </a:t>
                      </a:r>
                      <a:r>
                        <a:rPr lang="en-IN" sz="2400" b="1" i="0" u="none" strike="noStrike" kern="1200" baseline="0" dirty="0">
                          <a:solidFill>
                            <a:schemeClr val="tx2"/>
                          </a:solidFill>
                          <a:latin typeface="Perpetua" panose="02020502060401020303" pitchFamily="18" charset="0"/>
                          <a:ea typeface="+mn-ea"/>
                          <a:cs typeface="+mn-cs"/>
                        </a:rPr>
                        <a:t>(Clause 57) &amp; </a:t>
                      </a:r>
                      <a:r>
                        <a:rPr lang="en-IN" sz="2400" b="0" i="0" u="none" strike="noStrike" kern="1200" baseline="0" dirty="0">
                          <a:solidFill>
                            <a:schemeClr val="tx2"/>
                          </a:solidFill>
                          <a:latin typeface="Perpetua" panose="02020502060401020303" pitchFamily="18" charset="0"/>
                          <a:ea typeface="+mn-ea"/>
                          <a:cs typeface="+mn-cs"/>
                        </a:rPr>
                        <a:t>Section 115VW </a:t>
                      </a:r>
                      <a:r>
                        <a:rPr lang="en-IN" sz="2400" b="1" i="0" u="none" strike="noStrike" kern="1200" baseline="0" dirty="0">
                          <a:solidFill>
                            <a:schemeClr val="tx2"/>
                          </a:solidFill>
                          <a:latin typeface="Perpetua" panose="02020502060401020303" pitchFamily="18" charset="0"/>
                          <a:ea typeface="+mn-ea"/>
                          <a:cs typeface="+mn-cs"/>
                        </a:rPr>
                        <a:t>(Clause 63).</a:t>
                      </a:r>
                      <a:r>
                        <a:rPr lang="en-IN" sz="2400" b="0" i="0" u="none" strike="noStrike" kern="1200" baseline="0" dirty="0">
                          <a:solidFill>
                            <a:schemeClr val="tx1"/>
                          </a:solidFill>
                          <a:latin typeface="+mn-lt"/>
                          <a:ea typeface="+mn-ea"/>
                          <a:cs typeface="+mn-cs"/>
                        </a:rPr>
                        <a:t> </a:t>
                      </a:r>
                      <a:endParaRPr lang="en-IN" sz="2400" b="1" i="0" u="none" strike="noStrike" kern="1200" baseline="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20957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185303898"/>
              </p:ext>
            </p:extLst>
          </p:nvPr>
        </p:nvGraphicFramePr>
        <p:xfrm>
          <a:off x="0" y="0"/>
          <a:ext cx="9144000" cy="6858000"/>
        </p:xfrm>
        <a:graphic>
          <a:graphicData uri="http://schemas.openxmlformats.org/drawingml/2006/table">
            <a:tbl>
              <a:tblPr/>
              <a:tblGrid>
                <a:gridCol w="9144000">
                  <a:extLst>
                    <a:ext uri="{9D8B030D-6E8A-4147-A177-3AD203B41FA5}">
                      <a16:colId xmlns:a16="http://schemas.microsoft.com/office/drawing/2014/main" val="20000"/>
                    </a:ext>
                  </a:extLst>
                </a:gridCol>
              </a:tblGrid>
              <a:tr h="6858000">
                <a:tc>
                  <a:txBody>
                    <a:bodyPr/>
                    <a:lstStyle/>
                    <a:p>
                      <a:pPr marL="442913" indent="-442913" algn="just">
                        <a:buFont typeface="+mj-lt"/>
                        <a:buAutoNum type="alphaUcPeriod" startAt="2"/>
                      </a:pPr>
                      <a:endParaRPr lang="en-GB" sz="2300" b="1" i="0" u="sng" strike="noStrike" kern="1200" baseline="0" dirty="0">
                        <a:solidFill>
                          <a:schemeClr val="tx2"/>
                        </a:solidFill>
                        <a:latin typeface="Perpetua" panose="02020502060401020303" pitchFamily="18" charset="0"/>
                        <a:ea typeface="+mn-ea"/>
                        <a:cs typeface="+mn-cs"/>
                      </a:endParaRPr>
                    </a:p>
                    <a:p>
                      <a:pPr marL="442913" indent="-442913" algn="just">
                        <a:buFont typeface="+mj-lt"/>
                        <a:buAutoNum type="alphaUcPeriod" startAt="2"/>
                      </a:pPr>
                      <a:r>
                        <a:rPr lang="en-GB" sz="2300" b="1" i="0" u="sng" strike="noStrike" kern="1200" baseline="0" dirty="0">
                          <a:solidFill>
                            <a:schemeClr val="tx2"/>
                          </a:solidFill>
                          <a:latin typeface="Perpetua" panose="02020502060401020303" pitchFamily="18" charset="0"/>
                          <a:ea typeface="+mn-ea"/>
                          <a:cs typeface="+mn-cs"/>
                        </a:rPr>
                        <a:t>Co-operative Societies </a:t>
                      </a:r>
                      <a:r>
                        <a:rPr lang="en-IN" sz="2400" b="1" i="0" u="sng" strike="noStrike" kern="1200" baseline="0" dirty="0">
                          <a:solidFill>
                            <a:schemeClr val="tx2"/>
                          </a:solidFill>
                          <a:latin typeface="Perpetua" panose="02020502060401020303" pitchFamily="18" charset="0"/>
                          <a:ea typeface="+mn-ea"/>
                          <a:cs typeface="+mn-cs"/>
                        </a:rPr>
                        <a:t>(for A.Y. 2021-22)</a:t>
                      </a:r>
                      <a:endParaRPr lang="en-IN" sz="2300" u="sng" kern="1200" dirty="0">
                        <a:solidFill>
                          <a:schemeClr val="tx2"/>
                        </a:solidFill>
                        <a:latin typeface="Perpetua" panose="02020502060401020303" pitchFamily="18" charset="0"/>
                        <a:ea typeface="+mn-ea"/>
                        <a:cs typeface="+mn-cs"/>
                      </a:endParaRPr>
                    </a:p>
                    <a:p>
                      <a:pPr marL="957263" indent="-514350">
                        <a:buFont typeface="+mj-lt"/>
                        <a:buAutoNum type="romanUcPeriod"/>
                      </a:pPr>
                      <a:r>
                        <a:rPr lang="en-GB" sz="2300" b="0" i="0" u="none" strike="noStrike" kern="1200" baseline="0" dirty="0">
                          <a:solidFill>
                            <a:schemeClr val="tx2"/>
                          </a:solidFill>
                          <a:latin typeface="Perpetua" panose="02020502060401020303" pitchFamily="18" charset="0"/>
                          <a:ea typeface="+mn-ea"/>
                          <a:cs typeface="+mn-cs"/>
                        </a:rPr>
                        <a:t>The rates of income-tax will continue to be the same as those specified for Assessment Year 2020-21.</a:t>
                      </a: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442913" indent="0"/>
                      <a:endParaRPr lang="en-IN" sz="2300" b="0" i="0" u="none" strike="noStrike" kern="1200" baseline="0" dirty="0">
                        <a:solidFill>
                          <a:schemeClr val="tx2"/>
                        </a:solidFill>
                        <a:latin typeface="Perpetua" panose="02020502060401020303" pitchFamily="18" charset="0"/>
                        <a:ea typeface="+mn-ea"/>
                        <a:cs typeface="+mn-cs"/>
                      </a:endParaRPr>
                    </a:p>
                    <a:p>
                      <a:pPr marL="900113" indent="-26670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900113" indent="-266700" algn="just">
                        <a:buFont typeface="+mj-lt"/>
                        <a:buNone/>
                      </a:pPr>
                      <a:r>
                        <a:rPr lang="en-US" sz="2400" b="0" i="0" u="none" strike="noStrike" kern="1200" baseline="0" dirty="0">
                          <a:solidFill>
                            <a:schemeClr val="tx2"/>
                          </a:solidFill>
                          <a:latin typeface="Perpetua" panose="02020502060401020303" pitchFamily="18" charset="0"/>
                          <a:ea typeface="+mn-ea"/>
                          <a:cs typeface="+mn-cs"/>
                        </a:rPr>
                        <a:t>II. </a:t>
                      </a:r>
                      <a:r>
                        <a:rPr lang="en-US" sz="2300" b="0" i="0" u="none" strike="noStrike" kern="1200" baseline="0" dirty="0">
                          <a:solidFill>
                            <a:schemeClr val="tx2"/>
                          </a:solidFill>
                          <a:latin typeface="Perpetua" panose="02020502060401020303" pitchFamily="18" charset="0"/>
                          <a:ea typeface="+mn-ea"/>
                          <a:cs typeface="+mn-cs"/>
                        </a:rPr>
                        <a:t>Surcharge of 12% would continue to be applicable where the total income of firm exceeds Rs 1.00 Crore. [Subject to Marginal Relief]</a:t>
                      </a:r>
                    </a:p>
                    <a:p>
                      <a:pPr marL="900113" indent="-266700" algn="just">
                        <a:buFont typeface="+mj-lt"/>
                        <a:buNone/>
                      </a:pPr>
                      <a:endParaRPr lang="en-US" sz="2300" b="0" i="0" u="none" strike="noStrike" kern="1200" baseline="0" dirty="0">
                        <a:solidFill>
                          <a:schemeClr val="tx2"/>
                        </a:solidFill>
                        <a:latin typeface="Perpetua" panose="02020502060401020303" pitchFamily="18" charset="0"/>
                        <a:ea typeface="+mn-ea"/>
                        <a:cs typeface="+mn-cs"/>
                      </a:endParaRPr>
                    </a:p>
                    <a:p>
                      <a:pPr marL="900113" indent="-266700" algn="just">
                        <a:buFont typeface="+mj-lt"/>
                        <a:buNone/>
                      </a:pPr>
                      <a:r>
                        <a:rPr lang="en-US" sz="2300" b="0" i="0" u="none" strike="noStrike" kern="1200" baseline="0" dirty="0">
                          <a:solidFill>
                            <a:schemeClr val="tx2"/>
                          </a:solidFill>
                          <a:latin typeface="Perpetua" panose="02020502060401020303" pitchFamily="18" charset="0"/>
                          <a:ea typeface="+mn-ea"/>
                          <a:cs typeface="+mn-cs"/>
                        </a:rPr>
                        <a:t>III.</a:t>
                      </a:r>
                      <a:r>
                        <a:rPr lang="en-IN" sz="2300" b="0" i="0" u="none" strike="noStrike" kern="1200" baseline="0" dirty="0">
                          <a:solidFill>
                            <a:schemeClr val="tx2"/>
                          </a:solidFill>
                          <a:latin typeface="Perpetua" panose="02020502060401020303" pitchFamily="18" charset="0"/>
                          <a:ea typeface="+mn-ea"/>
                          <a:cs typeface="+mn-cs"/>
                        </a:rPr>
                        <a:t>Health &amp; </a:t>
                      </a:r>
                      <a:r>
                        <a:rPr lang="en-GB" sz="2300" b="0" i="0" u="none" strike="noStrike" kern="1200" baseline="0" dirty="0">
                          <a:solidFill>
                            <a:schemeClr val="tx2"/>
                          </a:solidFill>
                          <a:latin typeface="Perpetua" panose="02020502060401020303" pitchFamily="18" charset="0"/>
                          <a:ea typeface="+mn-ea"/>
                          <a:cs typeface="+mn-cs"/>
                        </a:rPr>
                        <a:t>Education cess as applicable.</a:t>
                      </a:r>
                      <a:endParaRPr lang="en-US" sz="2300" b="0" i="0" u="none" strike="noStrike" kern="1200" baseline="0" dirty="0">
                        <a:solidFill>
                          <a:schemeClr val="tx2"/>
                        </a:solidFill>
                        <a:latin typeface="Perpetua" panose="02020502060401020303" pitchFamily="18" charset="0"/>
                        <a:ea typeface="+mn-ea"/>
                        <a:cs typeface="+mn-cs"/>
                      </a:endParaRPr>
                    </a:p>
                    <a:p>
                      <a:pPr marL="900113" indent="-266700" algn="just">
                        <a:buFont typeface="+mj-lt"/>
                        <a:buNone/>
                      </a:pPr>
                      <a:endParaRPr lang="en-US" sz="2300" b="0" i="0" u="none" strike="noStrike" kern="1200" baseline="0" dirty="0">
                        <a:solidFill>
                          <a:schemeClr val="tx2"/>
                        </a:solidFill>
                        <a:latin typeface="Perpetua" panose="02020502060401020303" pitchFamily="18" charset="0"/>
                        <a:ea typeface="+mn-ea"/>
                        <a:cs typeface="+mn-cs"/>
                      </a:endParaRPr>
                    </a:p>
                    <a:p>
                      <a:pPr marL="984250" indent="-449263" algn="just">
                        <a:buFont typeface="+mj-lt"/>
                        <a:buNone/>
                      </a:pPr>
                      <a:r>
                        <a:rPr lang="en-US" sz="2300" b="0" i="0" u="none" strike="noStrike" kern="1200" baseline="0" dirty="0">
                          <a:solidFill>
                            <a:schemeClr val="tx2"/>
                          </a:solidFill>
                          <a:latin typeface="Perpetua" panose="02020502060401020303" pitchFamily="18" charset="0"/>
                          <a:ea typeface="+mn-ea"/>
                          <a:cs typeface="+mn-cs"/>
                        </a:rPr>
                        <a:t>  IV </a:t>
                      </a:r>
                      <a:r>
                        <a:rPr lang="en-US" sz="2300" b="1" i="0" u="none" strike="noStrike" kern="1200" baseline="0" dirty="0">
                          <a:solidFill>
                            <a:srgbClr val="FF0000"/>
                          </a:solidFill>
                          <a:latin typeface="Perpetua" panose="02020502060401020303" pitchFamily="18" charset="0"/>
                          <a:ea typeface="+mn-ea"/>
                          <a:cs typeface="+mn-cs"/>
                        </a:rPr>
                        <a:t>For AY 2021-22, resident corporative Society have an option to opt new  taxation under newly inserted section 115 BAD</a:t>
                      </a:r>
                      <a:endParaRPr lang="en-IN" sz="2300" b="1" i="0" u="none" strike="noStrike" kern="1200" baseline="0" dirty="0">
                        <a:solidFill>
                          <a:srgbClr val="FF0000"/>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821628572"/>
              </p:ext>
            </p:extLst>
          </p:nvPr>
        </p:nvGraphicFramePr>
        <p:xfrm>
          <a:off x="1259632" y="1752600"/>
          <a:ext cx="6893769" cy="1706880"/>
        </p:xfrm>
        <a:graphic>
          <a:graphicData uri="http://schemas.openxmlformats.org/drawingml/2006/table">
            <a:tbl>
              <a:tblPr firstRow="1" bandRow="1">
                <a:tableStyleId>{5C22544A-7EE6-4342-B048-85BDC9FD1C3A}</a:tableStyleId>
              </a:tblPr>
              <a:tblGrid>
                <a:gridCol w="3040876">
                  <a:extLst>
                    <a:ext uri="{9D8B030D-6E8A-4147-A177-3AD203B41FA5}">
                      <a16:colId xmlns:a16="http://schemas.microsoft.com/office/drawing/2014/main" val="1042905291"/>
                    </a:ext>
                  </a:extLst>
                </a:gridCol>
                <a:gridCol w="3852893">
                  <a:extLst>
                    <a:ext uri="{9D8B030D-6E8A-4147-A177-3AD203B41FA5}">
                      <a16:colId xmlns:a16="http://schemas.microsoft.com/office/drawing/2014/main" val="2324850440"/>
                    </a:ext>
                  </a:extLst>
                </a:gridCol>
              </a:tblGrid>
              <a:tr h="421666">
                <a:tc>
                  <a:txBody>
                    <a:bodyPr/>
                    <a:lstStyle/>
                    <a:p>
                      <a:pPr algn="ctr"/>
                      <a:r>
                        <a:rPr lang="en-GB" sz="2200" dirty="0">
                          <a:latin typeface="Perpetua" panose="02020502060401020303" pitchFamily="18" charset="0"/>
                        </a:rPr>
                        <a:t>Total income </a:t>
                      </a:r>
                    </a:p>
                  </a:txBody>
                  <a:tcPr/>
                </a:tc>
                <a:tc>
                  <a:txBody>
                    <a:bodyPr/>
                    <a:lstStyle/>
                    <a:p>
                      <a:pPr algn="ctr"/>
                      <a:r>
                        <a:rPr lang="en-GB" sz="2200" dirty="0">
                          <a:latin typeface="Perpetua" panose="02020502060401020303" pitchFamily="18" charset="0"/>
                        </a:rPr>
                        <a:t>Tax rate*</a:t>
                      </a:r>
                    </a:p>
                  </a:txBody>
                  <a:tcPr/>
                </a:tc>
                <a:extLst>
                  <a:ext uri="{0D108BD9-81ED-4DB2-BD59-A6C34878D82A}">
                    <a16:rowId xmlns:a16="http://schemas.microsoft.com/office/drawing/2014/main" val="1130232625"/>
                  </a:ext>
                </a:extLst>
              </a:tr>
              <a:tr h="421666">
                <a:tc>
                  <a:txBody>
                    <a:bodyPr/>
                    <a:lstStyle/>
                    <a:p>
                      <a:r>
                        <a:rPr lang="en-GB" sz="1800" b="0" i="0" kern="1200" dirty="0">
                          <a:solidFill>
                            <a:schemeClr val="tx2"/>
                          </a:solidFill>
                          <a:effectLst/>
                          <a:latin typeface="Perpetua" panose="02020502060401020303" pitchFamily="18" charset="0"/>
                          <a:ea typeface="+mn-ea"/>
                          <a:cs typeface="+mn-cs"/>
                        </a:rPr>
                        <a:t>Up to Rs. 10,000</a:t>
                      </a:r>
                      <a:endParaRPr lang="en-GB" sz="2200" dirty="0">
                        <a:solidFill>
                          <a:schemeClr val="tx2"/>
                        </a:solidFill>
                        <a:latin typeface="Perpetua" panose="02020502060401020303" pitchFamily="18" charset="0"/>
                      </a:endParaRPr>
                    </a:p>
                  </a:txBody>
                  <a:tcPr/>
                </a:tc>
                <a:tc>
                  <a:txBody>
                    <a:bodyPr/>
                    <a:lstStyle/>
                    <a:p>
                      <a:pPr algn="ctr"/>
                      <a:r>
                        <a:rPr lang="en-IN" sz="2200" dirty="0">
                          <a:solidFill>
                            <a:schemeClr val="tx2"/>
                          </a:solidFill>
                          <a:latin typeface="Perpetua" panose="02020502060401020303" pitchFamily="18" charset="0"/>
                        </a:rPr>
                        <a:t>10%</a:t>
                      </a:r>
                      <a:endParaRPr lang="en-GB" sz="2200" dirty="0">
                        <a:solidFill>
                          <a:schemeClr val="tx2"/>
                        </a:solidFill>
                        <a:latin typeface="Perpetua" panose="02020502060401020303" pitchFamily="18" charset="0"/>
                      </a:endParaRPr>
                    </a:p>
                  </a:txBody>
                  <a:tcPr/>
                </a:tc>
                <a:extLst>
                  <a:ext uri="{0D108BD9-81ED-4DB2-BD59-A6C34878D82A}">
                    <a16:rowId xmlns:a16="http://schemas.microsoft.com/office/drawing/2014/main" val="2331798235"/>
                  </a:ext>
                </a:extLst>
              </a:tr>
              <a:tr h="421666">
                <a:tc>
                  <a:txBody>
                    <a:bodyPr/>
                    <a:lstStyle/>
                    <a:p>
                      <a:r>
                        <a:rPr lang="en-GB" sz="1800" b="0" i="0" kern="1200" dirty="0">
                          <a:solidFill>
                            <a:schemeClr val="tx2"/>
                          </a:solidFill>
                          <a:effectLst/>
                          <a:latin typeface="Perpetua" panose="02020502060401020303" pitchFamily="18" charset="0"/>
                          <a:ea typeface="+mn-ea"/>
                          <a:cs typeface="+mn-cs"/>
                        </a:rPr>
                        <a:t>Rs. 10,000 to Rs. 20,000</a:t>
                      </a:r>
                      <a:endParaRPr lang="en-GB" sz="2200" dirty="0">
                        <a:solidFill>
                          <a:schemeClr val="tx2"/>
                        </a:solidFill>
                        <a:latin typeface="Perpetua" panose="02020502060401020303" pitchFamily="18" charset="0"/>
                      </a:endParaRPr>
                    </a:p>
                  </a:txBody>
                  <a:tcPr/>
                </a:tc>
                <a:tc>
                  <a:txBody>
                    <a:bodyPr/>
                    <a:lstStyle/>
                    <a:p>
                      <a:pPr algn="ctr"/>
                      <a:r>
                        <a:rPr lang="en-GB" sz="2200" dirty="0">
                          <a:solidFill>
                            <a:schemeClr val="tx2"/>
                          </a:solidFill>
                          <a:latin typeface="Perpetua" panose="02020502060401020303" pitchFamily="18" charset="0"/>
                        </a:rPr>
                        <a:t>20%</a:t>
                      </a:r>
                    </a:p>
                  </a:txBody>
                  <a:tcPr/>
                </a:tc>
                <a:extLst>
                  <a:ext uri="{0D108BD9-81ED-4DB2-BD59-A6C34878D82A}">
                    <a16:rowId xmlns:a16="http://schemas.microsoft.com/office/drawing/2014/main" val="3953786832"/>
                  </a:ext>
                </a:extLst>
              </a:tr>
              <a:tr h="421666">
                <a:tc>
                  <a:txBody>
                    <a:bodyPr/>
                    <a:lstStyle/>
                    <a:p>
                      <a:r>
                        <a:rPr lang="en-GB" sz="1800" b="0" i="0" kern="1200" dirty="0">
                          <a:solidFill>
                            <a:schemeClr val="tx2"/>
                          </a:solidFill>
                          <a:effectLst/>
                          <a:latin typeface="Perpetua" panose="02020502060401020303" pitchFamily="18" charset="0"/>
                          <a:ea typeface="+mn-ea"/>
                          <a:cs typeface="+mn-cs"/>
                        </a:rPr>
                        <a:t>Above Rs. 20,000</a:t>
                      </a:r>
                      <a:endParaRPr lang="en-GB" sz="2200" dirty="0">
                        <a:solidFill>
                          <a:schemeClr val="tx2"/>
                        </a:solidFill>
                        <a:latin typeface="Perpetua" panose="02020502060401020303" pitchFamily="18" charset="0"/>
                      </a:endParaRPr>
                    </a:p>
                  </a:txBody>
                  <a:tcPr/>
                </a:tc>
                <a:tc>
                  <a:txBody>
                    <a:bodyPr/>
                    <a:lstStyle/>
                    <a:p>
                      <a:pPr algn="ctr"/>
                      <a:r>
                        <a:rPr lang="en-GB" sz="2200" dirty="0">
                          <a:solidFill>
                            <a:schemeClr val="tx2"/>
                          </a:solidFill>
                          <a:latin typeface="Perpetua" panose="02020502060401020303" pitchFamily="18" charset="0"/>
                        </a:rPr>
                        <a:t>30%</a:t>
                      </a:r>
                    </a:p>
                  </a:txBody>
                  <a:tcPr/>
                </a:tc>
                <a:extLst>
                  <a:ext uri="{0D108BD9-81ED-4DB2-BD59-A6C34878D82A}">
                    <a16:rowId xmlns:a16="http://schemas.microsoft.com/office/drawing/2014/main" val="1526137393"/>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22</a:t>
            </a:fld>
            <a:endParaRPr lang="en-US"/>
          </a:p>
        </p:txBody>
      </p:sp>
    </p:spTree>
    <p:extLst>
      <p:ext uri="{BB962C8B-B14F-4D97-AF65-F5344CB8AC3E}">
        <p14:creationId xmlns:p14="http://schemas.microsoft.com/office/powerpoint/2010/main" val="3550957976"/>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4CD75A-1348-419B-8455-B73297F9C6D3}"/>
              </a:ext>
            </a:extLst>
          </p:cNvPr>
          <p:cNvSpPr>
            <a:spLocks noGrp="1"/>
          </p:cNvSpPr>
          <p:nvPr>
            <p:ph type="sldNum" sz="quarter" idx="12"/>
          </p:nvPr>
        </p:nvSpPr>
        <p:spPr/>
        <p:txBody>
          <a:bodyPr/>
          <a:lstStyle/>
          <a:p>
            <a:fld id="{8BE13033-DE32-40B2-9C51-A20266549AFB}" type="slidenum">
              <a:rPr lang="en-US" smtClean="0"/>
              <a:pPr/>
              <a:t>220</a:t>
            </a:fld>
            <a:endParaRPr lang="en-US"/>
          </a:p>
        </p:txBody>
      </p:sp>
      <p:sp>
        <p:nvSpPr>
          <p:cNvPr id="4" name="TextBox 3">
            <a:extLst>
              <a:ext uri="{FF2B5EF4-FFF2-40B4-BE49-F238E27FC236}">
                <a16:creationId xmlns:a16="http://schemas.microsoft.com/office/drawing/2014/main" id="{69E28E73-FD5E-4DC8-9BBD-97E5A1377134}"/>
              </a:ext>
            </a:extLst>
          </p:cNvPr>
          <p:cNvSpPr txBox="1"/>
          <p:nvPr/>
        </p:nvSpPr>
        <p:spPr>
          <a:xfrm>
            <a:off x="0" y="0"/>
            <a:ext cx="9144000" cy="423577"/>
          </a:xfrm>
          <a:prstGeom prst="rect">
            <a:avLst/>
          </a:prstGeom>
          <a:solidFill>
            <a:schemeClr val="tx1"/>
          </a:solidFill>
        </p:spPr>
        <p:txBody>
          <a:bodyPr wrap="square" rtlCol="0">
            <a:spAutoFit/>
          </a:bodyPr>
          <a:lstStyle/>
          <a:p>
            <a:pPr algn="r">
              <a:lnSpc>
                <a:spcPct val="80000"/>
              </a:lnSpc>
            </a:pPr>
            <a:r>
              <a:rPr lang="en-IN" sz="2600" b="1" dirty="0">
                <a:solidFill>
                  <a:schemeClr val="bg1"/>
                </a:solidFill>
                <a:latin typeface="High Tower Text" panose="02040502050506030303" pitchFamily="18" charset="0"/>
              </a:rPr>
              <a:t>Contd..</a:t>
            </a:r>
          </a:p>
        </p:txBody>
      </p:sp>
      <p:sp>
        <p:nvSpPr>
          <p:cNvPr id="6" name="TextBox 5">
            <a:extLst>
              <a:ext uri="{FF2B5EF4-FFF2-40B4-BE49-F238E27FC236}">
                <a16:creationId xmlns:a16="http://schemas.microsoft.com/office/drawing/2014/main" id="{633E58D5-0E61-43BA-948C-DF6CFA4B2792}"/>
              </a:ext>
            </a:extLst>
          </p:cNvPr>
          <p:cNvSpPr txBox="1"/>
          <p:nvPr/>
        </p:nvSpPr>
        <p:spPr>
          <a:xfrm>
            <a:off x="0" y="320219"/>
            <a:ext cx="9144000" cy="4501040"/>
          </a:xfrm>
          <a:prstGeom prst="rect">
            <a:avLst/>
          </a:prstGeom>
          <a:noFill/>
        </p:spPr>
        <p:txBody>
          <a:bodyPr wrap="square" rtlCol="0">
            <a:spAutoFit/>
          </a:bodyPr>
          <a:lstStyle/>
          <a:p>
            <a:r>
              <a:rPr lang="en-IN" sz="2400" b="1" u="sng" dirty="0">
                <a:solidFill>
                  <a:srgbClr val="000000"/>
                </a:solidFill>
                <a:latin typeface="Perpetua" panose="02020502060401020303" pitchFamily="18" charset="0"/>
              </a:rPr>
              <a:t>Amendment in section 35D &amp; 35E [Clause 19 &amp; 20]</a:t>
            </a:r>
          </a:p>
          <a:p>
            <a:pPr algn="just">
              <a:lnSpc>
                <a:spcPct val="95000"/>
              </a:lnSpc>
            </a:pPr>
            <a:r>
              <a:rPr lang="en-GB" sz="2300" b="1" i="1" dirty="0">
                <a:solidFill>
                  <a:srgbClr val="000000"/>
                </a:solidFill>
                <a:latin typeface="Perpetua" panose="02020502060401020303" pitchFamily="18" charset="0"/>
              </a:rPr>
              <a:t>In section 35D</a:t>
            </a:r>
            <a:r>
              <a:rPr lang="en-GB" sz="2300" i="1" dirty="0">
                <a:solidFill>
                  <a:srgbClr val="000000"/>
                </a:solidFill>
                <a:latin typeface="Perpetua" panose="02020502060401020303" pitchFamily="18" charset="0"/>
              </a:rPr>
              <a:t> of the Income-tax Act, in sub-section (4), for the words “and the assessee furnishes, along with his return of income for the first year in which the deduction under this section is claimed, the report of such audit”, the words, figures and letters “before the specified date referred to in section 44AB and the assessee furnishes for the first year in which the deduction under this section is claimed, the report of such audit by that date” shall be substituted</a:t>
            </a:r>
          </a:p>
          <a:p>
            <a:pPr algn="just">
              <a:lnSpc>
                <a:spcPct val="95000"/>
              </a:lnSpc>
            </a:pPr>
            <a:r>
              <a:rPr lang="en-GB" sz="2300" b="1" i="1" dirty="0">
                <a:solidFill>
                  <a:srgbClr val="000000"/>
                </a:solidFill>
                <a:latin typeface="Perpetua" panose="02020502060401020303" pitchFamily="18" charset="0"/>
              </a:rPr>
              <a:t>In section 35E</a:t>
            </a:r>
            <a:r>
              <a:rPr lang="en-GB" sz="2300" i="1" dirty="0">
                <a:solidFill>
                  <a:srgbClr val="000000"/>
                </a:solidFill>
                <a:latin typeface="Perpetua" panose="02020502060401020303" pitchFamily="18" charset="0"/>
              </a:rPr>
              <a:t> of the Income-tax Act, in sub-section (6), for the words “and the assessee furnishes, along with his return of income for the first year in which the deduction under this section is claimed, the report of such audit”, the words, figures and letters “before the specified date </a:t>
            </a:r>
            <a:r>
              <a:rPr lang="en-GB" sz="2300" i="1" dirty="0" err="1">
                <a:solidFill>
                  <a:srgbClr val="000000"/>
                </a:solidFill>
                <a:latin typeface="Perpetua" panose="02020502060401020303" pitchFamily="18" charset="0"/>
              </a:rPr>
              <a:t>refered</a:t>
            </a:r>
            <a:r>
              <a:rPr lang="en-GB" sz="2300" i="1" dirty="0">
                <a:solidFill>
                  <a:srgbClr val="000000"/>
                </a:solidFill>
                <a:latin typeface="Perpetua" panose="02020502060401020303" pitchFamily="18" charset="0"/>
              </a:rPr>
              <a:t> to in section 44AB and the assessee furnishes for the first year in which the deduction under this section is claimed, the report of such audit by that date” shall be substituted.</a:t>
            </a:r>
            <a:endParaRPr lang="en-IN" sz="2300" i="1" dirty="0">
              <a:solidFill>
                <a:srgbClr val="000000"/>
              </a:solidFill>
              <a:latin typeface="Perpetua" panose="02020502060401020303" pitchFamily="18" charset="0"/>
            </a:endParaRPr>
          </a:p>
        </p:txBody>
      </p:sp>
      <p:graphicFrame>
        <p:nvGraphicFramePr>
          <p:cNvPr id="8" name="Table 7">
            <a:extLst>
              <a:ext uri="{FF2B5EF4-FFF2-40B4-BE49-F238E27FC236}">
                <a16:creationId xmlns:a16="http://schemas.microsoft.com/office/drawing/2014/main" id="{EB7FA6DE-C9A6-49DC-9095-823AE4ED060D}"/>
              </a:ext>
            </a:extLst>
          </p:cNvPr>
          <p:cNvGraphicFramePr>
            <a:graphicFrameLocks noGrp="1"/>
          </p:cNvGraphicFramePr>
          <p:nvPr/>
        </p:nvGraphicFramePr>
        <p:xfrm>
          <a:off x="0" y="4800600"/>
          <a:ext cx="9144000" cy="2011680"/>
        </p:xfrm>
        <a:graphic>
          <a:graphicData uri="http://schemas.openxmlformats.org/drawingml/2006/table">
            <a:tbl>
              <a:tblPr/>
              <a:tblGrid>
                <a:gridCol w="9144000">
                  <a:extLst>
                    <a:ext uri="{9D8B030D-6E8A-4147-A177-3AD203B41FA5}">
                      <a16:colId xmlns:a16="http://schemas.microsoft.com/office/drawing/2014/main" val="20000"/>
                    </a:ext>
                  </a:extLst>
                </a:gridCol>
              </a:tblGrid>
              <a:tr h="1920875">
                <a:tc>
                  <a:txBody>
                    <a:bodyPr/>
                    <a:lstStyle/>
                    <a:p>
                      <a:pPr algn="l">
                        <a:lnSpc>
                          <a:spcPct val="100000"/>
                        </a:lnSpc>
                        <a:spcAft>
                          <a:spcPts val="0"/>
                        </a:spcAft>
                      </a:pPr>
                      <a:r>
                        <a:rPr lang="en-US" sz="22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100000"/>
                        </a:lnSpc>
                        <a:spcAft>
                          <a:spcPts val="0"/>
                        </a:spcAft>
                      </a:pPr>
                      <a:r>
                        <a:rPr lang="en-US" sz="2200" b="0" kern="1200" cap="none" dirty="0">
                          <a:solidFill>
                            <a:schemeClr val="tx2"/>
                          </a:solidFill>
                          <a:latin typeface="Perpetua" panose="02020502060401020303" pitchFamily="18" charset="0"/>
                        </a:rPr>
                        <a:t>For the words “and the assessee furnishes, along with his return of income for the first year in which the deduction under this section is claimed, the report of such audit”, the words, figures and letters </a:t>
                      </a:r>
                      <a:r>
                        <a:rPr lang="en-US" sz="2200" kern="1200" cap="none" dirty="0">
                          <a:solidFill>
                            <a:schemeClr val="tx2"/>
                          </a:solidFill>
                          <a:latin typeface="Perpetua" panose="02020502060401020303" pitchFamily="18" charset="0"/>
                        </a:rPr>
                        <a:t>“before the specified date referred to in section 44AB and the assessee furnishes for the first year in which the deduction under this section is claimed, the report of such audit by that date” </a:t>
                      </a:r>
                      <a:r>
                        <a:rPr lang="en-US" sz="2200" b="0" kern="1200" cap="none" dirty="0">
                          <a:solidFill>
                            <a:schemeClr val="tx2"/>
                          </a:solidFill>
                          <a:latin typeface="Perpetua" panose="02020502060401020303" pitchFamily="18" charset="0"/>
                        </a:rPr>
                        <a:t>shall be substituted.</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67212849"/>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84783"/>
          </a:xfrm>
          <a:solidFill>
            <a:schemeClr val="tx1"/>
          </a:solidFill>
        </p:spPr>
        <p:txBody>
          <a:bodyPr anchor="t"/>
          <a:lstStyle/>
          <a:p>
            <a:pPr algn="just"/>
            <a:r>
              <a:rPr lang="en-GB" sz="3200" b="1" dirty="0">
                <a:latin typeface="High Tower Text" panose="02040502050506030303" pitchFamily="18" charset="0"/>
              </a:rPr>
              <a:t>8. Rationalisation of provision relating to Form 26AS</a:t>
            </a:r>
            <a:r>
              <a:rPr lang="en-IN" sz="3200" b="1" dirty="0">
                <a:latin typeface="High Tower Text" panose="02040502050506030303" pitchFamily="18" charset="0"/>
              </a:rPr>
              <a:t> [Clause 90]</a:t>
            </a:r>
            <a:endParaRPr lang="en-US" sz="32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221</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484784"/>
            <a:ext cx="9144000" cy="5236691"/>
          </a:xfrm>
        </p:spPr>
        <p:txBody>
          <a:bodyPr/>
          <a:lstStyle/>
          <a:p>
            <a:pPr marL="266700" indent="-266700" algn="just"/>
            <a:r>
              <a:rPr lang="en-US" sz="2600" b="1" u="sng" dirty="0">
                <a:solidFill>
                  <a:schemeClr val="tx2"/>
                </a:solidFill>
                <a:latin typeface="Perpetua" panose="02020502060401020303" pitchFamily="18" charset="0"/>
              </a:rPr>
              <a:t>Deletion of  section 203AA of the Income-tax Act, w.e.f. 01/06/2020 [Clause 90] and insertion of new section 285BB (Annual Information statement)[Clause 101]</a:t>
            </a:r>
          </a:p>
          <a:p>
            <a:pPr marL="0" indent="0" algn="just">
              <a:buNone/>
            </a:pPr>
            <a:r>
              <a:rPr lang="en-US" sz="2300" b="1" u="sng" dirty="0">
                <a:solidFill>
                  <a:schemeClr val="tx2"/>
                </a:solidFill>
                <a:latin typeface="Perpetua" panose="02020502060401020303" pitchFamily="18" charset="0"/>
              </a:rPr>
              <a:t>Reason of Deletion</a:t>
            </a:r>
            <a:endParaRPr lang="en-IN" sz="2300" b="1" u="sng" dirty="0">
              <a:solidFill>
                <a:schemeClr val="tx2"/>
              </a:solidFill>
              <a:latin typeface="Perpetua" panose="02020502060401020303" pitchFamily="18" charset="0"/>
            </a:endParaRPr>
          </a:p>
          <a:p>
            <a:pPr algn="just"/>
            <a:r>
              <a:rPr lang="en-IN" sz="2400" dirty="0">
                <a:solidFill>
                  <a:schemeClr val="tx2"/>
                </a:solidFill>
                <a:latin typeface="Perpetua" panose="02020502060401020303" pitchFamily="18" charset="0"/>
              </a:rPr>
              <a:t>In order to facilitate compliance, </a:t>
            </a:r>
            <a:r>
              <a:rPr lang="en-GB" sz="2400" dirty="0">
                <a:solidFill>
                  <a:schemeClr val="tx2"/>
                </a:solidFill>
                <a:latin typeface="Perpetua" panose="02020502060401020303" pitchFamily="18" charset="0"/>
              </a:rPr>
              <a:t>multiple information in respect of a person such as sale/purchase of immovable property and share transactions etc. will also be uploaded in new form in addition of details of tax deducted or collected.</a:t>
            </a:r>
          </a:p>
          <a:p>
            <a:pPr marL="0" indent="0" algn="just">
              <a:buNone/>
            </a:pPr>
            <a:r>
              <a:rPr lang="en-GB" sz="2400" b="1" u="sng" dirty="0">
                <a:solidFill>
                  <a:schemeClr val="tx2"/>
                </a:solidFill>
                <a:latin typeface="Perpetua" panose="02020502060401020303" pitchFamily="18" charset="0"/>
              </a:rPr>
              <a:t>Brief Impact</a:t>
            </a:r>
          </a:p>
          <a:p>
            <a:pPr algn="just"/>
            <a:r>
              <a:rPr lang="en-GB" sz="2400" dirty="0">
                <a:solidFill>
                  <a:schemeClr val="tx2"/>
                </a:solidFill>
                <a:latin typeface="Perpetua" panose="02020502060401020303" pitchFamily="18" charset="0"/>
              </a:rPr>
              <a:t>As the mandate of Form 26AS would be required to be extended beyond the information about tax deducted, it is proposed to introduce a new section 285BB in the Act regarding annual financial statement. Consequently, section 203AA has deleted.</a:t>
            </a:r>
            <a:endParaRPr lang="en-IN" sz="24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1090209983"/>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222</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957064"/>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endParaRPr lang="en-US"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686816"/>
          <a:ext cx="9144000" cy="6034024"/>
        </p:xfrm>
        <a:graphic>
          <a:graphicData uri="http://schemas.openxmlformats.org/drawingml/2006/table">
            <a:tbl>
              <a:tblPr/>
              <a:tblGrid>
                <a:gridCol w="9144000">
                  <a:extLst>
                    <a:ext uri="{9D8B030D-6E8A-4147-A177-3AD203B41FA5}">
                      <a16:colId xmlns:a16="http://schemas.microsoft.com/office/drawing/2014/main" val="20000"/>
                    </a:ext>
                  </a:extLst>
                </a:gridCol>
              </a:tblGrid>
              <a:tr h="3157736">
                <a:tc>
                  <a:txBody>
                    <a:bodyPr/>
                    <a:lstStyle/>
                    <a:p>
                      <a:pPr algn="just">
                        <a:lnSpc>
                          <a:spcPct val="115000"/>
                        </a:lnSpc>
                        <a:spcAft>
                          <a:spcPts val="100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endParaRPr lang="en-IN" sz="2400" b="0" i="0" u="none" strike="noStrike" kern="1200" baseline="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Section 203AA of the Act, </a:t>
                      </a:r>
                      <a:r>
                        <a:rPr lang="en-US" sz="2400" i="1" kern="1200" dirty="0">
                          <a:solidFill>
                            <a:schemeClr val="tx2"/>
                          </a:solidFill>
                          <a:effectLst/>
                          <a:latin typeface="Perpetua" panose="02020502060401020303" pitchFamily="18" charset="0"/>
                          <a:ea typeface="+mn-ea"/>
                          <a:cs typeface="+mn-cs"/>
                        </a:rPr>
                        <a:t>inter-alia</a:t>
                      </a:r>
                      <a:r>
                        <a:rPr lang="en-US" sz="2400" kern="1200" dirty="0">
                          <a:solidFill>
                            <a:schemeClr val="tx2"/>
                          </a:solidFill>
                          <a:effectLst/>
                          <a:latin typeface="Perpetua" panose="02020502060401020303" pitchFamily="18" charset="0"/>
                          <a:ea typeface="+mn-ea"/>
                          <a:cs typeface="+mn-cs"/>
                        </a:rPr>
                        <a:t>, requires the prescribed income-tax authority or the person </a:t>
                      </a:r>
                      <a:r>
                        <a:rPr lang="en-US" sz="2400" kern="1200" dirty="0" err="1">
                          <a:solidFill>
                            <a:schemeClr val="tx2"/>
                          </a:solidFill>
                          <a:effectLst/>
                          <a:latin typeface="Perpetua" panose="02020502060401020303" pitchFamily="18" charset="0"/>
                          <a:ea typeface="+mn-ea"/>
                          <a:cs typeface="+mn-cs"/>
                        </a:rPr>
                        <a:t>authorised</a:t>
                      </a:r>
                      <a:r>
                        <a:rPr lang="en-US" sz="2400" kern="1200" dirty="0">
                          <a:solidFill>
                            <a:schemeClr val="tx2"/>
                          </a:solidFill>
                          <a:effectLst/>
                          <a:latin typeface="Perpetua" panose="02020502060401020303" pitchFamily="18" charset="0"/>
                          <a:ea typeface="+mn-ea"/>
                          <a:cs typeface="+mn-cs"/>
                        </a:rPr>
                        <a:t> by such authority referred to in section 200(3), to prepare and deliver a statement in Form 26AS to every person from whose income, the tax has been deducted or in respect of whose income the tax has been paid specifying the amount of tax deducted or paid.</a:t>
                      </a:r>
                      <a:endParaRPr lang="en-IN" sz="2400" kern="1200" dirty="0">
                        <a:solidFill>
                          <a:schemeClr val="tx2"/>
                        </a:solidFill>
                        <a:effectLst/>
                        <a:latin typeface="Perpetua" panose="02020502060401020303" pitchFamily="18" charset="0"/>
                        <a:ea typeface="+mn-ea"/>
                        <a:cs typeface="+mn-cs"/>
                      </a:endParaRPr>
                    </a:p>
                    <a:p>
                      <a:pPr marL="342900" indent="-342900" algn="just" fontAlgn="base">
                        <a:buFont typeface="Arial" panose="020B0604020202020204" pitchFamily="34" charset="0"/>
                        <a:buChar char="•"/>
                      </a:pPr>
                      <a:r>
                        <a:rPr lang="en-US" sz="2400" b="1" kern="1200" dirty="0">
                          <a:solidFill>
                            <a:schemeClr val="tx2"/>
                          </a:solidFill>
                          <a:effectLst/>
                          <a:latin typeface="Perpetua" panose="02020502060401020303" pitchFamily="18" charset="0"/>
                          <a:ea typeface="+mn-ea"/>
                          <a:cs typeface="+mn-cs"/>
                        </a:rPr>
                        <a:t>The Form 26AS as prescribed in the Rules, </a:t>
                      </a:r>
                      <a:r>
                        <a:rPr lang="en-US" sz="2400" b="1" i="1" kern="1200" dirty="0">
                          <a:solidFill>
                            <a:schemeClr val="tx2"/>
                          </a:solidFill>
                          <a:effectLst/>
                          <a:latin typeface="Perpetua" panose="02020502060401020303" pitchFamily="18" charset="0"/>
                          <a:ea typeface="+mn-ea"/>
                          <a:cs typeface="+mn-cs"/>
                        </a:rPr>
                        <a:t>inter-alia, </a:t>
                      </a:r>
                      <a:r>
                        <a:rPr lang="en-US" sz="2400" b="1" kern="1200" dirty="0">
                          <a:solidFill>
                            <a:schemeClr val="tx2"/>
                          </a:solidFill>
                          <a:effectLst/>
                          <a:latin typeface="Perpetua" panose="02020502060401020303" pitchFamily="18" charset="0"/>
                          <a:ea typeface="+mn-ea"/>
                          <a:cs typeface="+mn-cs"/>
                        </a:rPr>
                        <a:t>contains the information about tax collected or deducted at source.</a:t>
                      </a:r>
                      <a:r>
                        <a:rPr lang="en-US" sz="2400" kern="1200" dirty="0">
                          <a:solidFill>
                            <a:schemeClr val="tx2"/>
                          </a:solidFill>
                          <a:effectLst/>
                          <a:latin typeface="Perpetua" panose="02020502060401020303" pitchFamily="18" charset="0"/>
                          <a:ea typeface="+mn-ea"/>
                          <a:cs typeface="+mn-cs"/>
                        </a:rPr>
                        <a:t> However, with the advancement in technology and enhancement in the capacity of system, multiple information in respect of a person such as sale/purchase of immovable property, share transactions etc. are being captured or proposed to be captured. In future, it is envisaged that in order to facilitate compliance, this information will be provided to the </a:t>
                      </a:r>
                      <a:r>
                        <a:rPr lang="en-US" sz="2400" kern="1200" dirty="0" err="1">
                          <a:solidFill>
                            <a:schemeClr val="tx2"/>
                          </a:solidFill>
                          <a:effectLst/>
                          <a:latin typeface="Perpetua" panose="02020502060401020303" pitchFamily="18" charset="0"/>
                          <a:ea typeface="+mn-ea"/>
                          <a:cs typeface="+mn-cs"/>
                        </a:rPr>
                        <a:t>assessee</a:t>
                      </a:r>
                      <a:r>
                        <a:rPr lang="en-US" sz="2400" kern="1200" dirty="0">
                          <a:solidFill>
                            <a:schemeClr val="tx2"/>
                          </a:solidFill>
                          <a:effectLst/>
                          <a:latin typeface="Perpetua" panose="02020502060401020303" pitchFamily="18" charset="0"/>
                          <a:ea typeface="+mn-ea"/>
                          <a:cs typeface="+mn-cs"/>
                        </a:rPr>
                        <a:t> by uploading the same in the registered account of the </a:t>
                      </a:r>
                      <a:r>
                        <a:rPr lang="en-US" sz="2400" kern="1200" dirty="0" err="1">
                          <a:solidFill>
                            <a:schemeClr val="tx2"/>
                          </a:solidFill>
                          <a:effectLst/>
                          <a:latin typeface="Perpetua" panose="02020502060401020303" pitchFamily="18" charset="0"/>
                          <a:ea typeface="+mn-ea"/>
                          <a:cs typeface="+mn-cs"/>
                        </a:rPr>
                        <a:t>assessee</a:t>
                      </a:r>
                      <a:r>
                        <a:rPr lang="en-US" sz="2400" kern="1200" dirty="0">
                          <a:solidFill>
                            <a:schemeClr val="tx2"/>
                          </a:solidFill>
                          <a:effectLst/>
                          <a:latin typeface="Perpetua" panose="02020502060401020303" pitchFamily="18" charset="0"/>
                          <a:ea typeface="+mn-ea"/>
                          <a:cs typeface="+mn-cs"/>
                        </a:rPr>
                        <a:t> on the designated portal of the Income-tax Department, so that the same can be used by the </a:t>
                      </a:r>
                      <a:r>
                        <a:rPr lang="en-US" sz="2400" kern="1200" dirty="0" err="1">
                          <a:solidFill>
                            <a:schemeClr val="tx2"/>
                          </a:solidFill>
                          <a:effectLst/>
                          <a:latin typeface="Perpetua" panose="02020502060401020303" pitchFamily="18" charset="0"/>
                          <a:ea typeface="+mn-ea"/>
                          <a:cs typeface="+mn-cs"/>
                        </a:rPr>
                        <a:t>assessee</a:t>
                      </a:r>
                      <a:r>
                        <a:rPr lang="en-US" sz="2400" kern="1200" dirty="0">
                          <a:solidFill>
                            <a:schemeClr val="tx2"/>
                          </a:solidFill>
                          <a:effectLst/>
                          <a:latin typeface="Perpetua" panose="02020502060401020303" pitchFamily="18" charset="0"/>
                          <a:ea typeface="+mn-ea"/>
                          <a:cs typeface="+mn-cs"/>
                        </a:rPr>
                        <a:t> for filing of the return of income and calculating his correct tax liability.</a:t>
                      </a:r>
                      <a:endParaRPr lang="en-IN" sz="24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79645063"/>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223</a:t>
            </a:fld>
            <a:endParaRPr lang="en-US"/>
          </a:p>
        </p:txBody>
      </p:sp>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957064"/>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endParaRPr lang="en-US" b="1" i="1" kern="1200" dirty="0">
              <a:latin typeface="High Tower Text" panose="02040502050506030303" pitchFamily="18" charset="0"/>
            </a:endParaRPr>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914400"/>
          <a:ext cx="9144000" cy="4754880"/>
        </p:xfrm>
        <a:graphic>
          <a:graphicData uri="http://schemas.openxmlformats.org/drawingml/2006/table">
            <a:tbl>
              <a:tblPr/>
              <a:tblGrid>
                <a:gridCol w="9144000">
                  <a:extLst>
                    <a:ext uri="{9D8B030D-6E8A-4147-A177-3AD203B41FA5}">
                      <a16:colId xmlns:a16="http://schemas.microsoft.com/office/drawing/2014/main" val="20000"/>
                    </a:ext>
                  </a:extLst>
                </a:gridCol>
              </a:tblGrid>
              <a:tr h="3157736">
                <a:tc>
                  <a:txBody>
                    <a:bodyPr/>
                    <a:lstStyle/>
                    <a:p>
                      <a:pPr marL="342900" indent="-342900" algn="just"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As the mandate of Form 26AS would be required to be extended beyond the information about tax deducted, it is proposed to introduce a new section 285BB in the Act regarding annual financial statement. </a:t>
                      </a:r>
                      <a:r>
                        <a:rPr lang="en-US" sz="2400" b="1" u="sng" kern="1200" dirty="0">
                          <a:solidFill>
                            <a:schemeClr val="tx2"/>
                          </a:solidFill>
                          <a:effectLst/>
                          <a:latin typeface="Perpetua" panose="02020502060401020303" pitchFamily="18" charset="0"/>
                          <a:ea typeface="+mn-ea"/>
                          <a:cs typeface="+mn-cs"/>
                        </a:rPr>
                        <a:t>This section proposes to mandate the prescribed income-tax authority or the person </a:t>
                      </a:r>
                      <a:r>
                        <a:rPr lang="en-US" sz="2400" b="1" u="sng" kern="1200" dirty="0" err="1">
                          <a:solidFill>
                            <a:schemeClr val="tx2"/>
                          </a:solidFill>
                          <a:effectLst/>
                          <a:latin typeface="Perpetua" panose="02020502060401020303" pitchFamily="18" charset="0"/>
                          <a:ea typeface="+mn-ea"/>
                          <a:cs typeface="+mn-cs"/>
                        </a:rPr>
                        <a:t>authorised</a:t>
                      </a:r>
                      <a:r>
                        <a:rPr lang="en-US" sz="2400" b="1" u="sng" kern="1200" dirty="0">
                          <a:solidFill>
                            <a:schemeClr val="tx2"/>
                          </a:solidFill>
                          <a:effectLst/>
                          <a:latin typeface="Perpetua" panose="02020502060401020303" pitchFamily="18" charset="0"/>
                          <a:ea typeface="+mn-ea"/>
                          <a:cs typeface="+mn-cs"/>
                        </a:rPr>
                        <a:t> by such authority to upload in the registered account of the </a:t>
                      </a:r>
                      <a:r>
                        <a:rPr lang="en-US" sz="2400" b="1" u="sng" kern="1200" dirty="0" err="1">
                          <a:solidFill>
                            <a:schemeClr val="tx2"/>
                          </a:solidFill>
                          <a:effectLst/>
                          <a:latin typeface="Perpetua" panose="02020502060401020303" pitchFamily="18" charset="0"/>
                          <a:ea typeface="+mn-ea"/>
                          <a:cs typeface="+mn-cs"/>
                        </a:rPr>
                        <a:t>assessee</a:t>
                      </a:r>
                      <a:r>
                        <a:rPr lang="en-US" sz="2400" b="1" u="sng" kern="1200" dirty="0">
                          <a:solidFill>
                            <a:schemeClr val="tx2"/>
                          </a:solidFill>
                          <a:effectLst/>
                          <a:latin typeface="Perpetua" panose="02020502060401020303" pitchFamily="18" charset="0"/>
                          <a:ea typeface="+mn-ea"/>
                          <a:cs typeface="+mn-cs"/>
                        </a:rPr>
                        <a:t> a statement in such form and manner and setting forth such information, which is in the possession of an income-tax authority, and within such time, as may be prescribed.</a:t>
                      </a:r>
                    </a:p>
                    <a:p>
                      <a:pPr marL="342900" indent="-342900" algn="just" fontAlgn="base">
                        <a:buFont typeface="Arial" panose="020B0604020202020204" pitchFamily="34" charset="0"/>
                        <a:buChar char="•"/>
                      </a:pPr>
                      <a:endParaRPr lang="en-IN" sz="2400" b="1" u="sng" kern="1200" dirty="0">
                        <a:solidFill>
                          <a:schemeClr val="tx2"/>
                        </a:solidFill>
                        <a:effectLst/>
                        <a:latin typeface="Perpetua" panose="02020502060401020303" pitchFamily="18" charset="0"/>
                        <a:ea typeface="+mn-ea"/>
                        <a:cs typeface="+mn-cs"/>
                      </a:endParaRPr>
                    </a:p>
                    <a:p>
                      <a:pPr marL="342900" indent="-342900" fontAlgn="base">
                        <a:buFont typeface="Arial" panose="020B0604020202020204" pitchFamily="34" charset="0"/>
                        <a:buChar char="•"/>
                      </a:pPr>
                      <a:r>
                        <a:rPr lang="en-US" sz="2400" kern="1200" dirty="0">
                          <a:solidFill>
                            <a:schemeClr val="tx2"/>
                          </a:solidFill>
                          <a:effectLst/>
                          <a:latin typeface="Perpetua" panose="02020502060401020303" pitchFamily="18" charset="0"/>
                          <a:ea typeface="+mn-ea"/>
                          <a:cs typeface="+mn-cs"/>
                        </a:rPr>
                        <a:t>Consequently, section 203AA is proposed to be deleted.</a:t>
                      </a:r>
                      <a:endParaRPr lang="en-IN" sz="2400" kern="1200" dirty="0">
                        <a:solidFill>
                          <a:schemeClr val="tx2"/>
                        </a:solidFill>
                        <a:effectLst/>
                        <a:latin typeface="Perpetua" panose="02020502060401020303" pitchFamily="18" charset="0"/>
                        <a:ea typeface="+mn-ea"/>
                        <a:cs typeface="+mn-cs"/>
                      </a:endParaRPr>
                    </a:p>
                    <a:p>
                      <a:pPr marL="0" indent="0">
                        <a:buFont typeface="Arial" panose="020B0604020202020204" pitchFamily="34" charset="0"/>
                        <a:buNone/>
                      </a:pPr>
                      <a:endParaRPr lang="en-US" sz="2400" kern="1200" dirty="0">
                        <a:solidFill>
                          <a:schemeClr val="tx2"/>
                        </a:solidFill>
                        <a:effectLst/>
                        <a:latin typeface="Perpetua" panose="02020502060401020303" pitchFamily="18" charset="0"/>
                        <a:ea typeface="+mn-ea"/>
                        <a:cs typeface="+mn-cs"/>
                      </a:endParaRPr>
                    </a:p>
                    <a:p>
                      <a:pPr marL="0" indent="0">
                        <a:buFont typeface="Arial" panose="020B0604020202020204" pitchFamily="34" charset="0"/>
                        <a:buNone/>
                      </a:pPr>
                      <a:r>
                        <a:rPr lang="en-US" sz="2400" b="1" u="none" kern="1200" dirty="0">
                          <a:solidFill>
                            <a:schemeClr val="tx2"/>
                          </a:solidFill>
                          <a:effectLst/>
                          <a:latin typeface="Perpetua" panose="02020502060401020303" pitchFamily="18" charset="0"/>
                          <a:ea typeface="+mn-ea"/>
                          <a:cs typeface="+mn-cs"/>
                        </a:rPr>
                        <a:t>These amendments will take effect from 1st June, 2020.</a:t>
                      </a:r>
                    </a:p>
                    <a:p>
                      <a:pPr marL="0" indent="0">
                        <a:buFont typeface="Arial" panose="020B0604020202020204" pitchFamily="34" charset="0"/>
                        <a:buNone/>
                      </a:pPr>
                      <a:endParaRPr lang="en-IN" sz="24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72040242"/>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84783"/>
          </a:xfrm>
          <a:solidFill>
            <a:schemeClr val="tx1"/>
          </a:solidFill>
        </p:spPr>
        <p:txBody>
          <a:bodyPr anchor="t"/>
          <a:lstStyle/>
          <a:p>
            <a:pPr algn="just"/>
            <a:r>
              <a:rPr lang="en-GB" sz="3200" b="1" dirty="0">
                <a:latin typeface="High Tower Text" panose="02040502050506030303" pitchFamily="18" charset="0"/>
              </a:rPr>
              <a:t>9. Rationalisation of the provisions of section 49 and clause (42A) of section 2 of the Act in respect of segregated </a:t>
            </a:r>
            <a:r>
              <a:rPr lang="en-IN" sz="3200" b="1" dirty="0">
                <a:latin typeface="High Tower Text" panose="02040502050506030303" pitchFamily="18" charset="0"/>
              </a:rPr>
              <a:t>portfolios.			[Clause 3 &amp; 25]</a:t>
            </a:r>
            <a:endParaRPr lang="en-US" sz="3200" b="1"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224</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484784"/>
            <a:ext cx="9144000" cy="5236691"/>
          </a:xfrm>
        </p:spPr>
        <p:txBody>
          <a:bodyPr/>
          <a:lstStyle/>
          <a:p>
            <a:pPr marL="266700" indent="-266700" algn="just"/>
            <a:r>
              <a:rPr lang="en-US" sz="2600" b="1" u="sng" dirty="0">
                <a:solidFill>
                  <a:schemeClr val="tx2"/>
                </a:solidFill>
                <a:latin typeface="Perpetua" panose="02020502060401020303" pitchFamily="18" charset="0"/>
              </a:rPr>
              <a:t>Amended section 2(42A) &amp; 49 of the Income-tax Act, w.e.f. 01/04/2020 [Clause 3 &amp; 25]</a:t>
            </a:r>
          </a:p>
          <a:p>
            <a:pPr marL="0" indent="0" algn="just">
              <a:buNone/>
            </a:pPr>
            <a:r>
              <a:rPr lang="en-US" sz="2300" b="1" u="sng" dirty="0">
                <a:solidFill>
                  <a:schemeClr val="tx2"/>
                </a:solidFill>
                <a:latin typeface="Perpetua" panose="02020502060401020303" pitchFamily="18" charset="0"/>
              </a:rPr>
              <a:t>Reason of Amendment</a:t>
            </a:r>
            <a:endParaRPr lang="en-IN" sz="2300" b="1" u="sng" dirty="0">
              <a:solidFill>
                <a:schemeClr val="tx2"/>
              </a:solidFill>
              <a:latin typeface="Perpetua" panose="02020502060401020303" pitchFamily="18" charset="0"/>
            </a:endParaRPr>
          </a:p>
          <a:p>
            <a:pPr algn="just">
              <a:spcBef>
                <a:spcPts val="0"/>
              </a:spcBef>
            </a:pPr>
            <a:r>
              <a:rPr lang="en-IN" sz="2400" dirty="0">
                <a:solidFill>
                  <a:schemeClr val="tx2"/>
                </a:solidFill>
                <a:latin typeface="Perpetua" panose="02020502060401020303" pitchFamily="18" charset="0"/>
              </a:rPr>
              <a:t>SEBI on 28/12/2018, permitted creation of segregated </a:t>
            </a:r>
            <a:r>
              <a:rPr lang="en-GB" sz="2400" dirty="0">
                <a:solidFill>
                  <a:schemeClr val="tx2"/>
                </a:solidFill>
                <a:latin typeface="Perpetua" panose="02020502060401020303" pitchFamily="18" charset="0"/>
              </a:rPr>
              <a:t>portfolio of debt and money market instruments by Mutual Fund schemes. As per the SEBI circular, all the existing unit holders in the affected scheme as on the day of the credit event shall be allotted equal number of units in the segregated portfolio as held in the main portfolio. On segregation, the unit holders come to hold same number of units in two schemes –the main </a:t>
            </a:r>
            <a:r>
              <a:rPr lang="en-IN" sz="2400" dirty="0">
                <a:solidFill>
                  <a:schemeClr val="tx2"/>
                </a:solidFill>
                <a:latin typeface="Perpetua" panose="02020502060401020303" pitchFamily="18" charset="0"/>
              </a:rPr>
              <a:t>scheme and segregated scheme. So the question arise after SEBI circular that </a:t>
            </a:r>
          </a:p>
          <a:p>
            <a:pPr lvl="1" algn="just">
              <a:spcBef>
                <a:spcPts val="0"/>
              </a:spcBef>
            </a:pPr>
            <a:r>
              <a:rPr lang="en-IN" sz="2400" dirty="0">
                <a:solidFill>
                  <a:schemeClr val="tx2"/>
                </a:solidFill>
                <a:latin typeface="Perpetua" panose="02020502060401020303" pitchFamily="18" charset="0"/>
              </a:rPr>
              <a:t>Whether unit of segregated scheme shall be treated as short-term capital asset or not as per definition provided in clause (42A) of section 2?</a:t>
            </a:r>
          </a:p>
          <a:p>
            <a:pPr lvl="1" algn="just">
              <a:spcBef>
                <a:spcPts val="0"/>
              </a:spcBef>
            </a:pPr>
            <a:r>
              <a:rPr lang="en-IN" sz="2400" dirty="0">
                <a:solidFill>
                  <a:schemeClr val="tx2"/>
                </a:solidFill>
                <a:latin typeface="Perpetua" panose="02020502060401020303" pitchFamily="18" charset="0"/>
              </a:rPr>
              <a:t>What will be the cost of acquisition of such units for the provision of section 49 of the Act?</a:t>
            </a:r>
          </a:p>
        </p:txBody>
      </p:sp>
    </p:spTree>
    <p:extLst>
      <p:ext uri="{BB962C8B-B14F-4D97-AF65-F5344CB8AC3E}">
        <p14:creationId xmlns:p14="http://schemas.microsoft.com/office/powerpoint/2010/main" val="75556856"/>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225</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620688"/>
          <a:ext cx="9144000" cy="6237312"/>
        </p:xfrm>
        <a:graphic>
          <a:graphicData uri="http://schemas.openxmlformats.org/drawingml/2006/table">
            <a:tbl>
              <a:tblPr/>
              <a:tblGrid>
                <a:gridCol w="9144000">
                  <a:extLst>
                    <a:ext uri="{9D8B030D-6E8A-4147-A177-3AD203B41FA5}">
                      <a16:colId xmlns:a16="http://schemas.microsoft.com/office/drawing/2014/main" val="20000"/>
                    </a:ext>
                  </a:extLst>
                </a:gridCol>
              </a:tblGrid>
              <a:tr h="6237312">
                <a:tc>
                  <a:txBody>
                    <a:bodyPr/>
                    <a:lstStyle/>
                    <a:p>
                      <a:pPr algn="just">
                        <a:lnSpc>
                          <a:spcPct val="100000"/>
                        </a:lnSpc>
                        <a:spcAft>
                          <a:spcPts val="100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endParaRPr lang="en-IN" sz="1100" b="0" i="0" u="none" strike="noStrike" kern="1200" baseline="0" dirty="0">
                        <a:solidFill>
                          <a:srgbClr val="000000"/>
                        </a:solidFill>
                        <a:effectLst/>
                        <a:latin typeface="Perpetua" panose="02020502060401020303" pitchFamily="18" charset="0"/>
                        <a:ea typeface="+mn-ea"/>
                        <a:cs typeface="+mn-cs"/>
                      </a:endParaRPr>
                    </a:p>
                    <a:p>
                      <a:pPr algn="just">
                        <a:lnSpc>
                          <a:spcPct val="80000"/>
                        </a:lnSpc>
                      </a:pPr>
                      <a:r>
                        <a:rPr lang="en-GB" sz="2200" kern="1200" dirty="0">
                          <a:solidFill>
                            <a:schemeClr val="tx2"/>
                          </a:solidFill>
                          <a:latin typeface="Perpetua" panose="02020502060401020303" pitchFamily="18" charset="0"/>
                          <a:ea typeface="+mn-ea"/>
                          <a:cs typeface="+mn-cs"/>
                        </a:rPr>
                        <a:t>Therefore, clause (42A) section (2) has amended to provide that in the case of a capital asset, being a unit or units in a segregated portfolio, referred to in sub-section (2AG) of section 49, </a:t>
                      </a:r>
                      <a:r>
                        <a:rPr lang="en-GB" sz="2200" b="1" kern="1200" dirty="0">
                          <a:solidFill>
                            <a:schemeClr val="tx2"/>
                          </a:solidFill>
                          <a:latin typeface="Perpetua" panose="02020502060401020303" pitchFamily="18" charset="0"/>
                          <a:ea typeface="+mn-ea"/>
                          <a:cs typeface="+mn-cs"/>
                        </a:rPr>
                        <a:t>there shall be included the period for which the original unit or units in the main portfolio were held by the assessee.</a:t>
                      </a:r>
                    </a:p>
                    <a:p>
                      <a:pPr algn="just">
                        <a:lnSpc>
                          <a:spcPct val="80000"/>
                        </a:lnSpc>
                      </a:pPr>
                      <a:endParaRPr lang="en-GB" sz="1100" kern="1200" dirty="0">
                        <a:solidFill>
                          <a:schemeClr val="tx2"/>
                        </a:solidFill>
                        <a:latin typeface="Perpetua" panose="02020502060401020303" pitchFamily="18" charset="0"/>
                        <a:ea typeface="+mn-ea"/>
                        <a:cs typeface="+mn-cs"/>
                      </a:endParaRPr>
                    </a:p>
                    <a:p>
                      <a:pPr algn="just">
                        <a:lnSpc>
                          <a:spcPct val="80000"/>
                        </a:lnSpc>
                      </a:pPr>
                      <a:r>
                        <a:rPr lang="en-GB" sz="2200" kern="1200" dirty="0">
                          <a:solidFill>
                            <a:schemeClr val="tx2"/>
                          </a:solidFill>
                          <a:latin typeface="Perpetua" panose="02020502060401020303" pitchFamily="18" charset="0"/>
                          <a:ea typeface="+mn-ea"/>
                          <a:cs typeface="+mn-cs"/>
                        </a:rPr>
                        <a:t>Section 49 has also amended by inserting the new sub section (2AG) to provide that </a:t>
                      </a:r>
                      <a:r>
                        <a:rPr lang="en-IN" sz="2200" kern="1200" dirty="0">
                          <a:solidFill>
                            <a:schemeClr val="tx2"/>
                          </a:solidFill>
                          <a:latin typeface="Perpetua" panose="02020502060401020303" pitchFamily="18" charset="0"/>
                          <a:ea typeface="+mn-ea"/>
                          <a:cs typeface="+mn-cs"/>
                        </a:rPr>
                        <a:t>the cost of acquisition </a:t>
                      </a:r>
                      <a:r>
                        <a:rPr lang="en-GB" sz="2200" kern="1200" dirty="0">
                          <a:solidFill>
                            <a:schemeClr val="tx2"/>
                          </a:solidFill>
                          <a:latin typeface="Perpetua" panose="02020502060401020303" pitchFamily="18" charset="0"/>
                          <a:ea typeface="+mn-ea"/>
                          <a:cs typeface="+mn-cs"/>
                        </a:rPr>
                        <a:t>of a unit or units in the segregated portfolio shall be the amount which bears to the cost of acquisition of a unit or units held by the assessee in the total portfolio, the same proportion as the net asset value of the asset transferred to the segregated portfolio.</a:t>
                      </a:r>
                    </a:p>
                    <a:p>
                      <a:pPr algn="just">
                        <a:lnSpc>
                          <a:spcPct val="80000"/>
                        </a:lnSpc>
                      </a:pPr>
                      <a:endParaRPr lang="en-GB" sz="1200" kern="1200" dirty="0">
                        <a:solidFill>
                          <a:schemeClr val="tx2"/>
                        </a:solidFill>
                        <a:latin typeface="Perpetua" panose="02020502060401020303" pitchFamily="18" charset="0"/>
                        <a:ea typeface="+mn-ea"/>
                        <a:cs typeface="+mn-cs"/>
                      </a:endParaRPr>
                    </a:p>
                    <a:p>
                      <a:pPr algn="just"/>
                      <a:r>
                        <a:rPr lang="en-GB" sz="2200" kern="1200" dirty="0">
                          <a:solidFill>
                            <a:schemeClr val="tx2"/>
                          </a:solidFill>
                          <a:latin typeface="Perpetua" panose="02020502060401020303" pitchFamily="18" charset="0"/>
                          <a:ea typeface="+mn-ea"/>
                          <a:cs typeface="+mn-cs"/>
                        </a:rPr>
                        <a:t>It is also proposed to insert the another sub-section (2AH) in the said section to provide that the cost of the acquisition of the original units held by the unit holder in the main portfolio shall be deemed to have been reduced by the amount as so arrived at under the proposed sub-section (2AG).</a:t>
                      </a:r>
                    </a:p>
                    <a:p>
                      <a:endParaRPr lang="en-GB" sz="1100" kern="1200" dirty="0">
                        <a:solidFill>
                          <a:schemeClr val="tx2"/>
                        </a:solidFill>
                        <a:latin typeface="Perpetua" panose="02020502060401020303" pitchFamily="18" charset="0"/>
                        <a:ea typeface="+mn-ea"/>
                        <a:cs typeface="+mn-cs"/>
                      </a:endParaRPr>
                    </a:p>
                    <a:p>
                      <a:pPr algn="just"/>
                      <a:r>
                        <a:rPr lang="en-GB" sz="2180" kern="1200" dirty="0">
                          <a:solidFill>
                            <a:schemeClr val="tx2"/>
                          </a:solidFill>
                          <a:latin typeface="Perpetua" panose="02020502060401020303" pitchFamily="18" charset="0"/>
                          <a:ea typeface="+mn-ea"/>
                          <a:cs typeface="+mn-cs"/>
                        </a:rPr>
                        <a:t>The Explanation below these two new sub-sections, as proposed to be inserted, provide that for the purposes of sub-sections (2AG) and (2AH), the expressions “main portfolio”, “segregated portfolio” and “total portfolio” shall have the meaning respectively assigned to them in the said circular dated 28th December, 2018 issued by SEBI.</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620688"/>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endParaRPr lang="en-US" b="1" i="1" kern="1200" dirty="0">
              <a:latin typeface="High Tower Text" panose="02040502050506030303" pitchFamily="18" charset="0"/>
            </a:endParaRPr>
          </a:p>
        </p:txBody>
      </p:sp>
    </p:spTree>
    <p:extLst>
      <p:ext uri="{BB962C8B-B14F-4D97-AF65-F5344CB8AC3E}">
        <p14:creationId xmlns:p14="http://schemas.microsoft.com/office/powerpoint/2010/main" val="4069453402"/>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484783"/>
          </a:xfrm>
          <a:solidFill>
            <a:schemeClr val="tx1"/>
          </a:solidFill>
        </p:spPr>
        <p:txBody>
          <a:bodyPr anchor="t"/>
          <a:lstStyle/>
          <a:p>
            <a:pPr algn="just"/>
            <a:r>
              <a:rPr lang="en-GB" sz="3200" b="1" dirty="0">
                <a:latin typeface="High Tower Text" panose="02040502050506030303" pitchFamily="18" charset="0"/>
              </a:rPr>
              <a:t>10. Amendment in the provisions of Act relating to verification of the return of income and appearance of authorized </a:t>
            </a:r>
            <a:r>
              <a:rPr lang="en-IN" sz="3200" b="1" dirty="0">
                <a:latin typeface="High Tower Text" panose="02040502050506030303" pitchFamily="18" charset="0"/>
              </a:rPr>
              <a:t>representative.	[Clause 67 &amp; 102]</a:t>
            </a:r>
            <a:endParaRPr lang="en-US" sz="3200" b="1" i="1" kern="1200"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226</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484784"/>
            <a:ext cx="9144000" cy="5472608"/>
          </a:xfrm>
        </p:spPr>
        <p:txBody>
          <a:bodyPr/>
          <a:lstStyle/>
          <a:p>
            <a:pPr marL="266700" indent="-266700" algn="just"/>
            <a:r>
              <a:rPr lang="en-US" sz="2600" b="1" u="sng" dirty="0">
                <a:solidFill>
                  <a:schemeClr val="tx2"/>
                </a:solidFill>
                <a:latin typeface="Perpetua" panose="02020502060401020303" pitchFamily="18" charset="0"/>
              </a:rPr>
              <a:t>Amended section 140 &amp; 288 of the Income-tax Act, w.e.f. 01/04/2020 [Clause 67&amp; 102]</a:t>
            </a:r>
            <a:endParaRPr lang="en-IN" sz="2600" b="1" u="sng" dirty="0">
              <a:solidFill>
                <a:schemeClr val="tx2"/>
              </a:solidFill>
              <a:latin typeface="Perpetua" panose="02020502060401020303" pitchFamily="18" charset="0"/>
            </a:endParaRPr>
          </a:p>
          <a:p>
            <a:pPr marL="0" indent="0" algn="just">
              <a:spcBef>
                <a:spcPts val="0"/>
              </a:spcBef>
              <a:buNone/>
            </a:pPr>
            <a:r>
              <a:rPr lang="en-IN" sz="2300" b="1" u="sng" dirty="0">
                <a:solidFill>
                  <a:schemeClr val="tx2"/>
                </a:solidFill>
                <a:latin typeface="Perpetua" panose="02020502060401020303" pitchFamily="18" charset="0"/>
              </a:rPr>
              <a:t>Reason of Amendment</a:t>
            </a:r>
          </a:p>
          <a:p>
            <a:pPr algn="just">
              <a:spcBef>
                <a:spcPts val="0"/>
              </a:spcBef>
            </a:pPr>
            <a:r>
              <a:rPr lang="en-IN" sz="2400" dirty="0">
                <a:solidFill>
                  <a:schemeClr val="tx2"/>
                </a:solidFill>
                <a:latin typeface="Perpetua" panose="02020502060401020303" pitchFamily="18" charset="0"/>
              </a:rPr>
              <a:t>As per the provision of section 140 of the Act, in case of company the return is required to be verify by MD. Where the MD is not able to verify or there is no MD, any director of that company can verify the return. Similarly in case of LLP the </a:t>
            </a:r>
            <a:r>
              <a:rPr lang="en-GB" sz="2400" dirty="0">
                <a:solidFill>
                  <a:schemeClr val="tx2"/>
                </a:solidFill>
                <a:latin typeface="Perpetua" panose="02020502060401020303" pitchFamily="18" charset="0"/>
              </a:rPr>
              <a:t>return has to be verified by the designated partner of the LLP or by any partner, in case there is no such designated partner</a:t>
            </a:r>
          </a:p>
          <a:p>
            <a:pPr algn="just"/>
            <a:r>
              <a:rPr lang="en-GB" sz="2400" dirty="0">
                <a:solidFill>
                  <a:schemeClr val="tx2"/>
                </a:solidFill>
                <a:latin typeface="Perpetua" panose="02020502060401020303" pitchFamily="18" charset="0"/>
              </a:rPr>
              <a:t>Similarly, section 288 of the Act provides for the persons entitled to appear before any Income-tax Authority or the Appellate Tribunal, on behalf of an assessee as its “authorised representative”, in connection with any proceedings under the </a:t>
            </a:r>
            <a:r>
              <a:rPr lang="en-IN" sz="2400" dirty="0">
                <a:solidFill>
                  <a:schemeClr val="tx2"/>
                </a:solidFill>
                <a:latin typeface="Perpetua" panose="02020502060401020303" pitchFamily="18" charset="0"/>
              </a:rPr>
              <a:t>Act.</a:t>
            </a:r>
            <a:endParaRPr lang="en-GB" sz="24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185656650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C725B6B-A36B-43D8-8A96-C7AFB49E6D46}"/>
              </a:ext>
            </a:extLst>
          </p:cNvPr>
          <p:cNvSpPr>
            <a:spLocks noGrp="1"/>
          </p:cNvSpPr>
          <p:nvPr>
            <p:ph type="sldNum" sz="quarter" idx="12"/>
          </p:nvPr>
        </p:nvSpPr>
        <p:spPr/>
        <p:txBody>
          <a:bodyPr/>
          <a:lstStyle/>
          <a:p>
            <a:fld id="{1E20AE4F-6262-4C8B-8D39-3FC41EDB5BB9}" type="slidenum">
              <a:rPr lang="en-US" smtClean="0"/>
              <a:pPr/>
              <a:t>227</a:t>
            </a:fld>
            <a:endParaRPr lang="en-US"/>
          </a:p>
        </p:txBody>
      </p:sp>
      <p:graphicFrame>
        <p:nvGraphicFramePr>
          <p:cNvPr id="5" name="Table 4">
            <a:extLst>
              <a:ext uri="{FF2B5EF4-FFF2-40B4-BE49-F238E27FC236}">
                <a16:creationId xmlns:a16="http://schemas.microsoft.com/office/drawing/2014/main" id="{C0E192A9-A4E8-4946-ABEA-A447F0D9A418}"/>
              </a:ext>
            </a:extLst>
          </p:cNvPr>
          <p:cNvGraphicFramePr>
            <a:graphicFrameLocks noGrp="1"/>
          </p:cNvGraphicFramePr>
          <p:nvPr/>
        </p:nvGraphicFramePr>
        <p:xfrm>
          <a:off x="0" y="957064"/>
          <a:ext cx="9144000" cy="5928320"/>
        </p:xfrm>
        <a:graphic>
          <a:graphicData uri="http://schemas.openxmlformats.org/drawingml/2006/table">
            <a:tbl>
              <a:tblPr/>
              <a:tblGrid>
                <a:gridCol w="9144000">
                  <a:extLst>
                    <a:ext uri="{9D8B030D-6E8A-4147-A177-3AD203B41FA5}">
                      <a16:colId xmlns:a16="http://schemas.microsoft.com/office/drawing/2014/main" val="20000"/>
                    </a:ext>
                  </a:extLst>
                </a:gridCol>
              </a:tblGrid>
              <a:tr h="5928320">
                <a:tc>
                  <a:txBody>
                    <a:bodyPr/>
                    <a:lstStyle/>
                    <a:p>
                      <a:pPr marL="0" marR="0" lvl="0" indent="0" algn="just" defTabSz="914400" rtl="0" eaLnBrk="1" fontAlgn="auto" latinLnBrk="0" hangingPunct="1">
                        <a:lnSpc>
                          <a:spcPct val="115000"/>
                        </a:lnSpc>
                        <a:spcBef>
                          <a:spcPts val="0"/>
                        </a:spcBef>
                        <a:spcAft>
                          <a:spcPts val="1000"/>
                        </a:spcAft>
                        <a:buClrTx/>
                        <a:buSzTx/>
                        <a:buFontTx/>
                        <a:buNone/>
                        <a:tabLst/>
                        <a:defRPr/>
                      </a:pPr>
                      <a:r>
                        <a:rPr lang="en-GB" sz="2400" dirty="0">
                          <a:solidFill>
                            <a:schemeClr val="tx2"/>
                          </a:solidFill>
                          <a:latin typeface="Perpetua" panose="02020502060401020303" pitchFamily="18" charset="0"/>
                        </a:rPr>
                        <a:t>However, if an application of application for insolvency resolution process has been admitted by the Adjudicating Authority (AA) under the Insolvency and Bankruptcy Code, 2016 (IBC), then all the power of BOD or Partner is exercised by Insolvency Professional or the Administrator</a:t>
                      </a:r>
                      <a:r>
                        <a:rPr lang="en-US" sz="2400" dirty="0">
                          <a:solidFill>
                            <a:schemeClr val="tx2"/>
                          </a:solidFill>
                          <a:latin typeface="Perpetua" panose="02020502060401020303" pitchFamily="18" charset="0"/>
                        </a:rPr>
                        <a:t>. In such cases Insolvency Professional is not empowered by the Act to verify the return and to appear before authority as its “Authorized Representative”.</a:t>
                      </a:r>
                    </a:p>
                    <a:p>
                      <a:pPr marL="0" marR="0" lvl="0" indent="0" algn="just" defTabSz="914400" rtl="0" eaLnBrk="1" fontAlgn="auto" latinLnBrk="0" hangingPunct="1">
                        <a:lnSpc>
                          <a:spcPct val="115000"/>
                        </a:lnSpc>
                        <a:spcBef>
                          <a:spcPts val="0"/>
                        </a:spcBef>
                        <a:spcAft>
                          <a:spcPts val="1000"/>
                        </a:spcAft>
                        <a:buClrTx/>
                        <a:buSzTx/>
                        <a:buFontTx/>
                        <a:buNone/>
                        <a:tabLst/>
                        <a:defRPr/>
                      </a:pPr>
                      <a:endParaRPr lang="en-US" sz="8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endParaRPr lang="en-IN" sz="1100" b="0" i="0" u="none" strike="noStrike" kern="1200" baseline="0" dirty="0">
                        <a:solidFill>
                          <a:srgbClr val="000000"/>
                        </a:solidFill>
                        <a:effectLst/>
                        <a:latin typeface="Perpetua" panose="02020502060401020303" pitchFamily="18" charset="0"/>
                        <a:ea typeface="+mn-ea"/>
                        <a:cs typeface="+mn-cs"/>
                      </a:endParaRPr>
                    </a:p>
                    <a:p>
                      <a:pPr algn="just"/>
                      <a:r>
                        <a:rPr lang="en-GB" sz="2400" kern="1200" dirty="0">
                          <a:solidFill>
                            <a:schemeClr val="tx2"/>
                          </a:solidFill>
                          <a:latin typeface="Perpetua" panose="02020502060401020303" pitchFamily="18" charset="0"/>
                          <a:ea typeface="+mn-ea"/>
                          <a:cs typeface="+mn-cs"/>
                        </a:rPr>
                        <a:t>Therefore, clause (c) and (cd) of section 140 and sub section (2) of section 288 of the Act has amended so as to enable any other person, as may be prescribed by the Board to verify the return of income and to appear as an authorised representative in the cases of a company and  LLP.</a:t>
                      </a:r>
                      <a:endParaRPr lang="en-US" sz="2400" kern="1200" dirty="0">
                        <a:solidFill>
                          <a:schemeClr val="tx2"/>
                        </a:solidFill>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8053C53F-4E30-49F7-974A-01F5BB552FD8}"/>
              </a:ext>
            </a:extLst>
          </p:cNvPr>
          <p:cNvSpPr>
            <a:spLocks noGrp="1"/>
          </p:cNvSpPr>
          <p:nvPr>
            <p:ph type="title"/>
          </p:nvPr>
        </p:nvSpPr>
        <p:spPr>
          <a:xfrm>
            <a:off x="0" y="0"/>
            <a:ext cx="9144000" cy="957064"/>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endParaRPr lang="en-US" b="1" i="1" kern="1200" dirty="0">
              <a:latin typeface="High Tower Text" panose="02040502050506030303" pitchFamily="18" charset="0"/>
            </a:endParaRPr>
          </a:p>
        </p:txBody>
      </p:sp>
    </p:spTree>
    <p:extLst>
      <p:ext uri="{BB962C8B-B14F-4D97-AF65-F5344CB8AC3E}">
        <p14:creationId xmlns:p14="http://schemas.microsoft.com/office/powerpoint/2010/main" val="2838571839"/>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business-hand-shake-between-two-colleagues.jpg"/>
          <p:cNvPicPr>
            <a:picLocks noGrp="1" noChangeAspect="1"/>
          </p:cNvPicPr>
          <p:nvPr isPhoto="1"/>
        </p:nvPicPr>
        <p:blipFill>
          <a:blip r:embed="rId2" cstate="print">
            <a:lum/>
          </a:blip>
          <a:stretch>
            <a:fillRect/>
          </a:stretch>
        </p:blipFill>
        <p:spPr>
          <a:xfrm>
            <a:off x="0" y="1"/>
            <a:ext cx="9144000" cy="4114800"/>
          </a:xfrm>
          <a:prstGeom prst="rect">
            <a:avLst/>
          </a:prstGeom>
          <a:noFill/>
          <a:ln>
            <a:noFill/>
          </a:ln>
        </p:spPr>
      </p:pic>
      <p:sp>
        <p:nvSpPr>
          <p:cNvPr id="3" name="Text Placeholder 2"/>
          <p:cNvSpPr txBox="1">
            <a:spLocks/>
          </p:cNvSpPr>
          <p:nvPr/>
        </p:nvSpPr>
        <p:spPr>
          <a:xfrm>
            <a:off x="0" y="3124200"/>
            <a:ext cx="9143999" cy="914400"/>
          </a:xfrm>
          <a:prstGeom prst="rect">
            <a:avLst/>
          </a:prstGeom>
          <a:solidFill>
            <a:schemeClr val="bg1"/>
          </a:solidFill>
          <a:ln>
            <a:solidFill>
              <a:schemeClr val="tx1"/>
            </a:solidFill>
          </a:ln>
        </p:spPr>
        <p:style>
          <a:lnRef idx="0">
            <a:schemeClr val="accent1"/>
          </a:lnRef>
          <a:fillRef idx="3">
            <a:schemeClr val="accent1"/>
          </a:fillRef>
          <a:effectRef idx="3">
            <a:schemeClr val="accent1"/>
          </a:effectRef>
          <a:fontRef idx="minor">
            <a:schemeClr val="lt1"/>
          </a:fontRef>
        </p:style>
        <p:txBody>
          <a:bodyPr anchor="ctr"/>
          <a:lstStyle/>
          <a:p>
            <a:pPr marL="342900" marR="0" lvl="0" indent="-342900" algn="ctr" defTabSz="914400" rtl="0" eaLnBrk="1" fontAlgn="base" latinLnBrk="0" hangingPunct="1">
              <a:lnSpc>
                <a:spcPct val="100000"/>
              </a:lnSpc>
              <a:spcBef>
                <a:spcPct val="20000"/>
              </a:spcBef>
              <a:spcAft>
                <a:spcPct val="0"/>
              </a:spcAft>
              <a:buClrTx/>
              <a:buSzTx/>
              <a:tabLst/>
              <a:defRPr/>
            </a:pPr>
            <a:r>
              <a:rPr kumimoji="0" lang="en-US" sz="5400" b="1" i="0" u="none" strike="noStrike" kern="0" cap="none" spc="0" normalizeH="0" baseline="0" noProof="0" dirty="0">
                <a:ln>
                  <a:noFill/>
                </a:ln>
                <a:solidFill>
                  <a:schemeClr val="tx1">
                    <a:lumMod val="75000"/>
                  </a:schemeClr>
                </a:solidFill>
                <a:effectLst/>
                <a:uLnTx/>
                <a:uFillTx/>
                <a:latin typeface="High Tower Text" pitchFamily="18" charset="0"/>
              </a:rPr>
              <a:t>Thank You…!!!</a:t>
            </a:r>
          </a:p>
        </p:txBody>
      </p:sp>
      <p:sp>
        <p:nvSpPr>
          <p:cNvPr id="4" name="Rectangle 3"/>
          <p:cNvSpPr/>
          <p:nvPr/>
        </p:nvSpPr>
        <p:spPr>
          <a:xfrm>
            <a:off x="0" y="4724400"/>
            <a:ext cx="9144000" cy="2133600"/>
          </a:xfrm>
          <a:prstGeom prst="rect">
            <a:avLst/>
          </a:prstGeom>
          <a:solidFill>
            <a:srgbClr val="0C233C"/>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spcBef>
                <a:spcPts val="0"/>
              </a:spcBef>
              <a:defRPr/>
            </a:pPr>
            <a:r>
              <a:rPr lang="en-US" sz="4000" kern="0" dirty="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Presented by: CA. Sanjay K. Agarwal</a:t>
            </a:r>
          </a:p>
          <a:p>
            <a:pPr marL="342900" lvl="0" indent="-342900" algn="r">
              <a:spcBef>
                <a:spcPts val="0"/>
              </a:spcBef>
              <a:defRPr/>
            </a:pPr>
            <a:r>
              <a:rPr lang="en-US" sz="2400" i="1" kern="0" dirty="0">
                <a:solidFill>
                  <a:schemeClr val="bg1"/>
                </a:solidFill>
                <a:effectLst>
                  <a:outerShdw blurRad="38100" dist="38100" dir="2700000" algn="tl">
                    <a:srgbClr val="000000"/>
                  </a:outerShdw>
                </a:effectLst>
                <a:latin typeface="Times New Roman" panose="02020603050405020304" pitchFamily="18" charset="0"/>
                <a:cs typeface="Times New Roman" panose="02020603050405020304" pitchFamily="18" charset="0"/>
              </a:rPr>
              <a:t>Email: agarwal.s.ca@gmail.com </a:t>
            </a:r>
            <a:endParaRPr lang="en-US" sz="4400" i="1" kern="0" dirty="0">
              <a:solidFill>
                <a:schemeClr val="bg1"/>
              </a:solidFill>
              <a:latin typeface="Times New Roman" panose="02020603050405020304" pitchFamily="18" charset="0"/>
              <a:cs typeface="Times New Roman" panose="02020603050405020304" pitchFamily="18" charset="0"/>
            </a:endParaRPr>
          </a:p>
        </p:txBody>
      </p:sp>
      <p:sp>
        <p:nvSpPr>
          <p:cNvPr id="5" name="Slide Number Placeholder 4">
            <a:extLst>
              <a:ext uri="{FF2B5EF4-FFF2-40B4-BE49-F238E27FC236}">
                <a16:creationId xmlns:a16="http://schemas.microsoft.com/office/drawing/2014/main" id="{7A53E05A-FF00-4B33-A321-70C684AB9FA5}"/>
              </a:ext>
            </a:extLst>
          </p:cNvPr>
          <p:cNvSpPr>
            <a:spLocks noGrp="1"/>
          </p:cNvSpPr>
          <p:nvPr>
            <p:ph type="sldNum" sz="quarter" idx="12"/>
          </p:nvPr>
        </p:nvSpPr>
        <p:spPr/>
        <p:txBody>
          <a:bodyPr/>
          <a:lstStyle/>
          <a:p>
            <a:fld id="{8BE13033-DE32-40B2-9C51-A20266549AFB}" type="slidenum">
              <a:rPr lang="en-US" smtClean="0"/>
              <a:pPr/>
              <a:t>228</a:t>
            </a:fld>
            <a:endParaRPr lang="en-US"/>
          </a:p>
        </p:txBody>
      </p:sp>
    </p:spTree>
    <p:extLst>
      <p:ext uri="{BB962C8B-B14F-4D97-AF65-F5344CB8AC3E}">
        <p14:creationId xmlns:p14="http://schemas.microsoft.com/office/powerpoint/2010/main" val="19241772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294781744"/>
              </p:ext>
            </p:extLst>
          </p:nvPr>
        </p:nvGraphicFramePr>
        <p:xfrm>
          <a:off x="0" y="0"/>
          <a:ext cx="9144000" cy="6858000"/>
        </p:xfrm>
        <a:graphic>
          <a:graphicData uri="http://schemas.openxmlformats.org/drawingml/2006/table">
            <a:tbl>
              <a:tblPr/>
              <a:tblGrid>
                <a:gridCol w="9144000">
                  <a:extLst>
                    <a:ext uri="{9D8B030D-6E8A-4147-A177-3AD203B41FA5}">
                      <a16:colId xmlns:a16="http://schemas.microsoft.com/office/drawing/2014/main" val="20000"/>
                    </a:ext>
                  </a:extLst>
                </a:gridCol>
              </a:tblGrid>
              <a:tr h="6858000">
                <a:tc>
                  <a:txBody>
                    <a:bodyPr/>
                    <a:lstStyle/>
                    <a:p>
                      <a:pPr marL="457200" indent="-457200" algn="just">
                        <a:buFont typeface="+mj-lt"/>
                        <a:buAutoNum type="alphaUcPeriod" startAt="3"/>
                      </a:pPr>
                      <a:endParaRPr lang="en-IN" sz="2500" b="1" i="0" u="sng" strike="noStrike" kern="1200" baseline="0" dirty="0">
                        <a:solidFill>
                          <a:schemeClr val="tx2"/>
                        </a:solidFill>
                        <a:latin typeface="Perpetua" panose="02020502060401020303" pitchFamily="18" charset="0"/>
                        <a:ea typeface="+mn-ea"/>
                        <a:cs typeface="+mn-cs"/>
                      </a:endParaRPr>
                    </a:p>
                    <a:p>
                      <a:pPr marL="457200" indent="-457200" algn="just">
                        <a:buFont typeface="+mj-lt"/>
                        <a:buAutoNum type="alphaUcPeriod" startAt="3"/>
                      </a:pPr>
                      <a:r>
                        <a:rPr lang="en-IN" sz="2500" b="1" i="0" u="sng" strike="noStrike" kern="1200" baseline="0" dirty="0">
                          <a:solidFill>
                            <a:schemeClr val="tx2"/>
                          </a:solidFill>
                          <a:latin typeface="Perpetua" panose="02020502060401020303" pitchFamily="18" charset="0"/>
                          <a:ea typeface="+mn-ea"/>
                          <a:cs typeface="+mn-cs"/>
                        </a:rPr>
                        <a:t>Partnership Firms (for A.Y. 2021-22)</a:t>
                      </a:r>
                    </a:p>
                    <a:p>
                      <a:pPr marL="179387" indent="0" algn="just">
                        <a:buFont typeface="+mj-lt"/>
                        <a:buNone/>
                      </a:pPr>
                      <a:endParaRPr lang="en-GB" sz="2500" b="0" i="0" u="none" strike="noStrike" kern="1200" baseline="0" dirty="0">
                        <a:solidFill>
                          <a:schemeClr val="tx2"/>
                        </a:solidFill>
                        <a:latin typeface="Perpetua" panose="02020502060401020303" pitchFamily="18" charset="0"/>
                        <a:ea typeface="+mn-ea"/>
                        <a:cs typeface="+mn-cs"/>
                      </a:endParaRPr>
                    </a:p>
                    <a:p>
                      <a:pPr marL="179387" indent="0" algn="just">
                        <a:buFont typeface="+mj-lt"/>
                        <a:buNone/>
                      </a:pPr>
                      <a:r>
                        <a:rPr lang="en-GB" sz="2500" b="0" i="0" u="none" strike="noStrike" kern="1200" baseline="0" dirty="0">
                          <a:solidFill>
                            <a:schemeClr val="tx2"/>
                          </a:solidFill>
                          <a:latin typeface="Perpetua" panose="02020502060401020303" pitchFamily="18" charset="0"/>
                          <a:ea typeface="+mn-ea"/>
                          <a:cs typeface="+mn-cs"/>
                        </a:rPr>
                        <a:t>The rates of income-tax will continue to be the same as those specified for Assessment Year 2019-20 i.e. </a:t>
                      </a:r>
                      <a:r>
                        <a:rPr lang="en-GB" sz="2500" b="1" i="0" u="none" strike="noStrike" kern="1200" baseline="0" dirty="0">
                          <a:solidFill>
                            <a:schemeClr val="tx2"/>
                          </a:solidFill>
                          <a:latin typeface="Perpetua" panose="02020502060401020303" pitchFamily="18" charset="0"/>
                          <a:ea typeface="+mn-ea"/>
                          <a:cs typeface="+mn-cs"/>
                        </a:rPr>
                        <a:t>a </a:t>
                      </a:r>
                      <a:r>
                        <a:rPr lang="en-GB" sz="2500" b="1" i="0" kern="1200" dirty="0">
                          <a:solidFill>
                            <a:schemeClr val="tx2"/>
                          </a:solidFill>
                          <a:effectLst/>
                          <a:latin typeface="Perpetua" panose="02020502060401020303" pitchFamily="18" charset="0"/>
                          <a:ea typeface="+mn-ea"/>
                          <a:cs typeface="+mn-cs"/>
                        </a:rPr>
                        <a:t>partnership firm (including LLP) is taxable at 30%.</a:t>
                      </a:r>
                    </a:p>
                    <a:p>
                      <a:pPr marL="179387" indent="0" algn="just">
                        <a:buFont typeface="+mj-lt"/>
                        <a:buNone/>
                      </a:pPr>
                      <a:endParaRPr lang="en-GB" sz="2500" b="1" i="0" kern="1200" dirty="0">
                        <a:solidFill>
                          <a:schemeClr val="tx2"/>
                        </a:solidFill>
                        <a:effectLst/>
                        <a:latin typeface="Perpetua" panose="02020502060401020303" pitchFamily="18" charset="0"/>
                        <a:ea typeface="+mn-ea"/>
                        <a:cs typeface="+mn-cs"/>
                      </a:endParaRPr>
                    </a:p>
                    <a:p>
                      <a:pPr marL="179387" indent="0" algn="just">
                        <a:buFont typeface="+mj-lt"/>
                        <a:buNone/>
                      </a:pPr>
                      <a:r>
                        <a:rPr lang="en-GB" sz="2500" b="1" i="1" u="sng" kern="1200" dirty="0">
                          <a:solidFill>
                            <a:schemeClr val="tx2"/>
                          </a:solidFill>
                          <a:effectLst/>
                          <a:latin typeface="Perpetua" panose="02020502060401020303" pitchFamily="18" charset="0"/>
                          <a:ea typeface="+mn-ea"/>
                          <a:cs typeface="+mn-cs"/>
                        </a:rPr>
                        <a:t>Add:</a:t>
                      </a:r>
                      <a:endParaRPr lang="en-GB" sz="2500" b="1" i="1" u="sng" kern="1200" dirty="0">
                        <a:solidFill>
                          <a:srgbClr val="FF0000"/>
                        </a:solidFill>
                        <a:latin typeface="Perpetua" panose="02020502060401020303" pitchFamily="18" charset="0"/>
                        <a:ea typeface="+mn-ea"/>
                        <a:cs typeface="+mn-cs"/>
                      </a:endParaRPr>
                    </a:p>
                    <a:p>
                      <a:pPr marL="442913" indent="0" algn="just">
                        <a:buFont typeface="+mj-lt"/>
                        <a:buNone/>
                      </a:pPr>
                      <a:endParaRPr lang="en-GB" sz="2500" b="1" i="0" u="sng" strike="noStrike" kern="1200" baseline="0" dirty="0">
                        <a:solidFill>
                          <a:schemeClr val="tx2"/>
                        </a:solidFill>
                        <a:latin typeface="Perpetua" panose="02020502060401020303" pitchFamily="18" charset="0"/>
                        <a:ea typeface="+mn-ea"/>
                        <a:cs typeface="+mn-cs"/>
                      </a:endParaRPr>
                    </a:p>
                    <a:p>
                      <a:pPr marL="750887" indent="-571500" algn="just">
                        <a:buFont typeface="+mj-lt"/>
                        <a:buAutoNum type="romanUcPeriod"/>
                      </a:pPr>
                      <a:r>
                        <a:rPr lang="en-US" sz="2800" b="0" i="0" u="none" strike="noStrike" kern="1200" baseline="0" dirty="0">
                          <a:solidFill>
                            <a:schemeClr val="tx2"/>
                          </a:solidFill>
                          <a:latin typeface="Perpetua" panose="02020502060401020303" pitchFamily="18" charset="0"/>
                          <a:ea typeface="+mn-ea"/>
                          <a:cs typeface="+mn-cs"/>
                        </a:rPr>
                        <a:t>Surcharge of 12% would continue to be applicable where the total income of firm exceeds </a:t>
                      </a:r>
                      <a:r>
                        <a:rPr lang="en-US" sz="2800" b="0" i="0" u="none" strike="noStrike" kern="1200" baseline="0" dirty="0" err="1">
                          <a:solidFill>
                            <a:schemeClr val="tx2"/>
                          </a:solidFill>
                          <a:latin typeface="Perpetua" panose="02020502060401020303" pitchFamily="18" charset="0"/>
                          <a:ea typeface="+mn-ea"/>
                          <a:cs typeface="+mn-cs"/>
                        </a:rPr>
                        <a:t>Rs</a:t>
                      </a:r>
                      <a:r>
                        <a:rPr lang="en-US" sz="2800" b="0" i="0" u="none" strike="noStrike" kern="1200" baseline="0" dirty="0">
                          <a:solidFill>
                            <a:schemeClr val="tx2"/>
                          </a:solidFill>
                          <a:latin typeface="Perpetua" panose="02020502060401020303" pitchFamily="18" charset="0"/>
                          <a:ea typeface="+mn-ea"/>
                          <a:cs typeface="+mn-cs"/>
                        </a:rPr>
                        <a:t> 1.00 Crore.</a:t>
                      </a:r>
                      <a:r>
                        <a:rPr lang="en-US" sz="2500" b="0" i="0" u="none" strike="noStrike" kern="1200" baseline="0" dirty="0">
                          <a:solidFill>
                            <a:schemeClr val="tx2"/>
                          </a:solidFill>
                          <a:latin typeface="Perpetua" panose="02020502060401020303" pitchFamily="18" charset="0"/>
                          <a:ea typeface="+mn-ea"/>
                          <a:cs typeface="+mn-cs"/>
                        </a:rPr>
                        <a:t> </a:t>
                      </a:r>
                      <a:r>
                        <a:rPr lang="en-US" sz="2500" b="1" kern="1200" dirty="0">
                          <a:solidFill>
                            <a:schemeClr val="tx2"/>
                          </a:solidFill>
                          <a:latin typeface="Perpetua" panose="02020502060401020303" pitchFamily="18" charset="0"/>
                          <a:ea typeface="+mn-ea"/>
                          <a:cs typeface="+mn-cs"/>
                        </a:rPr>
                        <a:t>[Subject to Marginal Relief]</a:t>
                      </a:r>
                    </a:p>
                    <a:p>
                      <a:pPr marL="750887" indent="-571500" algn="just">
                        <a:buFont typeface="+mj-lt"/>
                        <a:buAutoNum type="romanUcPeriod"/>
                      </a:pPr>
                      <a:r>
                        <a:rPr lang="en-IN" sz="2800" kern="1200" dirty="0">
                          <a:solidFill>
                            <a:schemeClr val="tx2"/>
                          </a:solidFill>
                          <a:latin typeface="Perpetua" panose="02020502060401020303" pitchFamily="18" charset="0"/>
                          <a:ea typeface="+mn-ea"/>
                          <a:cs typeface="+mn-cs"/>
                        </a:rPr>
                        <a:t>Health &amp; </a:t>
                      </a:r>
                      <a:r>
                        <a:rPr lang="en-GB" sz="2800" kern="1200" dirty="0">
                          <a:solidFill>
                            <a:schemeClr val="tx2"/>
                          </a:solidFill>
                          <a:latin typeface="Perpetua" panose="02020502060401020303" pitchFamily="18" charset="0"/>
                          <a:ea typeface="+mn-ea"/>
                          <a:cs typeface="+mn-cs"/>
                        </a:rPr>
                        <a:t>Education cess as applicable.</a:t>
                      </a:r>
                      <a:endParaRPr lang="en-US" sz="2500" b="1" kern="1200" dirty="0">
                        <a:solidFill>
                          <a:schemeClr val="tx2"/>
                        </a:solidFill>
                        <a:latin typeface="Perpetua" panose="02020502060401020303" pitchFamily="18" charset="0"/>
                        <a:ea typeface="+mn-ea"/>
                        <a:cs typeface="+mn-cs"/>
                      </a:endParaRPr>
                    </a:p>
                    <a:p>
                      <a:pPr marL="179387" indent="0" algn="just">
                        <a:buFont typeface="+mj-lt"/>
                        <a:buNone/>
                      </a:pPr>
                      <a:endParaRPr lang="en-US" sz="2500" b="0" i="0" kern="1200" dirty="0">
                        <a:solidFill>
                          <a:schemeClr val="tx2">
                            <a:lumMod val="95000"/>
                            <a:lumOff val="5000"/>
                          </a:schemeClr>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Slide Number Placeholder 5"/>
          <p:cNvSpPr>
            <a:spLocks noGrp="1"/>
          </p:cNvSpPr>
          <p:nvPr>
            <p:ph type="sldNum" sz="quarter" idx="12"/>
          </p:nvPr>
        </p:nvSpPr>
        <p:spPr/>
        <p:txBody>
          <a:bodyPr/>
          <a:lstStyle/>
          <a:p>
            <a:fld id="{B3114B22-2A7B-4820-8EB8-CF2D6B3CC3FE}" type="slidenum">
              <a:rPr lang="en-US" smtClean="0"/>
              <a:pPr/>
              <a:t>23</a:t>
            </a:fld>
            <a:endParaRPr lang="en-US"/>
          </a:p>
        </p:txBody>
      </p:sp>
    </p:spTree>
    <p:extLst>
      <p:ext uri="{BB962C8B-B14F-4D97-AF65-F5344CB8AC3E}">
        <p14:creationId xmlns:p14="http://schemas.microsoft.com/office/powerpoint/2010/main" val="3271692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4194664"/>
              </p:ext>
            </p:extLst>
          </p:nvPr>
        </p:nvGraphicFramePr>
        <p:xfrm>
          <a:off x="0" y="0"/>
          <a:ext cx="9144000" cy="6858000"/>
        </p:xfrm>
        <a:graphic>
          <a:graphicData uri="http://schemas.openxmlformats.org/drawingml/2006/table">
            <a:tbl>
              <a:tblPr/>
              <a:tblGrid>
                <a:gridCol w="9144000">
                  <a:extLst>
                    <a:ext uri="{9D8B030D-6E8A-4147-A177-3AD203B41FA5}">
                      <a16:colId xmlns:a16="http://schemas.microsoft.com/office/drawing/2014/main" val="20000"/>
                    </a:ext>
                  </a:extLst>
                </a:gridCol>
              </a:tblGrid>
              <a:tr h="6858000">
                <a:tc>
                  <a:txBody>
                    <a:bodyPr/>
                    <a:lstStyle/>
                    <a:p>
                      <a:pPr marL="442913" indent="0" algn="just">
                        <a:buFont typeface="+mj-lt"/>
                        <a:buNone/>
                      </a:pPr>
                      <a:endParaRPr lang="en-IN" sz="2500" b="1" i="0" u="none" strike="noStrike" kern="1200" baseline="0" dirty="0">
                        <a:solidFill>
                          <a:schemeClr val="tx2"/>
                        </a:solidFill>
                        <a:latin typeface="Perpetua" panose="02020502060401020303" pitchFamily="18" charset="0"/>
                        <a:ea typeface="+mn-ea"/>
                        <a:cs typeface="+mn-cs"/>
                      </a:endParaRPr>
                    </a:p>
                    <a:p>
                      <a:pPr marL="457200" indent="-457200" algn="just">
                        <a:buFont typeface="+mj-lt"/>
                        <a:buAutoNum type="alphaUcPeriod" startAt="4"/>
                      </a:pPr>
                      <a:r>
                        <a:rPr lang="en-IN" sz="2500" b="1" i="0" u="sng" strike="noStrike" kern="1200" baseline="0" dirty="0">
                          <a:solidFill>
                            <a:schemeClr val="tx2"/>
                          </a:solidFill>
                          <a:latin typeface="Perpetua" panose="02020502060401020303" pitchFamily="18" charset="0"/>
                          <a:ea typeface="+mn-ea"/>
                          <a:cs typeface="+mn-cs"/>
                        </a:rPr>
                        <a:t>Local Authority (for A.Y. 2020-21)</a:t>
                      </a:r>
                    </a:p>
                    <a:p>
                      <a:pPr marL="179387" indent="0" algn="just">
                        <a:buFont typeface="+mj-lt"/>
                        <a:buNone/>
                      </a:pPr>
                      <a:endParaRPr lang="en-GB" sz="2500" b="0" i="0" u="none" strike="noStrike" kern="1200" baseline="0" dirty="0">
                        <a:solidFill>
                          <a:schemeClr val="tx2"/>
                        </a:solidFill>
                        <a:latin typeface="Perpetua" panose="02020502060401020303" pitchFamily="18" charset="0"/>
                        <a:ea typeface="+mn-ea"/>
                        <a:cs typeface="+mn-cs"/>
                      </a:endParaRPr>
                    </a:p>
                    <a:p>
                      <a:pPr marL="179387" indent="0" algn="just">
                        <a:buFont typeface="+mj-lt"/>
                        <a:buNone/>
                      </a:pPr>
                      <a:r>
                        <a:rPr lang="en-GB" sz="2500" b="0" i="0" u="none" strike="noStrike" kern="1200" baseline="0" dirty="0">
                          <a:solidFill>
                            <a:schemeClr val="tx2"/>
                          </a:solidFill>
                          <a:latin typeface="Perpetua" panose="02020502060401020303" pitchFamily="18" charset="0"/>
                          <a:ea typeface="+mn-ea"/>
                          <a:cs typeface="+mn-cs"/>
                        </a:rPr>
                        <a:t>The rates of income-tax will continue to be the same as those specified for Assessment year 2019-20 i.e. </a:t>
                      </a:r>
                      <a:r>
                        <a:rPr lang="en-GB" sz="2500" b="1" i="0" u="none" strike="noStrike" kern="1200" baseline="0" dirty="0">
                          <a:solidFill>
                            <a:schemeClr val="tx2"/>
                          </a:solidFill>
                          <a:latin typeface="Perpetua" panose="02020502060401020303" pitchFamily="18" charset="0"/>
                          <a:ea typeface="+mn-ea"/>
                          <a:cs typeface="+mn-cs"/>
                        </a:rPr>
                        <a:t>a </a:t>
                      </a:r>
                      <a:r>
                        <a:rPr lang="en-GB" sz="2500" b="1" i="0" kern="1200" dirty="0">
                          <a:solidFill>
                            <a:schemeClr val="tx2"/>
                          </a:solidFill>
                          <a:effectLst/>
                          <a:latin typeface="Perpetua" panose="02020502060401020303" pitchFamily="18" charset="0"/>
                          <a:ea typeface="+mn-ea"/>
                          <a:cs typeface="+mn-cs"/>
                        </a:rPr>
                        <a:t>local authority is taxable at 30%</a:t>
                      </a:r>
                      <a:endParaRPr lang="en-GB" sz="2500" b="1" i="1" kern="1200" dirty="0">
                        <a:solidFill>
                          <a:srgbClr val="FF0000"/>
                        </a:solidFill>
                        <a:latin typeface="Perpetua" panose="02020502060401020303" pitchFamily="18" charset="0"/>
                        <a:ea typeface="+mn-ea"/>
                        <a:cs typeface="+mn-cs"/>
                      </a:endParaRPr>
                    </a:p>
                    <a:p>
                      <a:pPr marL="179387" indent="0" algn="just">
                        <a:buFont typeface="+mj-lt"/>
                        <a:buNone/>
                      </a:pPr>
                      <a:endParaRPr lang="en-GB" sz="2500" b="1" i="1" u="sng" kern="1200" dirty="0">
                        <a:solidFill>
                          <a:schemeClr val="tx2"/>
                        </a:solidFill>
                        <a:latin typeface="Perpetua" panose="02020502060401020303" pitchFamily="18" charset="0"/>
                        <a:ea typeface="+mn-ea"/>
                        <a:cs typeface="+mn-cs"/>
                      </a:endParaRPr>
                    </a:p>
                    <a:p>
                      <a:pPr marL="179387" indent="0" algn="just">
                        <a:buFont typeface="+mj-lt"/>
                        <a:buNone/>
                      </a:pPr>
                      <a:r>
                        <a:rPr lang="en-GB" sz="2500" b="1" i="0" u="sng" kern="1200" dirty="0">
                          <a:solidFill>
                            <a:schemeClr val="tx2"/>
                          </a:solidFill>
                          <a:latin typeface="Perpetua" panose="02020502060401020303" pitchFamily="18" charset="0"/>
                          <a:ea typeface="+mn-ea"/>
                          <a:cs typeface="+mn-cs"/>
                        </a:rPr>
                        <a:t>Add: </a:t>
                      </a:r>
                    </a:p>
                    <a:p>
                      <a:pPr marL="957263" indent="-514350" algn="just">
                        <a:buFont typeface="+mj-lt"/>
                        <a:buAutoNum type="romanUcPeriod"/>
                      </a:pPr>
                      <a:endParaRPr lang="en-GB" sz="2500" i="1" kern="1200" dirty="0">
                        <a:solidFill>
                          <a:schemeClr val="tx2"/>
                        </a:solidFill>
                        <a:latin typeface="Perpetua" panose="02020502060401020303" pitchFamily="18" charset="0"/>
                        <a:ea typeface="+mn-ea"/>
                        <a:cs typeface="+mn-cs"/>
                      </a:endParaRPr>
                    </a:p>
                    <a:p>
                      <a:pPr marL="179387" marR="0" lvl="0" indent="0" algn="just" defTabSz="914400" rtl="0" eaLnBrk="1" fontAlgn="auto" latinLnBrk="0" hangingPunct="1">
                        <a:lnSpc>
                          <a:spcPct val="100000"/>
                        </a:lnSpc>
                        <a:spcBef>
                          <a:spcPts val="0"/>
                        </a:spcBef>
                        <a:spcAft>
                          <a:spcPts val="0"/>
                        </a:spcAft>
                        <a:buClrTx/>
                        <a:buSzTx/>
                        <a:buFont typeface="+mj-lt"/>
                        <a:buNone/>
                        <a:tabLst/>
                        <a:defRPr/>
                      </a:pPr>
                      <a:r>
                        <a:rPr lang="en-US" sz="2400" b="0" i="0" u="none" strike="noStrike" kern="1200" baseline="0" dirty="0">
                          <a:solidFill>
                            <a:schemeClr val="tx2"/>
                          </a:solidFill>
                          <a:latin typeface="Perpetua" panose="02020502060401020303" pitchFamily="18" charset="0"/>
                          <a:ea typeface="+mn-ea"/>
                          <a:cs typeface="+mn-cs"/>
                        </a:rPr>
                        <a:t>Surcharge of 12% would continue to be applicable where the total income of Local Authority exceeds Rs. 1.00 Crore </a:t>
                      </a:r>
                      <a:r>
                        <a:rPr lang="en-US" sz="2400" b="1" kern="1200" dirty="0">
                          <a:solidFill>
                            <a:schemeClr val="tx2"/>
                          </a:solidFill>
                          <a:latin typeface="Perpetua" panose="02020502060401020303" pitchFamily="18" charset="0"/>
                          <a:ea typeface="+mn-ea"/>
                          <a:cs typeface="+mn-cs"/>
                        </a:rPr>
                        <a:t>[Subject to Marginal Relief]</a:t>
                      </a:r>
                    </a:p>
                    <a:p>
                      <a:pPr marL="179387" marR="0" lvl="0" indent="0" algn="just" defTabSz="914400" rtl="0" eaLnBrk="1" fontAlgn="auto" latinLnBrk="0" hangingPunct="1">
                        <a:lnSpc>
                          <a:spcPct val="100000"/>
                        </a:lnSpc>
                        <a:spcBef>
                          <a:spcPts val="0"/>
                        </a:spcBef>
                        <a:spcAft>
                          <a:spcPts val="0"/>
                        </a:spcAft>
                        <a:buClrTx/>
                        <a:buSzTx/>
                        <a:buFont typeface="+mj-lt"/>
                        <a:buNone/>
                        <a:tabLst/>
                        <a:defRPr/>
                      </a:pPr>
                      <a:endParaRPr lang="en-US" sz="2400" b="1" kern="1200" dirty="0">
                        <a:solidFill>
                          <a:schemeClr val="tx2"/>
                        </a:solidFill>
                        <a:latin typeface="Perpetua" panose="02020502060401020303" pitchFamily="18" charset="0"/>
                        <a:ea typeface="+mn-ea"/>
                        <a:cs typeface="+mn-cs"/>
                      </a:endParaRPr>
                    </a:p>
                    <a:p>
                      <a:pPr marL="179387" marR="0" lvl="0" indent="0" algn="just" defTabSz="914400" rtl="0" eaLnBrk="1" fontAlgn="auto" latinLnBrk="0" hangingPunct="1">
                        <a:lnSpc>
                          <a:spcPct val="100000"/>
                        </a:lnSpc>
                        <a:spcBef>
                          <a:spcPts val="0"/>
                        </a:spcBef>
                        <a:spcAft>
                          <a:spcPts val="0"/>
                        </a:spcAft>
                        <a:buClrTx/>
                        <a:buSzTx/>
                        <a:buFont typeface="+mj-lt"/>
                        <a:buNone/>
                        <a:tabLst/>
                        <a:defRPr/>
                      </a:pPr>
                      <a:r>
                        <a:rPr lang="en-IN" sz="2400" kern="1200" dirty="0">
                          <a:solidFill>
                            <a:schemeClr val="tx2"/>
                          </a:solidFill>
                          <a:latin typeface="Perpetua" panose="02020502060401020303" pitchFamily="18" charset="0"/>
                          <a:ea typeface="+mn-ea"/>
                          <a:cs typeface="+mn-cs"/>
                        </a:rPr>
                        <a:t>Health &amp; </a:t>
                      </a:r>
                      <a:r>
                        <a:rPr lang="en-GB" sz="2400" kern="1200" dirty="0">
                          <a:solidFill>
                            <a:schemeClr val="tx2"/>
                          </a:solidFill>
                          <a:latin typeface="Perpetua" panose="02020502060401020303" pitchFamily="18" charset="0"/>
                          <a:ea typeface="+mn-ea"/>
                          <a:cs typeface="+mn-cs"/>
                        </a:rPr>
                        <a:t>Education cess as applicable.</a:t>
                      </a:r>
                      <a:endParaRPr lang="en-US" sz="2400" b="1" kern="1200" dirty="0">
                        <a:solidFill>
                          <a:schemeClr val="tx2"/>
                        </a:solidFill>
                        <a:latin typeface="Perpetua" panose="02020502060401020303" pitchFamily="18" charset="0"/>
                        <a:ea typeface="+mn-ea"/>
                        <a:cs typeface="+mn-cs"/>
                      </a:endParaRPr>
                    </a:p>
                    <a:p>
                      <a:pPr marL="179387" marR="0" lvl="0" indent="0" algn="just" defTabSz="914400" rtl="0" eaLnBrk="1" fontAlgn="auto" latinLnBrk="0" hangingPunct="1">
                        <a:lnSpc>
                          <a:spcPct val="100000"/>
                        </a:lnSpc>
                        <a:spcBef>
                          <a:spcPts val="0"/>
                        </a:spcBef>
                        <a:spcAft>
                          <a:spcPts val="0"/>
                        </a:spcAft>
                        <a:buClrTx/>
                        <a:buSzTx/>
                        <a:buFont typeface="+mj-lt"/>
                        <a:buNone/>
                        <a:tabLst/>
                        <a:defRPr/>
                      </a:pPr>
                      <a:endParaRPr lang="en-US" sz="2500" b="1" i="0" kern="1200" dirty="0">
                        <a:solidFill>
                          <a:schemeClr val="tx2"/>
                        </a:solidFill>
                        <a:effectLst/>
                        <a:latin typeface="Perpetua" panose="02020502060401020303" pitchFamily="18" charset="0"/>
                        <a:ea typeface="+mn-ea"/>
                        <a:cs typeface="+mn-cs"/>
                      </a:endParaRPr>
                    </a:p>
                    <a:p>
                      <a:pPr marL="179387" marR="0" lvl="0" indent="0" algn="just" defTabSz="914400" rtl="0" eaLnBrk="1" fontAlgn="auto" latinLnBrk="0" hangingPunct="1">
                        <a:lnSpc>
                          <a:spcPct val="100000"/>
                        </a:lnSpc>
                        <a:spcBef>
                          <a:spcPts val="0"/>
                        </a:spcBef>
                        <a:spcAft>
                          <a:spcPts val="0"/>
                        </a:spcAft>
                        <a:buClrTx/>
                        <a:buSzTx/>
                        <a:buFont typeface="+mj-lt"/>
                        <a:buNone/>
                        <a:tabLst/>
                        <a:defRPr/>
                      </a:pPr>
                      <a:endParaRPr lang="en-US" sz="2500" b="0" i="0" u="none" strike="noStrike" kern="1200" baseline="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Slide Number Placeholder 5"/>
          <p:cNvSpPr>
            <a:spLocks noGrp="1"/>
          </p:cNvSpPr>
          <p:nvPr>
            <p:ph type="sldNum" sz="quarter" idx="12"/>
          </p:nvPr>
        </p:nvSpPr>
        <p:spPr/>
        <p:txBody>
          <a:bodyPr/>
          <a:lstStyle/>
          <a:p>
            <a:fld id="{B3114B22-2A7B-4820-8EB8-CF2D6B3CC3FE}" type="slidenum">
              <a:rPr lang="en-US" smtClean="0"/>
              <a:pPr/>
              <a:t>24</a:t>
            </a:fld>
            <a:endParaRPr lang="en-US"/>
          </a:p>
        </p:txBody>
      </p:sp>
    </p:spTree>
    <p:extLst>
      <p:ext uri="{BB962C8B-B14F-4D97-AF65-F5344CB8AC3E}">
        <p14:creationId xmlns:p14="http://schemas.microsoft.com/office/powerpoint/2010/main" val="1385060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986632153"/>
              </p:ext>
            </p:extLst>
          </p:nvPr>
        </p:nvGraphicFramePr>
        <p:xfrm>
          <a:off x="0" y="1"/>
          <a:ext cx="9144000" cy="6781800"/>
        </p:xfrm>
        <a:graphic>
          <a:graphicData uri="http://schemas.openxmlformats.org/drawingml/2006/table">
            <a:tbl>
              <a:tblPr/>
              <a:tblGrid>
                <a:gridCol w="9144000">
                  <a:extLst>
                    <a:ext uri="{9D8B030D-6E8A-4147-A177-3AD203B41FA5}">
                      <a16:colId xmlns:a16="http://schemas.microsoft.com/office/drawing/2014/main" val="20000"/>
                    </a:ext>
                  </a:extLst>
                </a:gridCol>
              </a:tblGrid>
              <a:tr h="6781800">
                <a:tc>
                  <a:txBody>
                    <a:bodyPr/>
                    <a:lstStyle/>
                    <a:p>
                      <a:pPr marL="457200" indent="-457200" algn="just">
                        <a:buFont typeface="+mj-lt"/>
                        <a:buAutoNum type="alphaUcPeriod" startAt="5"/>
                      </a:pPr>
                      <a:endParaRPr lang="en-IN" sz="2200" b="1" i="0" u="sng" strike="noStrike" kern="1200" baseline="0" dirty="0">
                        <a:solidFill>
                          <a:schemeClr val="tx2"/>
                        </a:solidFill>
                        <a:latin typeface="Perpetua" panose="02020502060401020303" pitchFamily="18" charset="0"/>
                        <a:ea typeface="+mn-ea"/>
                        <a:cs typeface="+mn-cs"/>
                      </a:endParaRPr>
                    </a:p>
                    <a:p>
                      <a:pPr marL="457200" indent="-457200" algn="just">
                        <a:buFont typeface="+mj-lt"/>
                        <a:buAutoNum type="alphaUcPeriod" startAt="5"/>
                      </a:pPr>
                      <a:r>
                        <a:rPr lang="en-IN" sz="2200" b="1" i="0" u="sng" strike="noStrike" kern="1200" baseline="0" dirty="0">
                          <a:solidFill>
                            <a:schemeClr val="tx2"/>
                          </a:solidFill>
                          <a:latin typeface="Perpetua" panose="02020502060401020303" pitchFamily="18" charset="0"/>
                          <a:ea typeface="+mn-ea"/>
                          <a:cs typeface="+mn-cs"/>
                        </a:rPr>
                        <a:t>Domestic Company </a:t>
                      </a:r>
                      <a:r>
                        <a:rPr lang="en-IN" sz="2400" b="1" i="0" u="sng" strike="noStrike" kern="1200" baseline="0" dirty="0">
                          <a:solidFill>
                            <a:schemeClr val="tx2"/>
                          </a:solidFill>
                          <a:latin typeface="Perpetua" panose="02020502060401020303" pitchFamily="18" charset="0"/>
                          <a:ea typeface="+mn-ea"/>
                          <a:cs typeface="+mn-cs"/>
                        </a:rPr>
                        <a:t>(for A.Y. 2020-21)</a:t>
                      </a:r>
                      <a:endParaRPr lang="en-IN" sz="2200" b="1" i="0" u="sng" strike="noStrike" kern="1200" baseline="0" dirty="0">
                        <a:solidFill>
                          <a:schemeClr val="tx2"/>
                        </a:solidFill>
                        <a:latin typeface="Perpetua" panose="02020502060401020303" pitchFamily="18" charset="0"/>
                        <a:ea typeface="+mn-ea"/>
                        <a:cs typeface="+mn-cs"/>
                      </a:endParaRPr>
                    </a:p>
                    <a:p>
                      <a:pPr marL="539750" indent="-360363" algn="just">
                        <a:buFont typeface="+mj-lt"/>
                        <a:buAutoNum type="romanUcPeriod"/>
                      </a:pPr>
                      <a:r>
                        <a:rPr lang="en-GB" sz="2200" b="1" kern="1200" dirty="0">
                          <a:solidFill>
                            <a:schemeClr val="tx2"/>
                          </a:solidFill>
                          <a:effectLst/>
                          <a:latin typeface="Perpetua" panose="02020502060401020303" pitchFamily="18" charset="0"/>
                          <a:ea typeface="+mn-ea"/>
                          <a:cs typeface="+mn-cs"/>
                        </a:rPr>
                        <a:t>Paragraph E of Part III to the First Schedule: </a:t>
                      </a:r>
                      <a:r>
                        <a:rPr lang="en-US" sz="2200" i="0" kern="1200" dirty="0">
                          <a:solidFill>
                            <a:schemeClr val="tx2"/>
                          </a:solidFill>
                          <a:effectLst/>
                          <a:latin typeface="Perpetua" panose="02020502060401020303" pitchFamily="18" charset="0"/>
                          <a:ea typeface="+mn-ea"/>
                          <a:cs typeface="+mn-cs"/>
                        </a:rPr>
                        <a:t>In the case of domestic companies the rate of income-tax shall be @ 25% </a:t>
                      </a:r>
                      <a:r>
                        <a:rPr lang="en-GB" sz="2200" i="0" dirty="0">
                          <a:solidFill>
                            <a:schemeClr val="tx2"/>
                          </a:solidFill>
                          <a:latin typeface="Perpetua" panose="02020502060401020303" pitchFamily="18" charset="0"/>
                        </a:rPr>
                        <a:t>(plus applicable surcharge and health &amp; education cess)</a:t>
                      </a:r>
                      <a:r>
                        <a:rPr lang="en-US" sz="2200" i="0" kern="1200" dirty="0">
                          <a:solidFill>
                            <a:schemeClr val="tx2"/>
                          </a:solidFill>
                          <a:effectLst/>
                          <a:latin typeface="Perpetua" panose="02020502060401020303" pitchFamily="18" charset="0"/>
                          <a:ea typeface="+mn-ea"/>
                          <a:cs typeface="+mn-cs"/>
                        </a:rPr>
                        <a:t> of the total income </a:t>
                      </a:r>
                      <a:r>
                        <a:rPr lang="en-US" sz="2200" b="1" i="0" u="sng" kern="1200" dirty="0">
                          <a:solidFill>
                            <a:schemeClr val="tx2"/>
                          </a:solidFill>
                          <a:effectLst/>
                          <a:latin typeface="Perpetua" panose="02020502060401020303" pitchFamily="18" charset="0"/>
                          <a:ea typeface="+mn-ea"/>
                          <a:cs typeface="+mn-cs"/>
                        </a:rPr>
                        <a:t>where the total turnover or gross receipts of previous year 2018-2019 does not exceed Rs. 400.00</a:t>
                      </a:r>
                      <a:r>
                        <a:rPr lang="en-US" sz="2200" i="0" kern="1200" dirty="0">
                          <a:solidFill>
                            <a:schemeClr val="tx2"/>
                          </a:solidFill>
                          <a:effectLst/>
                          <a:latin typeface="Perpetua" panose="02020502060401020303" pitchFamily="18" charset="0"/>
                          <a:ea typeface="+mn-ea"/>
                          <a:cs typeface="+mn-cs"/>
                        </a:rPr>
                        <a:t> crore and in all other cases the rate of income-tax shall be 30% </a:t>
                      </a:r>
                      <a:r>
                        <a:rPr lang="en-GB" sz="2200" i="0" dirty="0">
                          <a:solidFill>
                            <a:schemeClr val="tx2"/>
                          </a:solidFill>
                          <a:latin typeface="Perpetua" panose="02020502060401020303" pitchFamily="18" charset="0"/>
                        </a:rPr>
                        <a:t>(plus applicable surcharge and health &amp; education cess)</a:t>
                      </a:r>
                      <a:r>
                        <a:rPr lang="en-US" sz="2200" i="0" kern="1200" dirty="0">
                          <a:solidFill>
                            <a:schemeClr val="tx2"/>
                          </a:solidFill>
                          <a:effectLst/>
                          <a:latin typeface="Perpetua" panose="02020502060401020303" pitchFamily="18" charset="0"/>
                          <a:ea typeface="+mn-ea"/>
                          <a:cs typeface="+mn-cs"/>
                        </a:rPr>
                        <a:t> of the total income (Unchanged).</a:t>
                      </a:r>
                    </a:p>
                    <a:p>
                      <a:pPr marL="539750" indent="-360363" algn="just">
                        <a:buFont typeface="+mj-lt"/>
                        <a:buAutoNum type="romanUcPeriod"/>
                      </a:pPr>
                      <a:endParaRPr lang="en-US" sz="1100" i="0" kern="1200" dirty="0">
                        <a:solidFill>
                          <a:schemeClr val="tx2"/>
                        </a:solidFill>
                        <a:effectLst/>
                        <a:latin typeface="Perpetua" panose="02020502060401020303" pitchFamily="18" charset="0"/>
                        <a:ea typeface="+mn-ea"/>
                        <a:cs typeface="+mn-cs"/>
                      </a:endParaRPr>
                    </a:p>
                    <a:p>
                      <a:pPr marL="539750" indent="-360363" algn="just">
                        <a:buFont typeface="+mj-lt"/>
                        <a:buAutoNum type="alphaUcPeriod"/>
                      </a:pPr>
                      <a:r>
                        <a:rPr lang="en-GB" sz="2200" b="1" i="0" kern="1200" dirty="0">
                          <a:solidFill>
                            <a:srgbClr val="FF0000"/>
                          </a:solidFill>
                          <a:effectLst/>
                          <a:latin typeface="Perpetua" panose="02020502060401020303" pitchFamily="18" charset="0"/>
                          <a:ea typeface="+mn-ea"/>
                          <a:cs typeface="+mn-cs"/>
                        </a:rPr>
                        <a:t>For a domestic company having total turnover/ gross receipts in the previous year (2018-19) </a:t>
                      </a:r>
                      <a:r>
                        <a:rPr lang="en-GB" sz="2200" b="1" i="0" u="sng" kern="1200" dirty="0">
                          <a:solidFill>
                            <a:srgbClr val="FF0000"/>
                          </a:solidFill>
                          <a:effectLst/>
                          <a:latin typeface="Perpetua" panose="02020502060401020303" pitchFamily="18" charset="0"/>
                          <a:ea typeface="+mn-ea"/>
                          <a:cs typeface="+mn-cs"/>
                        </a:rPr>
                        <a:t>not exceeding INR 400 Crores: </a:t>
                      </a: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p>
                      <a:pPr marL="539750" indent="-360363" algn="just">
                        <a:buFont typeface="+mj-lt"/>
                        <a:buAutoNum type="alphaUcPeriod"/>
                      </a:pPr>
                      <a:endParaRPr lang="en-GB" sz="2200" b="1" i="0" u="sng" kern="1200" dirty="0">
                        <a:solidFill>
                          <a:srgbClr val="FF0000"/>
                        </a:solidFill>
                        <a:effectLst/>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99178572"/>
              </p:ext>
            </p:extLst>
          </p:nvPr>
        </p:nvGraphicFramePr>
        <p:xfrm>
          <a:off x="152400" y="3590074"/>
          <a:ext cx="8839200" cy="2987040"/>
        </p:xfrm>
        <a:graphic>
          <a:graphicData uri="http://schemas.openxmlformats.org/drawingml/2006/table">
            <a:tbl>
              <a:tblPr firstRow="1" bandRow="1">
                <a:tableStyleId>{5C22544A-7EE6-4342-B048-85BDC9FD1C3A}</a:tableStyleId>
              </a:tblPr>
              <a:tblGrid>
                <a:gridCol w="2858635">
                  <a:extLst>
                    <a:ext uri="{9D8B030D-6E8A-4147-A177-3AD203B41FA5}">
                      <a16:colId xmlns:a16="http://schemas.microsoft.com/office/drawing/2014/main" val="1042905291"/>
                    </a:ext>
                  </a:extLst>
                </a:gridCol>
                <a:gridCol w="1826351">
                  <a:extLst>
                    <a:ext uri="{9D8B030D-6E8A-4147-A177-3AD203B41FA5}">
                      <a16:colId xmlns:a16="http://schemas.microsoft.com/office/drawing/2014/main" val="1425566786"/>
                    </a:ext>
                  </a:extLst>
                </a:gridCol>
                <a:gridCol w="2302789">
                  <a:extLst>
                    <a:ext uri="{9D8B030D-6E8A-4147-A177-3AD203B41FA5}">
                      <a16:colId xmlns:a16="http://schemas.microsoft.com/office/drawing/2014/main" val="2546256422"/>
                    </a:ext>
                  </a:extLst>
                </a:gridCol>
                <a:gridCol w="1851425">
                  <a:extLst>
                    <a:ext uri="{9D8B030D-6E8A-4147-A177-3AD203B41FA5}">
                      <a16:colId xmlns:a16="http://schemas.microsoft.com/office/drawing/2014/main" val="2324850440"/>
                    </a:ext>
                  </a:extLst>
                </a:gridCol>
              </a:tblGrid>
              <a:tr h="370840">
                <a:tc>
                  <a:txBody>
                    <a:bodyPr/>
                    <a:lstStyle/>
                    <a:p>
                      <a:pPr algn="ctr"/>
                      <a:r>
                        <a:rPr lang="en-GB" sz="2000" dirty="0">
                          <a:latin typeface="Perpetua" panose="02020502060401020303" pitchFamily="18" charset="0"/>
                        </a:rPr>
                        <a:t>Particulars</a:t>
                      </a:r>
                    </a:p>
                  </a:txBody>
                  <a:tcPr anchor="ctr"/>
                </a:tc>
                <a:tc>
                  <a:txBody>
                    <a:bodyPr/>
                    <a:lstStyle/>
                    <a:p>
                      <a:pPr algn="ctr"/>
                      <a:r>
                        <a:rPr lang="en-GB" sz="2000" b="1" kern="1200" dirty="0">
                          <a:solidFill>
                            <a:schemeClr val="lt1"/>
                          </a:solidFill>
                          <a:latin typeface="Perpetua" panose="02020502060401020303" pitchFamily="18" charset="0"/>
                          <a:ea typeface="+mn-ea"/>
                          <a:cs typeface="+mn-cs"/>
                        </a:rPr>
                        <a:t>Taxable</a:t>
                      </a:r>
                      <a:r>
                        <a:rPr lang="en-GB" sz="2000" dirty="0">
                          <a:latin typeface="Perpetua" panose="02020502060401020303" pitchFamily="18" charset="0"/>
                        </a:rPr>
                        <a:t> income &lt; INR 1 crore </a:t>
                      </a:r>
                    </a:p>
                  </a:txBody>
                  <a:tcPr anchor="ctr"/>
                </a:tc>
                <a:tc>
                  <a:txBody>
                    <a:bodyPr/>
                    <a:lstStyle/>
                    <a:p>
                      <a:pPr algn="ctr"/>
                      <a:r>
                        <a:rPr lang="en-GB" sz="2000" dirty="0">
                          <a:latin typeface="Perpetua" panose="02020502060401020303" pitchFamily="18" charset="0"/>
                        </a:rPr>
                        <a:t>Taxable income &gt;INR 1 </a:t>
                      </a:r>
                      <a:r>
                        <a:rPr lang="en-GB" sz="2000" dirty="0" err="1">
                          <a:latin typeface="Perpetua" panose="02020502060401020303" pitchFamily="18" charset="0"/>
                        </a:rPr>
                        <a:t>crore</a:t>
                      </a:r>
                      <a:r>
                        <a:rPr lang="en-GB" sz="2000" baseline="0" dirty="0">
                          <a:latin typeface="Perpetua" panose="02020502060401020303" pitchFamily="18" charset="0"/>
                        </a:rPr>
                        <a:t> and </a:t>
                      </a:r>
                      <a:r>
                        <a:rPr lang="en-GB" sz="2000" dirty="0">
                          <a:latin typeface="Perpetua" panose="02020502060401020303" pitchFamily="18" charset="0"/>
                        </a:rPr>
                        <a:t>&lt; INR 10 crore</a:t>
                      </a:r>
                    </a:p>
                  </a:txBody>
                  <a:tcPr anchor="ctr"/>
                </a:tc>
                <a:tc>
                  <a:txBody>
                    <a:bodyPr/>
                    <a:lstStyle/>
                    <a:p>
                      <a:pPr algn="ctr"/>
                      <a:r>
                        <a:rPr lang="en-GB" sz="2000" dirty="0">
                          <a:latin typeface="Perpetua" panose="02020502060401020303" pitchFamily="18" charset="0"/>
                        </a:rPr>
                        <a:t>Taxable income &gt; INR 10 crore</a:t>
                      </a:r>
                    </a:p>
                  </a:txBody>
                  <a:tcPr anchor="ctr"/>
                </a:tc>
                <a:extLst>
                  <a:ext uri="{0D108BD9-81ED-4DB2-BD59-A6C34878D82A}">
                    <a16:rowId xmlns:a16="http://schemas.microsoft.com/office/drawing/2014/main" val="1130232625"/>
                  </a:ext>
                </a:extLst>
              </a:tr>
              <a:tr h="370840">
                <a:tc>
                  <a:txBody>
                    <a:bodyPr/>
                    <a:lstStyle/>
                    <a:p>
                      <a:pPr algn="ctr"/>
                      <a:r>
                        <a:rPr lang="en-GB" sz="2000" dirty="0">
                          <a:solidFill>
                            <a:schemeClr val="tx2"/>
                          </a:solidFill>
                          <a:latin typeface="Perpetua" panose="02020502060401020303" pitchFamily="18" charset="0"/>
                        </a:rPr>
                        <a:t>Corporate tax </a:t>
                      </a:r>
                    </a:p>
                  </a:txBody>
                  <a:tcPr anchor="ctr"/>
                </a:tc>
                <a:tc>
                  <a:txBody>
                    <a:bodyPr/>
                    <a:lstStyle/>
                    <a:p>
                      <a:pPr algn="ctr"/>
                      <a:r>
                        <a:rPr lang="en-GB" sz="2000" dirty="0">
                          <a:solidFill>
                            <a:schemeClr val="tx2"/>
                          </a:solidFill>
                          <a:latin typeface="Perpetua" panose="02020502060401020303" pitchFamily="18" charset="0"/>
                        </a:rPr>
                        <a:t>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25%</a:t>
                      </a:r>
                    </a:p>
                  </a:txBody>
                  <a:tcPr anchor="ctr"/>
                </a:tc>
                <a:extLst>
                  <a:ext uri="{0D108BD9-81ED-4DB2-BD59-A6C34878D82A}">
                    <a16:rowId xmlns:a16="http://schemas.microsoft.com/office/drawing/2014/main" val="2650374873"/>
                  </a:ext>
                </a:extLst>
              </a:tr>
              <a:tr h="370840">
                <a:tc>
                  <a:txBody>
                    <a:bodyPr/>
                    <a:lstStyle/>
                    <a:p>
                      <a:pPr algn="ctr"/>
                      <a:r>
                        <a:rPr lang="en-GB" sz="2000" dirty="0">
                          <a:solidFill>
                            <a:schemeClr val="tx2"/>
                          </a:solidFill>
                          <a:latin typeface="Perpetua" panose="02020502060401020303" pitchFamily="18" charset="0"/>
                        </a:rPr>
                        <a:t>Surcharge</a:t>
                      </a:r>
                    </a:p>
                  </a:txBody>
                  <a:tcPr anchor="ctr"/>
                </a:tc>
                <a:tc>
                  <a:txBody>
                    <a:bodyPr/>
                    <a:lstStyle/>
                    <a:p>
                      <a:pPr algn="ctr"/>
                      <a:r>
                        <a:rPr lang="en-GB" sz="2000" dirty="0">
                          <a:solidFill>
                            <a:schemeClr val="tx2"/>
                          </a:solidFill>
                          <a:latin typeface="Perpetua" panose="02020502060401020303" pitchFamily="18" charset="0"/>
                        </a:rPr>
                        <a:t>-</a:t>
                      </a:r>
                    </a:p>
                  </a:txBody>
                  <a:tcPr anchor="ctr"/>
                </a:tc>
                <a:tc>
                  <a:txBody>
                    <a:bodyPr/>
                    <a:lstStyle/>
                    <a:p>
                      <a:pPr algn="ctr"/>
                      <a:r>
                        <a:rPr lang="en-IN" sz="2000" dirty="0">
                          <a:solidFill>
                            <a:schemeClr val="tx2"/>
                          </a:solidFill>
                          <a:latin typeface="Perpetua" panose="02020502060401020303" pitchFamily="18" charset="0"/>
                        </a:rPr>
                        <a:t>7%</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12%</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2331798235"/>
                  </a:ext>
                </a:extLst>
              </a:tr>
              <a:tr h="370840">
                <a:tc>
                  <a:txBody>
                    <a:bodyPr/>
                    <a:lstStyle/>
                    <a:p>
                      <a:pPr algn="ctr"/>
                      <a:r>
                        <a:rPr lang="en-GB" sz="2000" dirty="0">
                          <a:solidFill>
                            <a:schemeClr val="tx2"/>
                          </a:solidFill>
                          <a:latin typeface="Perpetua" panose="02020502060401020303" pitchFamily="18" charset="0"/>
                        </a:rPr>
                        <a:t>Corporate tax + surcharge</a:t>
                      </a:r>
                    </a:p>
                  </a:txBody>
                  <a:tcPr anchor="ctr"/>
                </a:tc>
                <a:tc>
                  <a:txBody>
                    <a:bodyPr/>
                    <a:lstStyle/>
                    <a:p>
                      <a:pPr algn="ctr"/>
                      <a:r>
                        <a:rPr lang="en-GB" sz="2000" dirty="0">
                          <a:solidFill>
                            <a:schemeClr val="tx2"/>
                          </a:solidFill>
                          <a:latin typeface="Perpetua" panose="02020502060401020303" pitchFamily="18" charset="0"/>
                        </a:rPr>
                        <a:t>25%</a:t>
                      </a:r>
                    </a:p>
                  </a:txBody>
                  <a:tcPr anchor="ctr"/>
                </a:tc>
                <a:tc>
                  <a:txBody>
                    <a:bodyPr/>
                    <a:lstStyle/>
                    <a:p>
                      <a:pPr algn="ctr"/>
                      <a:r>
                        <a:rPr lang="en-IN" sz="2000" dirty="0">
                          <a:solidFill>
                            <a:schemeClr val="tx2"/>
                          </a:solidFill>
                          <a:latin typeface="Perpetua" panose="02020502060401020303" pitchFamily="18" charset="0"/>
                        </a:rPr>
                        <a:t>26.75%</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28%</a:t>
                      </a:r>
                    </a:p>
                  </a:txBody>
                  <a:tcPr anchor="ctr"/>
                </a:tc>
                <a:extLst>
                  <a:ext uri="{0D108BD9-81ED-4DB2-BD59-A6C34878D82A}">
                    <a16:rowId xmlns:a16="http://schemas.microsoft.com/office/drawing/2014/main" val="3953786832"/>
                  </a:ext>
                </a:extLst>
              </a:tr>
              <a:tr h="370840">
                <a:tc>
                  <a:txBody>
                    <a:bodyPr/>
                    <a:lstStyle/>
                    <a:p>
                      <a:pPr algn="ctr"/>
                      <a:r>
                        <a:rPr lang="en-GB" sz="2000" dirty="0">
                          <a:solidFill>
                            <a:schemeClr val="tx2"/>
                          </a:solidFill>
                          <a:latin typeface="Perpetua" panose="02020502060401020303" pitchFamily="18" charset="0"/>
                        </a:rPr>
                        <a:t> Health &amp; Education cess</a:t>
                      </a:r>
                      <a:endParaRPr lang="en-GB" sz="2000" dirty="0">
                        <a:solidFill>
                          <a:srgbClr val="FF0000"/>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tc>
                  <a:txBody>
                    <a:bodyPr/>
                    <a:lstStyle/>
                    <a:p>
                      <a:pPr algn="ctr"/>
                      <a:r>
                        <a:rPr lang="en-IN" sz="2000" dirty="0">
                          <a:solidFill>
                            <a:schemeClr val="tx2"/>
                          </a:solidFill>
                          <a:latin typeface="Perpetua" panose="02020502060401020303" pitchFamily="18" charset="0"/>
                        </a:rPr>
                        <a:t>4%</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extLst>
                  <a:ext uri="{0D108BD9-81ED-4DB2-BD59-A6C34878D82A}">
                    <a16:rowId xmlns:a16="http://schemas.microsoft.com/office/drawing/2014/main" val="1526137393"/>
                  </a:ext>
                </a:extLst>
              </a:tr>
              <a:tr h="370840">
                <a:tc>
                  <a:txBody>
                    <a:bodyPr/>
                    <a:lstStyle/>
                    <a:p>
                      <a:pPr marL="0" algn="ctr" defTabSz="914400" rtl="0" eaLnBrk="1" latinLnBrk="0" hangingPunct="1"/>
                      <a:r>
                        <a:rPr lang="en-GB" sz="2000" kern="1200" dirty="0">
                          <a:solidFill>
                            <a:schemeClr val="tx2"/>
                          </a:solidFill>
                          <a:latin typeface="Perpetua" panose="02020502060401020303" pitchFamily="18" charset="0"/>
                          <a:ea typeface="+mn-ea"/>
                          <a:cs typeface="+mn-cs"/>
                        </a:rPr>
                        <a:t>Effective tax rate </a:t>
                      </a:r>
                    </a:p>
                  </a:txBody>
                  <a:tcPr anchor="ctr"/>
                </a:tc>
                <a:tc>
                  <a:txBody>
                    <a:bodyPr/>
                    <a:lstStyle/>
                    <a:p>
                      <a:pPr algn="ctr"/>
                      <a:r>
                        <a:rPr lang="en-IN" sz="2000" dirty="0">
                          <a:solidFill>
                            <a:schemeClr val="tx2"/>
                          </a:solidFill>
                          <a:latin typeface="Perpetua" panose="02020502060401020303" pitchFamily="18" charset="0"/>
                        </a:rPr>
                        <a:t>26%</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27.82%</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29.12%</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4249884803"/>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25</a:t>
            </a:fld>
            <a:endParaRPr lang="en-US"/>
          </a:p>
        </p:txBody>
      </p:sp>
    </p:spTree>
    <p:extLst>
      <p:ext uri="{BB962C8B-B14F-4D97-AF65-F5344CB8AC3E}">
        <p14:creationId xmlns:p14="http://schemas.microsoft.com/office/powerpoint/2010/main" val="1361435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423907846"/>
              </p:ext>
            </p:extLst>
          </p:nvPr>
        </p:nvGraphicFramePr>
        <p:xfrm>
          <a:off x="0" y="0"/>
          <a:ext cx="9144000" cy="4413151"/>
        </p:xfrm>
        <a:graphic>
          <a:graphicData uri="http://schemas.openxmlformats.org/drawingml/2006/table">
            <a:tbl>
              <a:tblPr/>
              <a:tblGrid>
                <a:gridCol w="9144000">
                  <a:extLst>
                    <a:ext uri="{9D8B030D-6E8A-4147-A177-3AD203B41FA5}">
                      <a16:colId xmlns:a16="http://schemas.microsoft.com/office/drawing/2014/main" val="20000"/>
                    </a:ext>
                  </a:extLst>
                </a:gridCol>
              </a:tblGrid>
              <a:tr h="4413151">
                <a:tc>
                  <a:txBody>
                    <a:bodyPr/>
                    <a:lstStyle/>
                    <a:p>
                      <a:pPr marL="900113" indent="-457200" algn="just">
                        <a:buFont typeface="+mj-lt"/>
                        <a:buAutoNum type="alphaUcPeriod" startAt="2"/>
                      </a:pPr>
                      <a:r>
                        <a:rPr lang="en-GB" sz="2200" b="1" i="0" kern="1200" dirty="0">
                          <a:solidFill>
                            <a:srgbClr val="FF0000"/>
                          </a:solidFill>
                          <a:effectLst/>
                          <a:latin typeface="Perpetua" panose="02020502060401020303" pitchFamily="18" charset="0"/>
                          <a:ea typeface="+mn-ea"/>
                          <a:cs typeface="+mn-cs"/>
                        </a:rPr>
                        <a:t>For a domestic company having total turnover/ gross receipts in previous year 2018-19 </a:t>
                      </a:r>
                      <a:r>
                        <a:rPr lang="en-GB" sz="2200" b="1" i="0" u="sng" kern="1200" dirty="0">
                          <a:solidFill>
                            <a:srgbClr val="FF0000"/>
                          </a:solidFill>
                          <a:effectLst/>
                          <a:latin typeface="Perpetua" panose="02020502060401020303" pitchFamily="18" charset="0"/>
                          <a:ea typeface="+mn-ea"/>
                          <a:cs typeface="+mn-cs"/>
                        </a:rPr>
                        <a:t>exceeding INR 400 Crores </a:t>
                      </a:r>
                      <a:endParaRPr lang="en-US" sz="2200" b="1" i="0" kern="1200" dirty="0">
                        <a:solidFill>
                          <a:schemeClr val="tx2"/>
                        </a:solidFill>
                        <a:effectLst/>
                        <a:latin typeface="Perpetua" panose="02020502060401020303" pitchFamily="18" charset="0"/>
                        <a:ea typeface="+mn-ea"/>
                        <a:cs typeface="+mn-cs"/>
                      </a:endParaRPr>
                    </a:p>
                    <a:p>
                      <a:pPr marL="442913" indent="0" algn="just">
                        <a:buFont typeface="+mj-lt"/>
                        <a:buNone/>
                      </a:pPr>
                      <a:endParaRPr lang="en-US" sz="2200" b="0" i="0" u="none" strike="noStrike" kern="1200" baseline="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41086469"/>
              </p:ext>
            </p:extLst>
          </p:nvPr>
        </p:nvGraphicFramePr>
        <p:xfrm>
          <a:off x="228600" y="723900"/>
          <a:ext cx="8686800" cy="3581399"/>
        </p:xfrm>
        <a:graphic>
          <a:graphicData uri="http://schemas.openxmlformats.org/drawingml/2006/table">
            <a:tbl>
              <a:tblPr firstRow="1" bandRow="1">
                <a:tableStyleId>{5C22544A-7EE6-4342-B048-85BDC9FD1C3A}</a:tableStyleId>
              </a:tblPr>
              <a:tblGrid>
                <a:gridCol w="2809349">
                  <a:extLst>
                    <a:ext uri="{9D8B030D-6E8A-4147-A177-3AD203B41FA5}">
                      <a16:colId xmlns:a16="http://schemas.microsoft.com/office/drawing/2014/main" val="1042905291"/>
                    </a:ext>
                  </a:extLst>
                </a:gridCol>
                <a:gridCol w="1794862">
                  <a:extLst>
                    <a:ext uri="{9D8B030D-6E8A-4147-A177-3AD203B41FA5}">
                      <a16:colId xmlns:a16="http://schemas.microsoft.com/office/drawing/2014/main" val="1425566786"/>
                    </a:ext>
                  </a:extLst>
                </a:gridCol>
                <a:gridCol w="2263085">
                  <a:extLst>
                    <a:ext uri="{9D8B030D-6E8A-4147-A177-3AD203B41FA5}">
                      <a16:colId xmlns:a16="http://schemas.microsoft.com/office/drawing/2014/main" val="2546256422"/>
                    </a:ext>
                  </a:extLst>
                </a:gridCol>
                <a:gridCol w="1819504">
                  <a:extLst>
                    <a:ext uri="{9D8B030D-6E8A-4147-A177-3AD203B41FA5}">
                      <a16:colId xmlns:a16="http://schemas.microsoft.com/office/drawing/2014/main" val="2324850440"/>
                    </a:ext>
                  </a:extLst>
                </a:gridCol>
              </a:tblGrid>
              <a:tr h="1276539">
                <a:tc>
                  <a:txBody>
                    <a:bodyPr/>
                    <a:lstStyle/>
                    <a:p>
                      <a:pPr algn="ctr"/>
                      <a:r>
                        <a:rPr lang="en-GB" sz="2200" dirty="0">
                          <a:latin typeface="Perpetua" panose="02020502060401020303" pitchFamily="18" charset="0"/>
                        </a:rPr>
                        <a:t>Particulars</a:t>
                      </a:r>
                    </a:p>
                  </a:txBody>
                  <a:tcPr anchor="ctr"/>
                </a:tc>
                <a:tc>
                  <a:txBody>
                    <a:bodyPr/>
                    <a:lstStyle/>
                    <a:p>
                      <a:pPr algn="ctr"/>
                      <a:r>
                        <a:rPr lang="en-GB" sz="2200" b="1" kern="1200" dirty="0">
                          <a:solidFill>
                            <a:schemeClr val="lt1"/>
                          </a:solidFill>
                          <a:latin typeface="Perpetua" panose="02020502060401020303" pitchFamily="18" charset="0"/>
                          <a:ea typeface="+mn-ea"/>
                          <a:cs typeface="+mn-cs"/>
                        </a:rPr>
                        <a:t>Taxable</a:t>
                      </a:r>
                      <a:r>
                        <a:rPr lang="en-GB" sz="2200" dirty="0">
                          <a:latin typeface="Perpetua" panose="02020502060401020303" pitchFamily="18" charset="0"/>
                        </a:rPr>
                        <a:t> income &lt; INR 1 crore </a:t>
                      </a:r>
                    </a:p>
                  </a:txBody>
                  <a:tcPr anchor="ctr"/>
                </a:tc>
                <a:tc>
                  <a:txBody>
                    <a:bodyPr/>
                    <a:lstStyle/>
                    <a:p>
                      <a:pPr algn="ctr"/>
                      <a:r>
                        <a:rPr lang="en-GB" sz="2200" dirty="0">
                          <a:latin typeface="Perpetua" panose="02020502060401020303" pitchFamily="18" charset="0"/>
                        </a:rPr>
                        <a:t>INR 1 crore &lt; taxable income &lt; INR 10 crore</a:t>
                      </a:r>
                    </a:p>
                  </a:txBody>
                  <a:tcPr anchor="ctr"/>
                </a:tc>
                <a:tc>
                  <a:txBody>
                    <a:bodyPr/>
                    <a:lstStyle/>
                    <a:p>
                      <a:pPr algn="ctr"/>
                      <a:r>
                        <a:rPr lang="en-GB" sz="2200" dirty="0">
                          <a:latin typeface="Perpetua" panose="02020502060401020303" pitchFamily="18" charset="0"/>
                        </a:rPr>
                        <a:t>Taxable income &gt; INR 10 crore</a:t>
                      </a:r>
                    </a:p>
                  </a:txBody>
                  <a:tcPr anchor="ctr"/>
                </a:tc>
                <a:extLst>
                  <a:ext uri="{0D108BD9-81ED-4DB2-BD59-A6C34878D82A}">
                    <a16:rowId xmlns:a16="http://schemas.microsoft.com/office/drawing/2014/main" val="1130232625"/>
                  </a:ext>
                </a:extLst>
              </a:tr>
              <a:tr h="460972">
                <a:tc>
                  <a:txBody>
                    <a:bodyPr/>
                    <a:lstStyle/>
                    <a:p>
                      <a:pPr algn="ctr"/>
                      <a:r>
                        <a:rPr lang="en-GB" sz="2000" dirty="0">
                          <a:solidFill>
                            <a:schemeClr val="tx2"/>
                          </a:solidFill>
                          <a:latin typeface="Perpetua" panose="02020502060401020303" pitchFamily="18" charset="0"/>
                        </a:rPr>
                        <a:t>Corporate tax </a:t>
                      </a:r>
                    </a:p>
                  </a:txBody>
                  <a:tcPr anchor="ctr"/>
                </a:tc>
                <a:tc>
                  <a:txBody>
                    <a:bodyPr/>
                    <a:lstStyle/>
                    <a:p>
                      <a:pPr algn="ctr"/>
                      <a:r>
                        <a:rPr lang="en-GB" sz="2000" dirty="0">
                          <a:solidFill>
                            <a:schemeClr val="tx2"/>
                          </a:solidFill>
                          <a:latin typeface="Perpetua" panose="02020502060401020303" pitchFamily="18" charset="0"/>
                        </a:rPr>
                        <a:t>30%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30%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30%</a:t>
                      </a:r>
                    </a:p>
                  </a:txBody>
                  <a:tcPr anchor="ctr"/>
                </a:tc>
                <a:extLst>
                  <a:ext uri="{0D108BD9-81ED-4DB2-BD59-A6C34878D82A}">
                    <a16:rowId xmlns:a16="http://schemas.microsoft.com/office/drawing/2014/main" val="2650374873"/>
                  </a:ext>
                </a:extLst>
              </a:tr>
              <a:tr h="460972">
                <a:tc>
                  <a:txBody>
                    <a:bodyPr/>
                    <a:lstStyle/>
                    <a:p>
                      <a:pPr algn="ctr"/>
                      <a:r>
                        <a:rPr lang="en-GB" sz="2000" dirty="0">
                          <a:solidFill>
                            <a:schemeClr val="tx2"/>
                          </a:solidFill>
                          <a:latin typeface="Perpetua" panose="02020502060401020303" pitchFamily="18" charset="0"/>
                        </a:rPr>
                        <a:t>Surcharge</a:t>
                      </a:r>
                    </a:p>
                  </a:txBody>
                  <a:tcPr anchor="ctr"/>
                </a:tc>
                <a:tc>
                  <a:txBody>
                    <a:bodyPr/>
                    <a:lstStyle/>
                    <a:p>
                      <a:pPr algn="ctr"/>
                      <a:r>
                        <a:rPr lang="en-GB" sz="2000" dirty="0">
                          <a:solidFill>
                            <a:schemeClr val="tx2"/>
                          </a:solidFill>
                          <a:latin typeface="Perpetua" panose="02020502060401020303" pitchFamily="18" charset="0"/>
                        </a:rPr>
                        <a:t>-</a:t>
                      </a:r>
                    </a:p>
                  </a:txBody>
                  <a:tcPr anchor="ctr"/>
                </a:tc>
                <a:tc>
                  <a:txBody>
                    <a:bodyPr/>
                    <a:lstStyle/>
                    <a:p>
                      <a:pPr algn="ctr"/>
                      <a:r>
                        <a:rPr lang="en-IN" sz="2000" dirty="0">
                          <a:solidFill>
                            <a:schemeClr val="tx2"/>
                          </a:solidFill>
                          <a:latin typeface="Perpetua" panose="02020502060401020303" pitchFamily="18" charset="0"/>
                        </a:rPr>
                        <a:t>7%</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12%</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2331798235"/>
                  </a:ext>
                </a:extLst>
              </a:tr>
              <a:tr h="460972">
                <a:tc>
                  <a:txBody>
                    <a:bodyPr/>
                    <a:lstStyle/>
                    <a:p>
                      <a:pPr algn="ctr"/>
                      <a:r>
                        <a:rPr lang="en-GB" sz="2000" dirty="0">
                          <a:solidFill>
                            <a:schemeClr val="tx2"/>
                          </a:solidFill>
                          <a:latin typeface="Perpetua" panose="02020502060401020303" pitchFamily="18" charset="0"/>
                        </a:rPr>
                        <a:t>Corporate tax + surcharge</a:t>
                      </a:r>
                    </a:p>
                  </a:txBody>
                  <a:tcPr anchor="ctr"/>
                </a:tc>
                <a:tc>
                  <a:txBody>
                    <a:bodyPr/>
                    <a:lstStyle/>
                    <a:p>
                      <a:pPr algn="ctr"/>
                      <a:r>
                        <a:rPr lang="en-GB" sz="2000" dirty="0">
                          <a:solidFill>
                            <a:schemeClr val="tx2"/>
                          </a:solidFill>
                          <a:latin typeface="Perpetua" panose="02020502060401020303" pitchFamily="18" charset="0"/>
                        </a:rPr>
                        <a:t>30%</a:t>
                      </a:r>
                    </a:p>
                  </a:txBody>
                  <a:tcPr anchor="ctr"/>
                </a:tc>
                <a:tc>
                  <a:txBody>
                    <a:bodyPr/>
                    <a:lstStyle/>
                    <a:p>
                      <a:pPr algn="ctr"/>
                      <a:r>
                        <a:rPr lang="en-IN" sz="2000" dirty="0">
                          <a:solidFill>
                            <a:schemeClr val="tx2"/>
                          </a:solidFill>
                          <a:latin typeface="Perpetua" panose="02020502060401020303" pitchFamily="18" charset="0"/>
                        </a:rPr>
                        <a:t>32.10%</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33.60%</a:t>
                      </a:r>
                    </a:p>
                  </a:txBody>
                  <a:tcPr anchor="ctr"/>
                </a:tc>
                <a:extLst>
                  <a:ext uri="{0D108BD9-81ED-4DB2-BD59-A6C34878D82A}">
                    <a16:rowId xmlns:a16="http://schemas.microsoft.com/office/drawing/2014/main" val="3953786832"/>
                  </a:ext>
                </a:extLst>
              </a:tr>
              <a:tr h="460972">
                <a:tc>
                  <a:txBody>
                    <a:bodyPr/>
                    <a:lstStyle/>
                    <a:p>
                      <a:pPr algn="ctr"/>
                      <a:r>
                        <a:rPr lang="en-GB" sz="2000" dirty="0">
                          <a:solidFill>
                            <a:schemeClr val="tx2"/>
                          </a:solidFill>
                          <a:latin typeface="Perpetua" panose="02020502060401020303" pitchFamily="18" charset="0"/>
                        </a:rPr>
                        <a:t> Health &amp; Education cess</a:t>
                      </a:r>
                      <a:endParaRPr lang="en-GB" sz="2000" dirty="0">
                        <a:solidFill>
                          <a:srgbClr val="FF0000"/>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tc>
                  <a:txBody>
                    <a:bodyPr/>
                    <a:lstStyle/>
                    <a:p>
                      <a:pPr algn="ctr"/>
                      <a:r>
                        <a:rPr lang="en-IN" sz="2000" dirty="0">
                          <a:solidFill>
                            <a:schemeClr val="tx2"/>
                          </a:solidFill>
                          <a:latin typeface="Perpetua" panose="02020502060401020303" pitchFamily="18" charset="0"/>
                        </a:rPr>
                        <a:t>4%</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extLst>
                  <a:ext uri="{0D108BD9-81ED-4DB2-BD59-A6C34878D82A}">
                    <a16:rowId xmlns:a16="http://schemas.microsoft.com/office/drawing/2014/main" val="1526137393"/>
                  </a:ext>
                </a:extLst>
              </a:tr>
              <a:tr h="460972">
                <a:tc>
                  <a:txBody>
                    <a:bodyPr/>
                    <a:lstStyle/>
                    <a:p>
                      <a:pPr marL="0" algn="ctr" defTabSz="914400" rtl="0" eaLnBrk="1" latinLnBrk="0" hangingPunct="1"/>
                      <a:r>
                        <a:rPr lang="en-GB" sz="2000" kern="1200" dirty="0">
                          <a:solidFill>
                            <a:schemeClr val="tx2"/>
                          </a:solidFill>
                          <a:latin typeface="Perpetua" panose="02020502060401020303" pitchFamily="18" charset="0"/>
                          <a:ea typeface="+mn-ea"/>
                          <a:cs typeface="+mn-cs"/>
                        </a:rPr>
                        <a:t>Effective tax rate </a:t>
                      </a:r>
                    </a:p>
                  </a:txBody>
                  <a:tcPr anchor="ctr"/>
                </a:tc>
                <a:tc>
                  <a:txBody>
                    <a:bodyPr/>
                    <a:lstStyle/>
                    <a:p>
                      <a:pPr algn="ctr"/>
                      <a:r>
                        <a:rPr lang="en-IN" sz="2000" dirty="0">
                          <a:solidFill>
                            <a:schemeClr val="tx2"/>
                          </a:solidFill>
                          <a:latin typeface="Perpetua" panose="02020502060401020303" pitchFamily="18" charset="0"/>
                        </a:rPr>
                        <a:t>31.20%</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33.38%</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34.94%</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4249884803"/>
                  </a:ext>
                </a:extLst>
              </a:tr>
            </a:tbl>
          </a:graphicData>
        </a:graphic>
      </p:graphicFrame>
      <p:sp>
        <p:nvSpPr>
          <p:cNvPr id="7" name="Slide Number Placeholder 6"/>
          <p:cNvSpPr>
            <a:spLocks noGrp="1"/>
          </p:cNvSpPr>
          <p:nvPr>
            <p:ph type="sldNum" sz="quarter" idx="12"/>
          </p:nvPr>
        </p:nvSpPr>
        <p:spPr/>
        <p:txBody>
          <a:bodyPr/>
          <a:lstStyle/>
          <a:p>
            <a:fld id="{B3114B22-2A7B-4820-8EB8-CF2D6B3CC3FE}" type="slidenum">
              <a:rPr lang="en-US" smtClean="0"/>
              <a:pPr/>
              <a:t>26</a:t>
            </a:fld>
            <a:endParaRPr lang="en-US"/>
          </a:p>
        </p:txBody>
      </p:sp>
      <p:sp>
        <p:nvSpPr>
          <p:cNvPr id="2" name="TextBox 1">
            <a:extLst>
              <a:ext uri="{FF2B5EF4-FFF2-40B4-BE49-F238E27FC236}">
                <a16:creationId xmlns:a16="http://schemas.microsoft.com/office/drawing/2014/main" id="{B72ED078-F902-4113-B8E6-B89626A489CE}"/>
              </a:ext>
            </a:extLst>
          </p:cNvPr>
          <p:cNvSpPr txBox="1"/>
          <p:nvPr/>
        </p:nvSpPr>
        <p:spPr>
          <a:xfrm>
            <a:off x="0" y="4443630"/>
            <a:ext cx="9144000" cy="2354491"/>
          </a:xfrm>
          <a:prstGeom prst="rect">
            <a:avLst/>
          </a:prstGeom>
          <a:solidFill>
            <a:schemeClr val="tx1">
              <a:lumMod val="20000"/>
              <a:lumOff val="80000"/>
            </a:schemeClr>
          </a:solidFill>
          <a:ln>
            <a:solidFill>
              <a:schemeClr val="tx2"/>
            </a:solidFill>
          </a:ln>
        </p:spPr>
        <p:txBody>
          <a:bodyPr wrap="square" rtlCol="0">
            <a:spAutoFit/>
          </a:bodyPr>
          <a:lstStyle/>
          <a:p>
            <a:pPr algn="just"/>
            <a:r>
              <a:rPr lang="en-GB" sz="2100" b="1" i="1" u="sng" dirty="0">
                <a:solidFill>
                  <a:schemeClr val="tx2"/>
                </a:solidFill>
                <a:latin typeface="Perpetua" panose="02020502060401020303" pitchFamily="18" charset="0"/>
              </a:rPr>
              <a:t>For A.Y. 2021-22</a:t>
            </a:r>
            <a:r>
              <a:rPr lang="en-GB" sz="2100" b="1" i="1" dirty="0">
                <a:solidFill>
                  <a:schemeClr val="tx2"/>
                </a:solidFill>
                <a:latin typeface="Perpetua" panose="02020502060401020303" pitchFamily="18" charset="0"/>
              </a:rPr>
              <a:t> </a:t>
            </a:r>
            <a:r>
              <a:rPr lang="en-US" sz="2100" i="1" dirty="0">
                <a:solidFill>
                  <a:schemeClr val="tx2"/>
                </a:solidFill>
                <a:latin typeface="Perpetua" panose="02020502060401020303" pitchFamily="18" charset="0"/>
              </a:rPr>
              <a:t>In the case of domestic companies the rate of income-tax shall be 25% </a:t>
            </a:r>
            <a:r>
              <a:rPr lang="en-GB" sz="2100" i="1" dirty="0">
                <a:solidFill>
                  <a:schemeClr val="tx2"/>
                </a:solidFill>
                <a:latin typeface="Perpetua" panose="02020502060401020303" pitchFamily="18" charset="0"/>
              </a:rPr>
              <a:t>(plus applicable surcharge and health &amp; education cess)</a:t>
            </a:r>
            <a:r>
              <a:rPr lang="en-US" sz="2100" i="1" dirty="0">
                <a:solidFill>
                  <a:schemeClr val="tx2"/>
                </a:solidFill>
                <a:latin typeface="Perpetua" panose="02020502060401020303" pitchFamily="18" charset="0"/>
              </a:rPr>
              <a:t> of the total income </a:t>
            </a:r>
            <a:r>
              <a:rPr lang="en-US" sz="2100" b="1" i="1" u="sng" dirty="0">
                <a:solidFill>
                  <a:schemeClr val="tx2"/>
                </a:solidFill>
                <a:latin typeface="Perpetua" panose="02020502060401020303" pitchFamily="18" charset="0"/>
              </a:rPr>
              <a:t>where the total turnover or gross receipts of previous year 2018-19 does not exceed Rs. 400.00 crore.</a:t>
            </a:r>
          </a:p>
          <a:p>
            <a:pPr algn="just"/>
            <a:r>
              <a:rPr lang="en-US" sz="2100" b="1" i="1" u="sng" dirty="0">
                <a:solidFill>
                  <a:schemeClr val="tx2"/>
                </a:solidFill>
                <a:latin typeface="Perpetua" panose="02020502060401020303" pitchFamily="18" charset="0"/>
              </a:rPr>
              <a:t>For the AY 2020-21, Domestic company has an option to opt for Taxation under section 115BAA or Section 115BAB of the income tax Act, where rate of tax is 15 percent in section 115BAB and 22 percent in section 115BAA. Surcharge is 10 per cent. in both cases.</a:t>
            </a:r>
            <a:endParaRPr lang="en-GB" sz="2100" b="1" i="1" u="sng"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2863912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689673314"/>
              </p:ext>
            </p:extLst>
          </p:nvPr>
        </p:nvGraphicFramePr>
        <p:xfrm>
          <a:off x="0" y="0"/>
          <a:ext cx="9144000" cy="6858000"/>
        </p:xfrm>
        <a:graphic>
          <a:graphicData uri="http://schemas.openxmlformats.org/drawingml/2006/table">
            <a:tbl>
              <a:tblPr/>
              <a:tblGrid>
                <a:gridCol w="9144000">
                  <a:extLst>
                    <a:ext uri="{9D8B030D-6E8A-4147-A177-3AD203B41FA5}">
                      <a16:colId xmlns:a16="http://schemas.microsoft.com/office/drawing/2014/main" val="20000"/>
                    </a:ext>
                  </a:extLst>
                </a:gridCol>
              </a:tblGrid>
              <a:tr h="6858000">
                <a:tc>
                  <a:txBody>
                    <a:bodyPr/>
                    <a:lstStyle/>
                    <a:p>
                      <a:pPr marL="457200" indent="-457200" algn="just">
                        <a:buFont typeface="+mj-lt"/>
                        <a:buAutoNum type="alphaUcPeriod" startAt="6"/>
                      </a:pPr>
                      <a:endParaRPr lang="en-IN" sz="2400" b="1" i="0" u="sng" strike="noStrike" kern="1200" baseline="0" dirty="0">
                        <a:solidFill>
                          <a:schemeClr val="tx2"/>
                        </a:solidFill>
                        <a:latin typeface="Perpetua" panose="02020502060401020303" pitchFamily="18" charset="0"/>
                        <a:ea typeface="+mn-ea"/>
                        <a:cs typeface="+mn-cs"/>
                      </a:endParaRPr>
                    </a:p>
                    <a:p>
                      <a:pPr marL="457200" indent="-457200" algn="just">
                        <a:buFont typeface="+mj-lt"/>
                        <a:buAutoNum type="alphaUcPeriod" startAt="6"/>
                      </a:pPr>
                      <a:r>
                        <a:rPr lang="en-IN" sz="2400" b="1" i="0" u="sng" strike="noStrike" kern="1200" baseline="0" dirty="0">
                          <a:solidFill>
                            <a:schemeClr val="tx2"/>
                          </a:solidFill>
                          <a:latin typeface="Perpetua" panose="02020502060401020303" pitchFamily="18" charset="0"/>
                          <a:ea typeface="+mn-ea"/>
                          <a:cs typeface="+mn-cs"/>
                        </a:rPr>
                        <a:t>Foreign Company (for A.Y. 2021-22)</a:t>
                      </a:r>
                    </a:p>
                    <a:p>
                      <a:pPr marL="957263" marR="0" lvl="0" indent="-514350" algn="just" defTabSz="914400" rtl="0" eaLnBrk="1" fontAlgn="auto" latinLnBrk="0" hangingPunct="1">
                        <a:lnSpc>
                          <a:spcPct val="100000"/>
                        </a:lnSpc>
                        <a:spcBef>
                          <a:spcPts val="0"/>
                        </a:spcBef>
                        <a:spcAft>
                          <a:spcPts val="0"/>
                        </a:spcAft>
                        <a:buClrTx/>
                        <a:buSzTx/>
                        <a:buFont typeface="+mj-lt"/>
                        <a:buAutoNum type="romanUcPeriod"/>
                        <a:tabLst/>
                        <a:defRPr/>
                      </a:pPr>
                      <a:r>
                        <a:rPr lang="en-GB" sz="2400" b="0" i="0" u="none" strike="noStrike" kern="1200" baseline="0" dirty="0">
                          <a:solidFill>
                            <a:schemeClr val="tx2"/>
                          </a:solidFill>
                          <a:latin typeface="Perpetua" panose="02020502060401020303" pitchFamily="18" charset="0"/>
                          <a:ea typeface="+mn-ea"/>
                          <a:cs typeface="+mn-cs"/>
                        </a:rPr>
                        <a:t>The rates of income-tax will continue to be the same as those specified for assessment year 2020-21 i.e. </a:t>
                      </a:r>
                      <a:r>
                        <a:rPr lang="en-GB" sz="2400" b="1" i="0" u="none" strike="noStrike" kern="1200" baseline="0" dirty="0">
                          <a:solidFill>
                            <a:schemeClr val="tx2"/>
                          </a:solidFill>
                          <a:latin typeface="Perpetua" panose="02020502060401020303" pitchFamily="18" charset="0"/>
                          <a:ea typeface="+mn-ea"/>
                          <a:cs typeface="+mn-cs"/>
                        </a:rPr>
                        <a:t>a foreign company</a:t>
                      </a:r>
                      <a:r>
                        <a:rPr lang="en-GB" sz="2400" b="1" i="0" kern="1200" dirty="0">
                          <a:solidFill>
                            <a:schemeClr val="tx2"/>
                          </a:solidFill>
                          <a:effectLst/>
                          <a:latin typeface="Perpetua" panose="02020502060401020303" pitchFamily="18" charset="0"/>
                          <a:ea typeface="+mn-ea"/>
                          <a:cs typeface="+mn-cs"/>
                        </a:rPr>
                        <a:t> is taxable at 40%</a:t>
                      </a:r>
                      <a:r>
                        <a:rPr lang="en-GB" sz="2400" b="0" i="0" kern="1200" dirty="0">
                          <a:solidFill>
                            <a:schemeClr val="tx2"/>
                          </a:solidFill>
                          <a:effectLst/>
                          <a:latin typeface="Perpetua" panose="02020502060401020303" pitchFamily="18" charset="0"/>
                          <a:ea typeface="+mn-ea"/>
                          <a:cs typeface="+mn-cs"/>
                        </a:rPr>
                        <a:t> </a:t>
                      </a:r>
                      <a:r>
                        <a:rPr lang="en-GB" sz="2400" b="0" i="1" kern="1200" dirty="0">
                          <a:solidFill>
                            <a:schemeClr val="tx2"/>
                          </a:solidFill>
                          <a:effectLst/>
                          <a:latin typeface="Perpetua" panose="02020502060401020303" pitchFamily="18" charset="0"/>
                          <a:ea typeface="+mn-ea"/>
                          <a:cs typeface="+mn-cs"/>
                        </a:rPr>
                        <a:t>[ Health &amp;  </a:t>
                      </a:r>
                      <a:r>
                        <a:rPr lang="en-GB" sz="2400" i="1" kern="1200" dirty="0">
                          <a:solidFill>
                            <a:schemeClr val="tx2"/>
                          </a:solidFill>
                          <a:latin typeface="Perpetua" panose="02020502060401020303" pitchFamily="18" charset="0"/>
                          <a:ea typeface="+mn-ea"/>
                          <a:cs typeface="+mn-cs"/>
                        </a:rPr>
                        <a:t>Education cess and surcharge as applicable].</a:t>
                      </a: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p>
                      <a:pPr marL="442913" indent="0" algn="just">
                        <a:buFont typeface="+mj-lt"/>
                        <a:buNone/>
                      </a:pPr>
                      <a:endParaRPr lang="en-US" sz="2400" b="0" i="0" u="none" strike="noStrike" kern="1200" baseline="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nvGraphicFramePr>
        <p:xfrm>
          <a:off x="228600" y="2057400"/>
          <a:ext cx="8686799" cy="4114800"/>
        </p:xfrm>
        <a:graphic>
          <a:graphicData uri="http://schemas.openxmlformats.org/drawingml/2006/table">
            <a:tbl>
              <a:tblPr firstRow="1" bandRow="1">
                <a:tableStyleId>{5C22544A-7EE6-4342-B048-85BDC9FD1C3A}</a:tableStyleId>
              </a:tblPr>
              <a:tblGrid>
                <a:gridCol w="2809348">
                  <a:extLst>
                    <a:ext uri="{9D8B030D-6E8A-4147-A177-3AD203B41FA5}">
                      <a16:colId xmlns:a16="http://schemas.microsoft.com/office/drawing/2014/main" val="1042905291"/>
                    </a:ext>
                  </a:extLst>
                </a:gridCol>
                <a:gridCol w="1794862">
                  <a:extLst>
                    <a:ext uri="{9D8B030D-6E8A-4147-A177-3AD203B41FA5}">
                      <a16:colId xmlns:a16="http://schemas.microsoft.com/office/drawing/2014/main" val="1425566786"/>
                    </a:ext>
                  </a:extLst>
                </a:gridCol>
                <a:gridCol w="2263085">
                  <a:extLst>
                    <a:ext uri="{9D8B030D-6E8A-4147-A177-3AD203B41FA5}">
                      <a16:colId xmlns:a16="http://schemas.microsoft.com/office/drawing/2014/main" val="2546256422"/>
                    </a:ext>
                  </a:extLst>
                </a:gridCol>
                <a:gridCol w="1819504">
                  <a:extLst>
                    <a:ext uri="{9D8B030D-6E8A-4147-A177-3AD203B41FA5}">
                      <a16:colId xmlns:a16="http://schemas.microsoft.com/office/drawing/2014/main" val="2324850440"/>
                    </a:ext>
                  </a:extLst>
                </a:gridCol>
              </a:tblGrid>
              <a:tr h="1726745">
                <a:tc>
                  <a:txBody>
                    <a:bodyPr/>
                    <a:lstStyle/>
                    <a:p>
                      <a:pPr algn="ctr"/>
                      <a:r>
                        <a:rPr lang="en-GB" sz="2200" dirty="0">
                          <a:latin typeface="Perpetua" panose="02020502060401020303" pitchFamily="18" charset="0"/>
                        </a:rPr>
                        <a:t>Particulars</a:t>
                      </a:r>
                    </a:p>
                  </a:txBody>
                  <a:tcPr anchor="ctr"/>
                </a:tc>
                <a:tc>
                  <a:txBody>
                    <a:bodyPr/>
                    <a:lstStyle/>
                    <a:p>
                      <a:pPr algn="ctr"/>
                      <a:r>
                        <a:rPr lang="en-GB" sz="2200" b="1" kern="1200" dirty="0">
                          <a:solidFill>
                            <a:schemeClr val="lt1"/>
                          </a:solidFill>
                          <a:latin typeface="Perpetua" panose="02020502060401020303" pitchFamily="18" charset="0"/>
                          <a:ea typeface="+mn-ea"/>
                          <a:cs typeface="+mn-cs"/>
                        </a:rPr>
                        <a:t>Taxable</a:t>
                      </a:r>
                      <a:r>
                        <a:rPr lang="en-GB" sz="2200" dirty="0">
                          <a:latin typeface="Perpetua" panose="02020502060401020303" pitchFamily="18" charset="0"/>
                        </a:rPr>
                        <a:t> income &lt; INR 10 million </a:t>
                      </a:r>
                    </a:p>
                  </a:txBody>
                  <a:tcPr anchor="ctr"/>
                </a:tc>
                <a:tc>
                  <a:txBody>
                    <a:bodyPr/>
                    <a:lstStyle/>
                    <a:p>
                      <a:pPr algn="ctr"/>
                      <a:r>
                        <a:rPr lang="en-GB" sz="2200" dirty="0">
                          <a:latin typeface="Perpetua" panose="02020502060401020303" pitchFamily="18" charset="0"/>
                        </a:rPr>
                        <a:t>INR 10 million &lt; taxable income &lt; INR 100 million </a:t>
                      </a:r>
                    </a:p>
                  </a:txBody>
                  <a:tcPr anchor="ctr"/>
                </a:tc>
                <a:tc>
                  <a:txBody>
                    <a:bodyPr/>
                    <a:lstStyle/>
                    <a:p>
                      <a:pPr algn="ctr"/>
                      <a:r>
                        <a:rPr lang="en-GB" sz="2200" dirty="0">
                          <a:latin typeface="Perpetua" panose="02020502060401020303" pitchFamily="18" charset="0"/>
                        </a:rPr>
                        <a:t>Taxable income &gt; INR 100 million </a:t>
                      </a:r>
                    </a:p>
                  </a:txBody>
                  <a:tcPr anchor="ctr"/>
                </a:tc>
                <a:extLst>
                  <a:ext uri="{0D108BD9-81ED-4DB2-BD59-A6C34878D82A}">
                    <a16:rowId xmlns:a16="http://schemas.microsoft.com/office/drawing/2014/main" val="1130232625"/>
                  </a:ext>
                </a:extLst>
              </a:tr>
              <a:tr h="477611">
                <a:tc>
                  <a:txBody>
                    <a:bodyPr/>
                    <a:lstStyle/>
                    <a:p>
                      <a:pPr algn="ctr"/>
                      <a:r>
                        <a:rPr lang="en-GB" sz="2000" dirty="0">
                          <a:solidFill>
                            <a:schemeClr val="tx2"/>
                          </a:solidFill>
                          <a:latin typeface="Perpetua" panose="02020502060401020303" pitchFamily="18" charset="0"/>
                        </a:rPr>
                        <a:t>Corporate tax </a:t>
                      </a:r>
                    </a:p>
                  </a:txBody>
                  <a:tcPr anchor="ctr"/>
                </a:tc>
                <a:tc>
                  <a:txBody>
                    <a:bodyPr/>
                    <a:lstStyle/>
                    <a:p>
                      <a:pPr algn="ctr"/>
                      <a:r>
                        <a:rPr lang="en-GB" sz="2000" dirty="0">
                          <a:solidFill>
                            <a:schemeClr val="tx2"/>
                          </a:solidFill>
                          <a:latin typeface="Perpetua" panose="02020502060401020303" pitchFamily="18" charset="0"/>
                        </a:rPr>
                        <a:t>40%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40%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tx2"/>
                          </a:solidFill>
                          <a:latin typeface="Perpetua" panose="02020502060401020303" pitchFamily="18" charset="0"/>
                        </a:rPr>
                        <a:t>40%</a:t>
                      </a:r>
                    </a:p>
                  </a:txBody>
                  <a:tcPr anchor="ctr"/>
                </a:tc>
                <a:extLst>
                  <a:ext uri="{0D108BD9-81ED-4DB2-BD59-A6C34878D82A}">
                    <a16:rowId xmlns:a16="http://schemas.microsoft.com/office/drawing/2014/main" val="2650374873"/>
                  </a:ext>
                </a:extLst>
              </a:tr>
              <a:tr h="477611">
                <a:tc>
                  <a:txBody>
                    <a:bodyPr/>
                    <a:lstStyle/>
                    <a:p>
                      <a:pPr algn="ctr"/>
                      <a:r>
                        <a:rPr lang="en-GB" sz="2000" dirty="0">
                          <a:solidFill>
                            <a:schemeClr val="tx2"/>
                          </a:solidFill>
                          <a:latin typeface="Perpetua" panose="02020502060401020303" pitchFamily="18" charset="0"/>
                        </a:rPr>
                        <a:t>Surcharge</a:t>
                      </a:r>
                    </a:p>
                  </a:txBody>
                  <a:tcPr anchor="ctr"/>
                </a:tc>
                <a:tc>
                  <a:txBody>
                    <a:bodyPr/>
                    <a:lstStyle/>
                    <a:p>
                      <a:pPr algn="ctr"/>
                      <a:r>
                        <a:rPr lang="en-GB" sz="2000" dirty="0">
                          <a:solidFill>
                            <a:schemeClr val="tx2"/>
                          </a:solidFill>
                          <a:latin typeface="Perpetua" panose="02020502060401020303" pitchFamily="18" charset="0"/>
                        </a:rPr>
                        <a:t>-</a:t>
                      </a:r>
                    </a:p>
                  </a:txBody>
                  <a:tcPr anchor="ctr"/>
                </a:tc>
                <a:tc>
                  <a:txBody>
                    <a:bodyPr/>
                    <a:lstStyle/>
                    <a:p>
                      <a:pPr algn="ctr"/>
                      <a:r>
                        <a:rPr lang="en-IN" sz="2000" dirty="0">
                          <a:solidFill>
                            <a:schemeClr val="tx2"/>
                          </a:solidFill>
                          <a:latin typeface="Perpetua" panose="02020502060401020303" pitchFamily="18" charset="0"/>
                        </a:rPr>
                        <a:t>2%</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5%</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2331798235"/>
                  </a:ext>
                </a:extLst>
              </a:tr>
              <a:tr h="477611">
                <a:tc>
                  <a:txBody>
                    <a:bodyPr/>
                    <a:lstStyle/>
                    <a:p>
                      <a:pPr algn="ctr"/>
                      <a:r>
                        <a:rPr lang="en-GB" sz="2000" dirty="0">
                          <a:solidFill>
                            <a:schemeClr val="tx2"/>
                          </a:solidFill>
                          <a:latin typeface="Perpetua" panose="02020502060401020303" pitchFamily="18" charset="0"/>
                        </a:rPr>
                        <a:t>Corporate tax + surcharge</a:t>
                      </a:r>
                    </a:p>
                  </a:txBody>
                  <a:tcPr anchor="ctr"/>
                </a:tc>
                <a:tc>
                  <a:txBody>
                    <a:bodyPr/>
                    <a:lstStyle/>
                    <a:p>
                      <a:pPr algn="ctr"/>
                      <a:r>
                        <a:rPr lang="en-GB" sz="2000" dirty="0">
                          <a:solidFill>
                            <a:schemeClr val="tx2"/>
                          </a:solidFill>
                          <a:latin typeface="Perpetua" panose="02020502060401020303" pitchFamily="18" charset="0"/>
                        </a:rPr>
                        <a:t>40%</a:t>
                      </a:r>
                    </a:p>
                  </a:txBody>
                  <a:tcPr anchor="ctr"/>
                </a:tc>
                <a:tc>
                  <a:txBody>
                    <a:bodyPr/>
                    <a:lstStyle/>
                    <a:p>
                      <a:pPr algn="ctr"/>
                      <a:r>
                        <a:rPr lang="en-IN" sz="2000" dirty="0">
                          <a:solidFill>
                            <a:schemeClr val="tx2"/>
                          </a:solidFill>
                          <a:latin typeface="Perpetua" panose="02020502060401020303" pitchFamily="18" charset="0"/>
                        </a:rPr>
                        <a:t>40.80%</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42.00%</a:t>
                      </a:r>
                    </a:p>
                  </a:txBody>
                  <a:tcPr anchor="ctr"/>
                </a:tc>
                <a:extLst>
                  <a:ext uri="{0D108BD9-81ED-4DB2-BD59-A6C34878D82A}">
                    <a16:rowId xmlns:a16="http://schemas.microsoft.com/office/drawing/2014/main" val="3953786832"/>
                  </a:ext>
                </a:extLst>
              </a:tr>
              <a:tr h="477611">
                <a:tc>
                  <a:txBody>
                    <a:bodyPr/>
                    <a:lstStyle/>
                    <a:p>
                      <a:pPr algn="ctr"/>
                      <a:r>
                        <a:rPr lang="en-GB" sz="2000" dirty="0">
                          <a:solidFill>
                            <a:schemeClr val="tx2"/>
                          </a:solidFill>
                          <a:latin typeface="Perpetua" panose="02020502060401020303" pitchFamily="18" charset="0"/>
                        </a:rPr>
                        <a:t> Health &amp; Education cess</a:t>
                      </a:r>
                      <a:endParaRPr lang="en-GB" sz="2000" dirty="0">
                        <a:solidFill>
                          <a:srgbClr val="FF0000"/>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tc>
                  <a:txBody>
                    <a:bodyPr/>
                    <a:lstStyle/>
                    <a:p>
                      <a:pPr algn="ctr"/>
                      <a:r>
                        <a:rPr lang="en-IN" sz="2000" dirty="0">
                          <a:solidFill>
                            <a:schemeClr val="tx2"/>
                          </a:solidFill>
                          <a:latin typeface="Perpetua" panose="02020502060401020303" pitchFamily="18" charset="0"/>
                        </a:rPr>
                        <a:t>4%</a:t>
                      </a:r>
                      <a:endParaRPr lang="en-GB" sz="2000" dirty="0">
                        <a:solidFill>
                          <a:schemeClr val="tx2"/>
                        </a:solidFill>
                        <a:latin typeface="Perpetua" panose="02020502060401020303" pitchFamily="18" charset="0"/>
                      </a:endParaRPr>
                    </a:p>
                  </a:txBody>
                  <a:tcPr anchor="ctr"/>
                </a:tc>
                <a:tc>
                  <a:txBody>
                    <a:bodyPr/>
                    <a:lstStyle/>
                    <a:p>
                      <a:pPr algn="ctr"/>
                      <a:r>
                        <a:rPr lang="en-GB" sz="2000" dirty="0">
                          <a:solidFill>
                            <a:schemeClr val="tx2"/>
                          </a:solidFill>
                          <a:latin typeface="Perpetua" panose="02020502060401020303" pitchFamily="18" charset="0"/>
                        </a:rPr>
                        <a:t>4%</a:t>
                      </a:r>
                    </a:p>
                  </a:txBody>
                  <a:tcPr anchor="ctr"/>
                </a:tc>
                <a:extLst>
                  <a:ext uri="{0D108BD9-81ED-4DB2-BD59-A6C34878D82A}">
                    <a16:rowId xmlns:a16="http://schemas.microsoft.com/office/drawing/2014/main" val="1526137393"/>
                  </a:ext>
                </a:extLst>
              </a:tr>
              <a:tr h="477611">
                <a:tc>
                  <a:txBody>
                    <a:bodyPr/>
                    <a:lstStyle/>
                    <a:p>
                      <a:pPr marL="0" algn="ctr" defTabSz="914400" rtl="0" eaLnBrk="1" latinLnBrk="0" hangingPunct="1"/>
                      <a:r>
                        <a:rPr lang="en-GB" sz="2000" kern="1200" dirty="0">
                          <a:solidFill>
                            <a:schemeClr val="tx2"/>
                          </a:solidFill>
                          <a:latin typeface="Perpetua" panose="02020502060401020303" pitchFamily="18" charset="0"/>
                          <a:ea typeface="+mn-ea"/>
                          <a:cs typeface="+mn-cs"/>
                        </a:rPr>
                        <a:t>Effective tax rate </a:t>
                      </a:r>
                    </a:p>
                  </a:txBody>
                  <a:tcPr anchor="ctr"/>
                </a:tc>
                <a:tc>
                  <a:txBody>
                    <a:bodyPr/>
                    <a:lstStyle/>
                    <a:p>
                      <a:pPr algn="ctr"/>
                      <a:r>
                        <a:rPr lang="en-IN" sz="2000" dirty="0">
                          <a:solidFill>
                            <a:schemeClr val="tx2"/>
                          </a:solidFill>
                          <a:latin typeface="Perpetua" panose="02020502060401020303" pitchFamily="18" charset="0"/>
                        </a:rPr>
                        <a:t>41.60%</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42.43%</a:t>
                      </a:r>
                      <a:endParaRPr lang="en-GB" sz="2000" dirty="0">
                        <a:solidFill>
                          <a:schemeClr val="tx2"/>
                        </a:solidFill>
                        <a:latin typeface="Perpetua" panose="02020502060401020303" pitchFamily="18" charset="0"/>
                      </a:endParaRPr>
                    </a:p>
                  </a:txBody>
                  <a:tcPr anchor="ctr"/>
                </a:tc>
                <a:tc>
                  <a:txBody>
                    <a:bodyPr/>
                    <a:lstStyle/>
                    <a:p>
                      <a:pPr algn="ctr"/>
                      <a:r>
                        <a:rPr lang="en-IN" sz="2000" dirty="0">
                          <a:solidFill>
                            <a:schemeClr val="tx2"/>
                          </a:solidFill>
                          <a:latin typeface="Perpetua" panose="02020502060401020303" pitchFamily="18" charset="0"/>
                        </a:rPr>
                        <a:t>43.68%</a:t>
                      </a:r>
                      <a:endParaRPr lang="en-GB" sz="2000" dirty="0">
                        <a:solidFill>
                          <a:schemeClr val="tx2"/>
                        </a:solidFill>
                        <a:latin typeface="Perpetua" panose="02020502060401020303" pitchFamily="18" charset="0"/>
                      </a:endParaRPr>
                    </a:p>
                  </a:txBody>
                  <a:tcPr anchor="ctr"/>
                </a:tc>
                <a:extLst>
                  <a:ext uri="{0D108BD9-81ED-4DB2-BD59-A6C34878D82A}">
                    <a16:rowId xmlns:a16="http://schemas.microsoft.com/office/drawing/2014/main" val="4249884803"/>
                  </a:ext>
                </a:extLst>
              </a:tr>
            </a:tbl>
          </a:graphicData>
        </a:graphic>
      </p:graphicFrame>
      <p:sp>
        <p:nvSpPr>
          <p:cNvPr id="6" name="Slide Number Placeholder 5"/>
          <p:cNvSpPr>
            <a:spLocks noGrp="1"/>
          </p:cNvSpPr>
          <p:nvPr>
            <p:ph type="sldNum" sz="quarter" idx="12"/>
          </p:nvPr>
        </p:nvSpPr>
        <p:spPr/>
        <p:txBody>
          <a:bodyPr/>
          <a:lstStyle/>
          <a:p>
            <a:fld id="{B3114B22-2A7B-4820-8EB8-CF2D6B3CC3FE}" type="slidenum">
              <a:rPr lang="en-US" smtClean="0"/>
              <a:pPr/>
              <a:t>27</a:t>
            </a:fld>
            <a:endParaRPr lang="en-US"/>
          </a:p>
        </p:txBody>
      </p:sp>
    </p:spTree>
    <p:extLst>
      <p:ext uri="{BB962C8B-B14F-4D97-AF65-F5344CB8AC3E}">
        <p14:creationId xmlns:p14="http://schemas.microsoft.com/office/powerpoint/2010/main" val="1048197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654777685"/>
              </p:ext>
            </p:extLst>
          </p:nvPr>
        </p:nvGraphicFramePr>
        <p:xfrm>
          <a:off x="0" y="1676400"/>
          <a:ext cx="9144000" cy="4572000"/>
        </p:xfrm>
        <a:graphic>
          <a:graphicData uri="http://schemas.openxmlformats.org/drawingml/2006/table">
            <a:tbl>
              <a:tblPr/>
              <a:tblGrid>
                <a:gridCol w="9144000">
                  <a:extLst>
                    <a:ext uri="{9D8B030D-6E8A-4147-A177-3AD203B41FA5}">
                      <a16:colId xmlns:a16="http://schemas.microsoft.com/office/drawing/2014/main" val="20000"/>
                    </a:ext>
                  </a:extLst>
                </a:gridCol>
              </a:tblGrid>
              <a:tr h="4572000">
                <a:tc>
                  <a:txBody>
                    <a:bodyPr/>
                    <a:lstStyle/>
                    <a:p>
                      <a:pPr marL="90487" indent="0" algn="just">
                        <a:lnSpc>
                          <a:spcPct val="200000"/>
                        </a:lnSpc>
                        <a:buFont typeface="+mj-lt"/>
                        <a:buNone/>
                      </a:pPr>
                      <a:r>
                        <a:rPr lang="en-US" sz="2400" b="1" i="0" u="sng" kern="1200" dirty="0">
                          <a:solidFill>
                            <a:schemeClr val="tx2"/>
                          </a:solidFill>
                          <a:effectLst/>
                          <a:latin typeface="Perpetua" panose="02020502060401020303" pitchFamily="18" charset="0"/>
                          <a:ea typeface="+mn-ea"/>
                          <a:cs typeface="+mn-cs"/>
                        </a:rPr>
                        <a:t>A New section 115BAC of the Income-tax Act, has been inserted with effect from the 1st day of April 2020. This section will provide the new and lower income tax slab rates for the individual and HUF if the Individual or HUF shall satisfied the certain condition. An individual and HUF from the AY 2021-22 onwards have an option to pay tax at the following rates mentioned below: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295400"/>
          </a:xfrm>
          <a:solidFill>
            <a:schemeClr val="tx1"/>
          </a:solidFill>
        </p:spPr>
        <p:txBody>
          <a:bodyPr anchor="t"/>
          <a:lstStyle/>
          <a:p>
            <a:pPr marL="541338" indent="-541338" algn="ctr"/>
            <a:r>
              <a:rPr lang="en-US" b="1" kern="1200" dirty="0">
                <a:latin typeface="High Tower Text" panose="02040502050506030303" pitchFamily="18" charset="0"/>
              </a:rPr>
              <a:t>New Section 115 BAC :</a:t>
            </a:r>
            <a:br>
              <a:rPr lang="en-US" b="1" kern="1200" dirty="0">
                <a:latin typeface="High Tower Text" panose="02040502050506030303" pitchFamily="18" charset="0"/>
              </a:rPr>
            </a:br>
            <a:r>
              <a:rPr lang="en-US" b="1" kern="1200" dirty="0">
                <a:latin typeface="High Tower Text" panose="02040502050506030303" pitchFamily="18" charset="0"/>
              </a:rPr>
              <a:t>Incentive to Individual &amp; HUF</a:t>
            </a:r>
          </a:p>
        </p:txBody>
      </p:sp>
      <p:sp>
        <p:nvSpPr>
          <p:cNvPr id="7" name="Slide Number Placeholder 6"/>
          <p:cNvSpPr>
            <a:spLocks noGrp="1"/>
          </p:cNvSpPr>
          <p:nvPr>
            <p:ph type="sldNum" sz="quarter" idx="12"/>
          </p:nvPr>
        </p:nvSpPr>
        <p:spPr>
          <a:xfrm>
            <a:off x="6705600" y="7848600"/>
            <a:ext cx="2133600" cy="244475"/>
          </a:xfrm>
        </p:spPr>
        <p:txBody>
          <a:bodyPr/>
          <a:lstStyle/>
          <a:p>
            <a:fld id="{B3114B22-2A7B-4820-8EB8-CF2D6B3CC3FE}" type="slidenum">
              <a:rPr lang="en-US" smtClean="0"/>
              <a:pPr/>
              <a:t>28</a:t>
            </a:fld>
            <a:endParaRPr lang="en-US" dirty="0"/>
          </a:p>
        </p:txBody>
      </p:sp>
    </p:spTree>
    <p:extLst>
      <p:ext uri="{BB962C8B-B14F-4D97-AF65-F5344CB8AC3E}">
        <p14:creationId xmlns:p14="http://schemas.microsoft.com/office/powerpoint/2010/main" val="1841559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881795790"/>
              </p:ext>
            </p:extLst>
          </p:nvPr>
        </p:nvGraphicFramePr>
        <p:xfrm>
          <a:off x="0" y="1295400"/>
          <a:ext cx="9144000" cy="5562600"/>
        </p:xfrm>
        <a:graphic>
          <a:graphicData uri="http://schemas.openxmlformats.org/drawingml/2006/table">
            <a:tbl>
              <a:tblPr/>
              <a:tblGrid>
                <a:gridCol w="9144000">
                  <a:extLst>
                    <a:ext uri="{9D8B030D-6E8A-4147-A177-3AD203B41FA5}">
                      <a16:colId xmlns:a16="http://schemas.microsoft.com/office/drawing/2014/main" val="20000"/>
                    </a:ext>
                  </a:extLst>
                </a:gridCol>
              </a:tblGrid>
              <a:tr h="5562600">
                <a:tc>
                  <a:txBody>
                    <a:bodyPr/>
                    <a:lstStyle/>
                    <a:p>
                      <a:pPr marL="90487" indent="0" algn="just">
                        <a:buFont typeface="+mj-lt"/>
                        <a:buNone/>
                      </a:pPr>
                      <a:endParaRPr lang="en-US" sz="2600" b="1" kern="120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295400"/>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B3114B22-2A7B-4820-8EB8-CF2D6B3CC3FE}" type="slidenum">
              <a:rPr lang="en-US" smtClean="0"/>
              <a:pPr/>
              <a:t>29</a:t>
            </a:fld>
            <a:endParaRPr lang="en-US"/>
          </a:p>
        </p:txBody>
      </p:sp>
      <p:graphicFrame>
        <p:nvGraphicFramePr>
          <p:cNvPr id="5" name="Table 4">
            <a:extLst>
              <a:ext uri="{FF2B5EF4-FFF2-40B4-BE49-F238E27FC236}">
                <a16:creationId xmlns:a16="http://schemas.microsoft.com/office/drawing/2014/main" id="{B81D1A45-F1D9-420F-86E6-0B62ABC00705}"/>
              </a:ext>
            </a:extLst>
          </p:cNvPr>
          <p:cNvGraphicFramePr>
            <a:graphicFrameLocks noGrp="1"/>
          </p:cNvGraphicFramePr>
          <p:nvPr>
            <p:extLst>
              <p:ext uri="{D42A27DB-BD31-4B8C-83A1-F6EECF244321}">
                <p14:modId xmlns:p14="http://schemas.microsoft.com/office/powerpoint/2010/main" val="297623920"/>
              </p:ext>
            </p:extLst>
          </p:nvPr>
        </p:nvGraphicFramePr>
        <p:xfrm>
          <a:off x="570855" y="1676400"/>
          <a:ext cx="7811145" cy="4104456"/>
        </p:xfrm>
        <a:graphic>
          <a:graphicData uri="http://schemas.openxmlformats.org/drawingml/2006/table">
            <a:tbl>
              <a:tblPr firstRow="1" firstCol="1" bandRow="1">
                <a:tableStyleId>{5C22544A-7EE6-4342-B048-85BDC9FD1C3A}</a:tableStyleId>
              </a:tblPr>
              <a:tblGrid>
                <a:gridCol w="5156969">
                  <a:extLst>
                    <a:ext uri="{9D8B030D-6E8A-4147-A177-3AD203B41FA5}">
                      <a16:colId xmlns:a16="http://schemas.microsoft.com/office/drawing/2014/main" val="1509685652"/>
                    </a:ext>
                  </a:extLst>
                </a:gridCol>
                <a:gridCol w="2654176">
                  <a:extLst>
                    <a:ext uri="{9D8B030D-6E8A-4147-A177-3AD203B41FA5}">
                      <a16:colId xmlns:a16="http://schemas.microsoft.com/office/drawing/2014/main" val="1448589084"/>
                    </a:ext>
                  </a:extLst>
                </a:gridCol>
              </a:tblGrid>
              <a:tr h="520083">
                <a:tc>
                  <a:txBody>
                    <a:bodyPr/>
                    <a:lstStyle/>
                    <a:p>
                      <a:pPr marR="676275" algn="r" fontAlgn="base">
                        <a:lnSpc>
                          <a:spcPts val="970"/>
                        </a:lnSpc>
                        <a:spcBef>
                          <a:spcPts val="155"/>
                        </a:spcBef>
                        <a:spcAft>
                          <a:spcPts val="95"/>
                        </a:spcAft>
                      </a:pPr>
                      <a:r>
                        <a:rPr lang="en-IN" sz="2400" dirty="0">
                          <a:solidFill>
                            <a:schemeClr val="tx2"/>
                          </a:solidFill>
                          <a:effectLst/>
                          <a:latin typeface="Perpetua" panose="02020502060401020303" pitchFamily="18" charset="0"/>
                        </a:rPr>
                        <a:t>Total income</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Bef>
                          <a:spcPts val="155"/>
                        </a:spcBef>
                        <a:spcAft>
                          <a:spcPts val="95"/>
                        </a:spcAft>
                      </a:pPr>
                      <a:r>
                        <a:rPr lang="en-IN" sz="2400">
                          <a:solidFill>
                            <a:schemeClr val="tx2"/>
                          </a:solidFill>
                          <a:effectLst/>
                          <a:latin typeface="Perpetua" panose="02020502060401020303" pitchFamily="18" charset="0"/>
                        </a:rPr>
                        <a:t>Rate of tax</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546263669"/>
                  </a:ext>
                </a:extLst>
              </a:tr>
              <a:tr h="510046">
                <a:tc>
                  <a:txBody>
                    <a:bodyPr/>
                    <a:lstStyle/>
                    <a:p>
                      <a:pPr marL="64135" algn="l" fontAlgn="base">
                        <a:lnSpc>
                          <a:spcPts val="970"/>
                        </a:lnSpc>
                        <a:spcAft>
                          <a:spcPts val="145"/>
                        </a:spcAft>
                      </a:pPr>
                      <a:r>
                        <a:rPr lang="en-IN" sz="2400" dirty="0">
                          <a:solidFill>
                            <a:schemeClr val="tx2"/>
                          </a:solidFill>
                          <a:effectLst/>
                          <a:latin typeface="Perpetua" panose="02020502060401020303" pitchFamily="18" charset="0"/>
                        </a:rPr>
                        <a:t>Up to Rs 2,50,000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5"/>
                        </a:lnSpc>
                        <a:spcAft>
                          <a:spcPts val="140"/>
                        </a:spcAft>
                      </a:pPr>
                      <a:r>
                        <a:rPr lang="en-IN" sz="2400">
                          <a:solidFill>
                            <a:schemeClr val="tx2"/>
                          </a:solidFill>
                          <a:effectLst/>
                          <a:latin typeface="Perpetua" panose="02020502060401020303" pitchFamily="18" charset="0"/>
                        </a:rPr>
                        <a:t>Nil</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511710146"/>
                  </a:ext>
                </a:extLst>
              </a:tr>
              <a:tr h="510046">
                <a:tc>
                  <a:txBody>
                    <a:bodyPr/>
                    <a:lstStyle/>
                    <a:p>
                      <a:pPr marL="64135" algn="l" fontAlgn="base">
                        <a:lnSpc>
                          <a:spcPts val="970"/>
                        </a:lnSpc>
                        <a:spcAft>
                          <a:spcPts val="95"/>
                        </a:spcAft>
                      </a:pPr>
                      <a:r>
                        <a:rPr lang="en-IN" sz="2400" dirty="0">
                          <a:solidFill>
                            <a:schemeClr val="tx2"/>
                          </a:solidFill>
                          <a:effectLst/>
                          <a:latin typeface="Perpetua" panose="02020502060401020303" pitchFamily="18" charset="0"/>
                        </a:rPr>
                        <a:t>From Rs 2,50,001 to Rs 5,00,000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95"/>
                        </a:spcAft>
                      </a:pPr>
                      <a:r>
                        <a:rPr lang="en-IN" sz="2400">
                          <a:solidFill>
                            <a:schemeClr val="tx2"/>
                          </a:solidFill>
                          <a:effectLst/>
                          <a:latin typeface="Perpetua" panose="02020502060401020303" pitchFamily="18" charset="0"/>
                        </a:rPr>
                        <a:t>5 per cent.</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542124278"/>
                  </a:ext>
                </a:extLst>
              </a:tr>
              <a:tr h="512053">
                <a:tc>
                  <a:txBody>
                    <a:bodyPr/>
                    <a:lstStyle/>
                    <a:p>
                      <a:pPr marL="64135" algn="l" fontAlgn="base">
                        <a:lnSpc>
                          <a:spcPts val="970"/>
                        </a:lnSpc>
                        <a:spcAft>
                          <a:spcPts val="120"/>
                        </a:spcAft>
                      </a:pPr>
                      <a:r>
                        <a:rPr lang="en-IN" sz="2400" dirty="0">
                          <a:solidFill>
                            <a:schemeClr val="tx2"/>
                          </a:solidFill>
                          <a:effectLst/>
                          <a:latin typeface="Perpetua" panose="02020502060401020303" pitchFamily="18" charset="0"/>
                        </a:rPr>
                        <a:t>From Rs 5,00,001 to Rs 7,50,000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120"/>
                        </a:spcAft>
                      </a:pPr>
                      <a:r>
                        <a:rPr lang="en-IN" sz="2400">
                          <a:solidFill>
                            <a:schemeClr val="tx2"/>
                          </a:solidFill>
                          <a:effectLst/>
                          <a:latin typeface="Perpetua" panose="02020502060401020303" pitchFamily="18" charset="0"/>
                        </a:rPr>
                        <a:t>10 per cent.</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087398996"/>
                  </a:ext>
                </a:extLst>
              </a:tr>
              <a:tr h="510046">
                <a:tc>
                  <a:txBody>
                    <a:bodyPr/>
                    <a:lstStyle/>
                    <a:p>
                      <a:pPr marL="64135" algn="l" fontAlgn="base">
                        <a:lnSpc>
                          <a:spcPts val="970"/>
                        </a:lnSpc>
                        <a:spcAft>
                          <a:spcPts val="145"/>
                        </a:spcAft>
                      </a:pPr>
                      <a:r>
                        <a:rPr lang="en-IN" sz="2400" dirty="0">
                          <a:solidFill>
                            <a:schemeClr val="tx2"/>
                          </a:solidFill>
                          <a:effectLst/>
                          <a:latin typeface="Perpetua" panose="02020502060401020303" pitchFamily="18" charset="0"/>
                        </a:rPr>
                        <a:t>From Rs 7,50,001 to Rs 10,00,000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145"/>
                        </a:spcAft>
                      </a:pPr>
                      <a:r>
                        <a:rPr lang="en-IN" sz="2400">
                          <a:solidFill>
                            <a:schemeClr val="tx2"/>
                          </a:solidFill>
                          <a:effectLst/>
                          <a:latin typeface="Perpetua" panose="02020502060401020303" pitchFamily="18" charset="0"/>
                        </a:rPr>
                        <a:t>15 per cent.</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880472631"/>
                  </a:ext>
                </a:extLst>
              </a:tr>
              <a:tr h="512053">
                <a:tc>
                  <a:txBody>
                    <a:bodyPr/>
                    <a:lstStyle/>
                    <a:p>
                      <a:pPr marL="64135" algn="l" fontAlgn="base">
                        <a:lnSpc>
                          <a:spcPts val="970"/>
                        </a:lnSpc>
                        <a:spcAft>
                          <a:spcPts val="165"/>
                        </a:spcAft>
                      </a:pPr>
                      <a:r>
                        <a:rPr lang="en-IN" sz="2400" dirty="0">
                          <a:solidFill>
                            <a:schemeClr val="tx2"/>
                          </a:solidFill>
                          <a:effectLst/>
                          <a:latin typeface="Perpetua" panose="02020502060401020303" pitchFamily="18" charset="0"/>
                        </a:rPr>
                        <a:t>From Rs 10,00,001 to Rs 12,50,000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165"/>
                        </a:spcAft>
                      </a:pPr>
                      <a:r>
                        <a:rPr lang="en-IN" sz="2400">
                          <a:solidFill>
                            <a:schemeClr val="tx2"/>
                          </a:solidFill>
                          <a:effectLst/>
                          <a:latin typeface="Perpetua" panose="02020502060401020303" pitchFamily="18" charset="0"/>
                        </a:rPr>
                        <a:t>20 per cent.</a:t>
                      </a:r>
                      <a:endParaRPr lang="en-IN" sz="240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048761420"/>
                  </a:ext>
                </a:extLst>
              </a:tr>
              <a:tr h="510046">
                <a:tc>
                  <a:txBody>
                    <a:bodyPr/>
                    <a:lstStyle/>
                    <a:p>
                      <a:pPr marL="64135" algn="l" fontAlgn="base">
                        <a:lnSpc>
                          <a:spcPts val="970"/>
                        </a:lnSpc>
                        <a:spcAft>
                          <a:spcPts val="120"/>
                        </a:spcAft>
                      </a:pPr>
                      <a:r>
                        <a:rPr lang="en-IN" sz="2400" dirty="0">
                          <a:solidFill>
                            <a:schemeClr val="tx2"/>
                          </a:solidFill>
                          <a:effectLst/>
                          <a:latin typeface="Perpetua" panose="02020502060401020303" pitchFamily="18" charset="0"/>
                        </a:rPr>
                        <a:t>From Rs 12,50,001 to Rs 15,00,000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120"/>
                        </a:spcAft>
                      </a:pPr>
                      <a:r>
                        <a:rPr lang="en-IN" sz="2400" dirty="0">
                          <a:solidFill>
                            <a:schemeClr val="tx2"/>
                          </a:solidFill>
                          <a:effectLst/>
                          <a:latin typeface="Perpetua" panose="02020502060401020303" pitchFamily="18" charset="0"/>
                        </a:rPr>
                        <a:t>25 per cent.</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127846111"/>
                  </a:ext>
                </a:extLst>
              </a:tr>
              <a:tr h="520083">
                <a:tc>
                  <a:txBody>
                    <a:bodyPr/>
                    <a:lstStyle/>
                    <a:p>
                      <a:pPr marL="64135" algn="l" fontAlgn="base">
                        <a:lnSpc>
                          <a:spcPts val="970"/>
                        </a:lnSpc>
                        <a:spcAft>
                          <a:spcPts val="140"/>
                        </a:spcAft>
                      </a:pPr>
                      <a:r>
                        <a:rPr lang="en-IN" sz="2400" dirty="0">
                          <a:solidFill>
                            <a:schemeClr val="tx2"/>
                          </a:solidFill>
                          <a:effectLst/>
                          <a:latin typeface="Perpetua" panose="02020502060401020303" pitchFamily="18" charset="0"/>
                        </a:rPr>
                        <a:t>Above Rs 15,00,000</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tc>
                  <a:txBody>
                    <a:bodyPr/>
                    <a:lstStyle/>
                    <a:p>
                      <a:pPr algn="ctr" fontAlgn="base">
                        <a:lnSpc>
                          <a:spcPts val="970"/>
                        </a:lnSpc>
                        <a:spcAft>
                          <a:spcPts val="140"/>
                        </a:spcAft>
                      </a:pPr>
                      <a:r>
                        <a:rPr lang="en-IN" sz="2400" dirty="0">
                          <a:solidFill>
                            <a:schemeClr val="tx2"/>
                          </a:solidFill>
                          <a:effectLst/>
                          <a:latin typeface="Perpetua" panose="02020502060401020303" pitchFamily="18" charset="0"/>
                        </a:rPr>
                        <a:t>30 per cent.:</a:t>
                      </a:r>
                      <a:endParaRPr lang="en-IN" sz="2400"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853379983"/>
                  </a:ext>
                </a:extLst>
              </a:tr>
            </a:tbl>
          </a:graphicData>
        </a:graphic>
      </p:graphicFrame>
    </p:spTree>
    <p:extLst>
      <p:ext uri="{BB962C8B-B14F-4D97-AF65-F5344CB8AC3E}">
        <p14:creationId xmlns:p14="http://schemas.microsoft.com/office/powerpoint/2010/main" val="2843791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484675"/>
            <a:ext cx="7735887" cy="2334736"/>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(I) Budget At A Glance</a:t>
            </a:r>
          </a:p>
        </p:txBody>
      </p:sp>
    </p:spTree>
    <p:extLst>
      <p:ext uri="{BB962C8B-B14F-4D97-AF65-F5344CB8AC3E}">
        <p14:creationId xmlns:p14="http://schemas.microsoft.com/office/powerpoint/2010/main" val="3683014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499815208"/>
              </p:ext>
            </p:extLst>
          </p:nvPr>
        </p:nvGraphicFramePr>
        <p:xfrm>
          <a:off x="0" y="764704"/>
          <a:ext cx="9144000" cy="6093296"/>
        </p:xfrm>
        <a:graphic>
          <a:graphicData uri="http://schemas.openxmlformats.org/drawingml/2006/table">
            <a:tbl>
              <a:tblPr/>
              <a:tblGrid>
                <a:gridCol w="9144000">
                  <a:extLst>
                    <a:ext uri="{9D8B030D-6E8A-4147-A177-3AD203B41FA5}">
                      <a16:colId xmlns:a16="http://schemas.microsoft.com/office/drawing/2014/main" val="20000"/>
                    </a:ext>
                  </a:extLst>
                </a:gridCol>
              </a:tblGrid>
              <a:tr h="6093296">
                <a:tc>
                  <a:txBody>
                    <a:bodyPr/>
                    <a:lstStyle/>
                    <a:p>
                      <a:pPr marL="90487" marR="0" lvl="0" indent="0" algn="just" defTabSz="914400" rtl="0" eaLnBrk="1" fontAlgn="auto" latinLnBrk="0" hangingPunct="1">
                        <a:lnSpc>
                          <a:spcPct val="100000"/>
                        </a:lnSpc>
                        <a:spcBef>
                          <a:spcPts val="0"/>
                        </a:spcBef>
                        <a:spcAft>
                          <a:spcPts val="0"/>
                        </a:spcAft>
                        <a:buClrTx/>
                        <a:buSzTx/>
                        <a:buFont typeface="+mj-lt"/>
                        <a:buNone/>
                        <a:tabLst/>
                        <a:defRPr/>
                      </a:pPr>
                      <a:r>
                        <a:rPr lang="en-IN" sz="2200" kern="1200" dirty="0">
                          <a:solidFill>
                            <a:schemeClr val="tx2"/>
                          </a:solidFill>
                          <a:effectLst/>
                          <a:latin typeface="Perpetua" panose="02020502060401020303" pitchFamily="18" charset="0"/>
                          <a:ea typeface="+mn-ea"/>
                          <a:cs typeface="+mn-cs"/>
                        </a:rPr>
                        <a:t>This option shall be available if the Individual or HUF fulfil the following Condition:</a:t>
                      </a: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en-IN" sz="2200" kern="1200" dirty="0">
                          <a:solidFill>
                            <a:schemeClr val="tx2"/>
                          </a:solidFill>
                          <a:effectLst/>
                          <a:latin typeface="Perpetua" panose="02020502060401020303" pitchFamily="18" charset="0"/>
                          <a:ea typeface="+mn-ea"/>
                          <a:cs typeface="+mn-cs"/>
                        </a:rPr>
                        <a:t>(1)The Assessee shall not avail following exemption or deduction prescribed under following section</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764704"/>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B3114B22-2A7B-4820-8EB8-CF2D6B3CC3FE}" type="slidenum">
              <a:rPr lang="en-US" smtClean="0"/>
              <a:pPr/>
              <a:t>30</a:t>
            </a:fld>
            <a:endParaRPr lang="en-US"/>
          </a:p>
        </p:txBody>
      </p:sp>
      <p:graphicFrame>
        <p:nvGraphicFramePr>
          <p:cNvPr id="2" name="Table 2">
            <a:extLst>
              <a:ext uri="{FF2B5EF4-FFF2-40B4-BE49-F238E27FC236}">
                <a16:creationId xmlns:a16="http://schemas.microsoft.com/office/drawing/2014/main" id="{BA56BEA6-523E-44AD-B216-FE4B098D8CA0}"/>
              </a:ext>
            </a:extLst>
          </p:cNvPr>
          <p:cNvGraphicFramePr>
            <a:graphicFrameLocks noGrp="1"/>
          </p:cNvGraphicFramePr>
          <p:nvPr>
            <p:extLst>
              <p:ext uri="{D42A27DB-BD31-4B8C-83A1-F6EECF244321}">
                <p14:modId xmlns:p14="http://schemas.microsoft.com/office/powerpoint/2010/main" val="4164957615"/>
              </p:ext>
            </p:extLst>
          </p:nvPr>
        </p:nvGraphicFramePr>
        <p:xfrm>
          <a:off x="228600" y="1951174"/>
          <a:ext cx="8686800" cy="4525824"/>
        </p:xfrm>
        <a:graphic>
          <a:graphicData uri="http://schemas.openxmlformats.org/drawingml/2006/table">
            <a:tbl>
              <a:tblPr firstRow="1" bandRow="1">
                <a:tableStyleId>{5C22544A-7EE6-4342-B048-85BDC9FD1C3A}</a:tableStyleId>
              </a:tblPr>
              <a:tblGrid>
                <a:gridCol w="1059835">
                  <a:extLst>
                    <a:ext uri="{9D8B030D-6E8A-4147-A177-3AD203B41FA5}">
                      <a16:colId xmlns:a16="http://schemas.microsoft.com/office/drawing/2014/main" val="3686920727"/>
                    </a:ext>
                  </a:extLst>
                </a:gridCol>
                <a:gridCol w="1026114">
                  <a:extLst>
                    <a:ext uri="{9D8B030D-6E8A-4147-A177-3AD203B41FA5}">
                      <a16:colId xmlns:a16="http://schemas.microsoft.com/office/drawing/2014/main" val="2695688900"/>
                    </a:ext>
                  </a:extLst>
                </a:gridCol>
                <a:gridCol w="6600851">
                  <a:extLst>
                    <a:ext uri="{9D8B030D-6E8A-4147-A177-3AD203B41FA5}">
                      <a16:colId xmlns:a16="http://schemas.microsoft.com/office/drawing/2014/main" val="2899485484"/>
                    </a:ext>
                  </a:extLst>
                </a:gridCol>
              </a:tblGrid>
              <a:tr h="468190">
                <a:tc>
                  <a:txBody>
                    <a:bodyPr/>
                    <a:lstStyle/>
                    <a:p>
                      <a:r>
                        <a:rPr lang="en-US" dirty="0"/>
                        <a:t>Section</a:t>
                      </a:r>
                      <a:endParaRPr lang="en-IN" dirty="0"/>
                    </a:p>
                  </a:txBody>
                  <a:tcPr/>
                </a:tc>
                <a:tc>
                  <a:txBody>
                    <a:bodyPr/>
                    <a:lstStyle/>
                    <a:p>
                      <a:r>
                        <a:rPr lang="en-US" dirty="0"/>
                        <a:t>Clause </a:t>
                      </a:r>
                      <a:endParaRPr lang="en-IN" dirty="0"/>
                    </a:p>
                  </a:txBody>
                  <a:tcPr/>
                </a:tc>
                <a:tc>
                  <a:txBody>
                    <a:bodyPr/>
                    <a:lstStyle/>
                    <a:p>
                      <a:r>
                        <a:rPr lang="en-US" dirty="0"/>
                        <a:t>Name</a:t>
                      </a:r>
                      <a:endParaRPr lang="en-IN" dirty="0"/>
                    </a:p>
                  </a:txBody>
                  <a:tcPr/>
                </a:tc>
                <a:extLst>
                  <a:ext uri="{0D108BD9-81ED-4DB2-BD59-A6C34878D82A}">
                    <a16:rowId xmlns:a16="http://schemas.microsoft.com/office/drawing/2014/main" val="1866279840"/>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10</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5</a:t>
                      </a: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Leave Travel concession</a:t>
                      </a:r>
                    </a:p>
                  </a:txBody>
                  <a:tcPr marL="9525" marR="9525" marT="9525" marB="0" anchor="b"/>
                </a:tc>
                <a:extLst>
                  <a:ext uri="{0D108BD9-81ED-4DB2-BD59-A6C34878D82A}">
                    <a16:rowId xmlns:a16="http://schemas.microsoft.com/office/drawing/2014/main" val="2746171187"/>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10</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13A</a:t>
                      </a: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House rent allowance</a:t>
                      </a:r>
                    </a:p>
                  </a:txBody>
                  <a:tcPr marL="9525" marR="9525" marT="9525" marB="0" anchor="b"/>
                </a:tc>
                <a:extLst>
                  <a:ext uri="{0D108BD9-81ED-4DB2-BD59-A6C34878D82A}">
                    <a16:rowId xmlns:a16="http://schemas.microsoft.com/office/drawing/2014/main" val="1562860741"/>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10</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14</a:t>
                      </a: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Allowances</a:t>
                      </a:r>
                    </a:p>
                  </a:txBody>
                  <a:tcPr marL="9525" marR="9525" marT="9525" marB="0" anchor="b"/>
                </a:tc>
                <a:extLst>
                  <a:ext uri="{0D108BD9-81ED-4DB2-BD59-A6C34878D82A}">
                    <a16:rowId xmlns:a16="http://schemas.microsoft.com/office/drawing/2014/main" val="999133334"/>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10</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17</a:t>
                      </a: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Allowances to MPs/MLAs</a:t>
                      </a:r>
                    </a:p>
                  </a:txBody>
                  <a:tcPr marL="9525" marR="9525" marT="9525" marB="0" anchor="b"/>
                </a:tc>
                <a:extLst>
                  <a:ext uri="{0D108BD9-81ED-4DB2-BD59-A6C34878D82A}">
                    <a16:rowId xmlns:a16="http://schemas.microsoft.com/office/drawing/2014/main" val="3645470853"/>
                  </a:ext>
                </a:extLst>
              </a:tr>
              <a:tr h="402351">
                <a:tc>
                  <a:txBody>
                    <a:bodyPr/>
                    <a:lstStyle/>
                    <a:p>
                      <a:pPr marL="0" algn="l" defTabSz="914400" rtl="0" eaLnBrk="1" fontAlgn="b" latinLnBrk="0" hangingPunct="1"/>
                      <a:r>
                        <a:rPr lang="en-IN" sz="2000" b="1" i="1" u="none" strike="noStrike" kern="1200">
                          <a:solidFill>
                            <a:srgbClr val="000000"/>
                          </a:solidFill>
                          <a:effectLst/>
                          <a:latin typeface="Perpetua" panose="02020502060401020303" pitchFamily="18" charset="0"/>
                          <a:ea typeface="+mn-ea"/>
                          <a:cs typeface="+mn-cs"/>
                        </a:rPr>
                        <a:t>10</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32</a:t>
                      </a:r>
                    </a:p>
                  </a:txBody>
                  <a:tcPr marL="9525" marR="9525" marT="9525" marB="0" anchor="b"/>
                </a:tc>
                <a:tc>
                  <a:txBody>
                    <a:bodyPr/>
                    <a:lstStyle/>
                    <a:p>
                      <a:pPr algn="just" fontAlgn="b"/>
                      <a:r>
                        <a:rPr lang="en-US" sz="2000" b="1" i="1" u="none" strike="noStrike" dirty="0">
                          <a:solidFill>
                            <a:srgbClr val="000000"/>
                          </a:solidFill>
                          <a:effectLst/>
                          <a:latin typeface="Perpetua" panose="02020502060401020303" pitchFamily="18" charset="0"/>
                        </a:rPr>
                        <a:t>Allowance for income of minor</a:t>
                      </a:r>
                    </a:p>
                  </a:txBody>
                  <a:tcPr marL="9525" marR="9525" marT="9525" marB="0" anchor="b"/>
                </a:tc>
                <a:extLst>
                  <a:ext uri="{0D108BD9-81ED-4DB2-BD59-A6C34878D82A}">
                    <a16:rowId xmlns:a16="http://schemas.microsoft.com/office/drawing/2014/main" val="1071526576"/>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10AA</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Exemption for SEZ</a:t>
                      </a:r>
                    </a:p>
                  </a:txBody>
                  <a:tcPr marL="9525" marR="9525" marT="9525" marB="0" anchor="b"/>
                </a:tc>
                <a:extLst>
                  <a:ext uri="{0D108BD9-81ED-4DB2-BD59-A6C34878D82A}">
                    <a16:rowId xmlns:a16="http://schemas.microsoft.com/office/drawing/2014/main" val="1936953232"/>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16</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just" fontAlgn="b"/>
                      <a:r>
                        <a:rPr lang="en-US" sz="2000" b="1" i="1" u="none" strike="noStrike" dirty="0">
                          <a:solidFill>
                            <a:srgbClr val="000000"/>
                          </a:solidFill>
                          <a:effectLst/>
                          <a:latin typeface="Perpetua" panose="02020502060401020303" pitchFamily="18" charset="0"/>
                        </a:rPr>
                        <a:t>Deductions from Salaries</a:t>
                      </a:r>
                    </a:p>
                  </a:txBody>
                  <a:tcPr marL="9525" marR="9525" marT="9525" marB="0" anchor="b"/>
                </a:tc>
                <a:extLst>
                  <a:ext uri="{0D108BD9-81ED-4DB2-BD59-A6C34878D82A}">
                    <a16:rowId xmlns:a16="http://schemas.microsoft.com/office/drawing/2014/main" val="1928732387"/>
                  </a:ext>
                </a:extLst>
              </a:tr>
              <a:tr h="436475">
                <a:tc>
                  <a:txBody>
                    <a:bodyPr/>
                    <a:lstStyle/>
                    <a:p>
                      <a:pPr marL="0" algn="l" defTabSz="914400" rtl="0" eaLnBrk="1" fontAlgn="b" latinLnBrk="0" hangingPunct="1"/>
                      <a:r>
                        <a:rPr lang="en-IN" sz="2000" b="1" i="1" u="none" strike="noStrike" kern="1200">
                          <a:solidFill>
                            <a:srgbClr val="000000"/>
                          </a:solidFill>
                          <a:effectLst/>
                          <a:latin typeface="Perpetua" panose="02020502060401020303" pitchFamily="18" charset="0"/>
                          <a:ea typeface="+mn-ea"/>
                          <a:cs typeface="+mn-cs"/>
                        </a:rPr>
                        <a:t>24</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just" fontAlgn="b"/>
                      <a:r>
                        <a:rPr lang="en-US" sz="2000" b="1" i="1" u="none" strike="noStrike" dirty="0">
                          <a:solidFill>
                            <a:srgbClr val="000000"/>
                          </a:solidFill>
                          <a:effectLst/>
                          <a:latin typeface="Perpetua" panose="02020502060401020303" pitchFamily="18" charset="0"/>
                        </a:rPr>
                        <a:t>Interest in respect of self-occupied or vacant property</a:t>
                      </a:r>
                    </a:p>
                  </a:txBody>
                  <a:tcPr marL="9525" marR="9525" marT="9525" marB="0" anchor="b"/>
                </a:tc>
                <a:extLst>
                  <a:ext uri="{0D108BD9-81ED-4DB2-BD59-A6C34878D82A}">
                    <a16:rowId xmlns:a16="http://schemas.microsoft.com/office/drawing/2014/main" val="823271818"/>
                  </a:ext>
                </a:extLst>
              </a:tr>
              <a:tr h="402351">
                <a:tc>
                  <a:txBody>
                    <a:bodyPr/>
                    <a:lstStyle/>
                    <a:p>
                      <a:pPr marL="0" algn="l" defTabSz="914400" rtl="0" eaLnBrk="1" fontAlgn="b" latinLnBrk="0" hangingPunct="1"/>
                      <a:r>
                        <a:rPr lang="en-IN" sz="2000" b="1" i="1" u="none" strike="noStrike" kern="1200">
                          <a:solidFill>
                            <a:srgbClr val="000000"/>
                          </a:solidFill>
                          <a:effectLst/>
                          <a:latin typeface="Perpetua" panose="02020502060401020303" pitchFamily="18" charset="0"/>
                          <a:ea typeface="+mn-ea"/>
                          <a:cs typeface="+mn-cs"/>
                        </a:rPr>
                        <a:t>32(1)</a:t>
                      </a:r>
                    </a:p>
                  </a:txBody>
                  <a:tcPr marL="9525" marR="9525" marT="9525" marB="0" anchor="b"/>
                </a:tc>
                <a:tc>
                  <a:txBody>
                    <a:bodyPr/>
                    <a:lstStyle/>
                    <a:p>
                      <a:pPr marL="0" algn="l" defTabSz="914400" rtl="0" eaLnBrk="1" fontAlgn="b" latinLnBrk="0" hangingPunct="1"/>
                      <a:r>
                        <a:rPr lang="en-IN" sz="2000" b="1" i="1" u="none" strike="noStrike" kern="1200" dirty="0" err="1">
                          <a:solidFill>
                            <a:srgbClr val="000000"/>
                          </a:solidFill>
                          <a:effectLst/>
                          <a:latin typeface="Perpetua" panose="02020502060401020303" pitchFamily="18" charset="0"/>
                          <a:ea typeface="+mn-ea"/>
                          <a:cs typeface="+mn-cs"/>
                        </a:rPr>
                        <a:t>iia</a:t>
                      </a:r>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Additional Depreciation</a:t>
                      </a:r>
                    </a:p>
                  </a:txBody>
                  <a:tcPr marL="9525" marR="9525" marT="9525" marB="0" anchor="b"/>
                </a:tc>
                <a:extLst>
                  <a:ext uri="{0D108BD9-81ED-4DB2-BD59-A6C34878D82A}">
                    <a16:rowId xmlns:a16="http://schemas.microsoft.com/office/drawing/2014/main" val="3898805013"/>
                  </a:ext>
                </a:extLst>
              </a:tr>
              <a:tr h="402351">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57</a:t>
                      </a:r>
                    </a:p>
                  </a:txBody>
                  <a:tcPr marL="9525" marR="9525" marT="9525" marB="0" anchor="b"/>
                </a:tc>
                <a:tc>
                  <a:txBody>
                    <a:bodyPr/>
                    <a:lstStyle/>
                    <a:p>
                      <a:pPr marL="0" algn="l" defTabSz="914400" rtl="0" eaLnBrk="1" fontAlgn="b" latinLnBrk="0" hangingPunct="1"/>
                      <a:r>
                        <a:rPr lang="en-IN" sz="2000" b="1" i="1" u="none" strike="noStrike" kern="1200" dirty="0" err="1">
                          <a:solidFill>
                            <a:srgbClr val="000000"/>
                          </a:solidFill>
                          <a:effectLst/>
                          <a:latin typeface="Perpetua" panose="02020502060401020303" pitchFamily="18" charset="0"/>
                          <a:ea typeface="+mn-ea"/>
                          <a:cs typeface="+mn-cs"/>
                        </a:rPr>
                        <a:t>iia</a:t>
                      </a:r>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just" fontAlgn="b"/>
                      <a:r>
                        <a:rPr lang="en-IN" sz="2000" b="1" i="1" u="none" strike="noStrike" dirty="0">
                          <a:solidFill>
                            <a:srgbClr val="000000"/>
                          </a:solidFill>
                          <a:effectLst/>
                          <a:latin typeface="Perpetua" panose="02020502060401020303" pitchFamily="18" charset="0"/>
                        </a:rPr>
                        <a:t>Deduction from family pension</a:t>
                      </a:r>
                    </a:p>
                  </a:txBody>
                  <a:tcPr marL="9525" marR="9525" marT="9525" marB="0" anchor="b"/>
                </a:tc>
                <a:extLst>
                  <a:ext uri="{0D108BD9-81ED-4DB2-BD59-A6C34878D82A}">
                    <a16:rowId xmlns:a16="http://schemas.microsoft.com/office/drawing/2014/main" val="2128567989"/>
                  </a:ext>
                </a:extLst>
              </a:tr>
            </a:tbl>
          </a:graphicData>
        </a:graphic>
      </p:graphicFrame>
    </p:spTree>
    <p:extLst>
      <p:ext uri="{BB962C8B-B14F-4D97-AF65-F5344CB8AC3E}">
        <p14:creationId xmlns:p14="http://schemas.microsoft.com/office/powerpoint/2010/main" val="4185416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1"/>
            <a:ext cx="9144000" cy="1260031"/>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B3114B22-2A7B-4820-8EB8-CF2D6B3CC3FE}" type="slidenum">
              <a:rPr lang="en-US" smtClean="0"/>
              <a:pPr/>
              <a:t>31</a:t>
            </a:fld>
            <a:endParaRPr lang="en-US"/>
          </a:p>
        </p:txBody>
      </p:sp>
      <p:graphicFrame>
        <p:nvGraphicFramePr>
          <p:cNvPr id="2" name="Table 2">
            <a:extLst>
              <a:ext uri="{FF2B5EF4-FFF2-40B4-BE49-F238E27FC236}">
                <a16:creationId xmlns:a16="http://schemas.microsoft.com/office/drawing/2014/main" id="{BA56BEA6-523E-44AD-B216-FE4B098D8CA0}"/>
              </a:ext>
            </a:extLst>
          </p:cNvPr>
          <p:cNvGraphicFramePr>
            <a:graphicFrameLocks noGrp="1"/>
          </p:cNvGraphicFramePr>
          <p:nvPr>
            <p:extLst>
              <p:ext uri="{D42A27DB-BD31-4B8C-83A1-F6EECF244321}">
                <p14:modId xmlns:p14="http://schemas.microsoft.com/office/powerpoint/2010/main" val="1192948453"/>
              </p:ext>
            </p:extLst>
          </p:nvPr>
        </p:nvGraphicFramePr>
        <p:xfrm>
          <a:off x="266114" y="1504083"/>
          <a:ext cx="8686800" cy="3849834"/>
        </p:xfrm>
        <a:graphic>
          <a:graphicData uri="http://schemas.openxmlformats.org/drawingml/2006/table">
            <a:tbl>
              <a:tblPr firstRow="1" bandRow="1">
                <a:tableStyleId>{5C22544A-7EE6-4342-B048-85BDC9FD1C3A}</a:tableStyleId>
              </a:tblPr>
              <a:tblGrid>
                <a:gridCol w="1059835">
                  <a:extLst>
                    <a:ext uri="{9D8B030D-6E8A-4147-A177-3AD203B41FA5}">
                      <a16:colId xmlns:a16="http://schemas.microsoft.com/office/drawing/2014/main" val="3686920727"/>
                    </a:ext>
                  </a:extLst>
                </a:gridCol>
                <a:gridCol w="1026114">
                  <a:extLst>
                    <a:ext uri="{9D8B030D-6E8A-4147-A177-3AD203B41FA5}">
                      <a16:colId xmlns:a16="http://schemas.microsoft.com/office/drawing/2014/main" val="2695688900"/>
                    </a:ext>
                  </a:extLst>
                </a:gridCol>
                <a:gridCol w="6600851">
                  <a:extLst>
                    <a:ext uri="{9D8B030D-6E8A-4147-A177-3AD203B41FA5}">
                      <a16:colId xmlns:a16="http://schemas.microsoft.com/office/drawing/2014/main" val="2899485484"/>
                    </a:ext>
                  </a:extLst>
                </a:gridCol>
              </a:tblGrid>
              <a:tr h="413201">
                <a:tc>
                  <a:txBody>
                    <a:bodyPr/>
                    <a:lstStyle/>
                    <a:p>
                      <a:r>
                        <a:rPr lang="en-US" dirty="0"/>
                        <a:t>Section</a:t>
                      </a:r>
                      <a:endParaRPr lang="en-IN" dirty="0"/>
                    </a:p>
                  </a:txBody>
                  <a:tcPr/>
                </a:tc>
                <a:tc>
                  <a:txBody>
                    <a:bodyPr/>
                    <a:lstStyle/>
                    <a:p>
                      <a:r>
                        <a:rPr lang="en-US" dirty="0"/>
                        <a:t>Clause </a:t>
                      </a:r>
                      <a:endParaRPr lang="en-IN" dirty="0"/>
                    </a:p>
                  </a:txBody>
                  <a:tcPr/>
                </a:tc>
                <a:tc>
                  <a:txBody>
                    <a:bodyPr/>
                    <a:lstStyle/>
                    <a:p>
                      <a:r>
                        <a:rPr lang="en-US" dirty="0"/>
                        <a:t>Name</a:t>
                      </a:r>
                      <a:endParaRPr lang="en-IN" dirty="0"/>
                    </a:p>
                  </a:txBody>
                  <a:tcPr/>
                </a:tc>
                <a:extLst>
                  <a:ext uri="{0D108BD9-81ED-4DB2-BD59-A6C34878D82A}">
                    <a16:rowId xmlns:a16="http://schemas.microsoft.com/office/drawing/2014/main" val="1866279840"/>
                  </a:ext>
                </a:extLst>
              </a:tr>
              <a:tr h="699428">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32AD</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l" fontAlgn="b"/>
                      <a:r>
                        <a:rPr lang="en-IN" sz="2000" b="1" i="1" u="none" strike="noStrike" kern="1200" dirty="0">
                          <a:solidFill>
                            <a:srgbClr val="000000"/>
                          </a:solidFill>
                          <a:effectLst/>
                          <a:latin typeface="Perpetua" panose="02020502060401020303" pitchFamily="18" charset="0"/>
                          <a:ea typeface="+mn-ea"/>
                          <a:cs typeface="+mn-cs"/>
                        </a:rPr>
                        <a:t>Investment in new plant or machinery in notified backward areas in certain states</a:t>
                      </a:r>
                    </a:p>
                  </a:txBody>
                  <a:tcPr marL="9525" marR="9525" marT="9525" marB="0" anchor="b"/>
                </a:tc>
                <a:extLst>
                  <a:ext uri="{0D108BD9-81ED-4DB2-BD59-A6C34878D82A}">
                    <a16:rowId xmlns:a16="http://schemas.microsoft.com/office/drawing/2014/main" val="3313104618"/>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33AB</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l" fontAlgn="b"/>
                      <a:r>
                        <a:rPr lang="en-IN" sz="2000" b="1" i="1" u="none" strike="noStrike" kern="1200" dirty="0">
                          <a:solidFill>
                            <a:srgbClr val="000000"/>
                          </a:solidFill>
                          <a:effectLst/>
                          <a:latin typeface="Perpetua" panose="02020502060401020303" pitchFamily="18" charset="0"/>
                          <a:ea typeface="+mn-ea"/>
                          <a:cs typeface="+mn-cs"/>
                        </a:rPr>
                        <a:t>Tea development account</a:t>
                      </a:r>
                    </a:p>
                  </a:txBody>
                  <a:tcPr marL="9525" marR="9525" marT="9525" marB="0" anchor="b"/>
                </a:tc>
                <a:extLst>
                  <a:ext uri="{0D108BD9-81ED-4DB2-BD59-A6C34878D82A}">
                    <a16:rowId xmlns:a16="http://schemas.microsoft.com/office/drawing/2014/main" val="1355491138"/>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33ABA</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algn="l" fontAlgn="b"/>
                      <a:r>
                        <a:rPr lang="en-IN" sz="2000" b="1" i="1" u="none" strike="noStrike" kern="1200" dirty="0">
                          <a:solidFill>
                            <a:srgbClr val="000000"/>
                          </a:solidFill>
                          <a:effectLst/>
                          <a:latin typeface="Perpetua" panose="02020502060401020303" pitchFamily="18" charset="0"/>
                          <a:ea typeface="+mn-ea"/>
                          <a:cs typeface="+mn-cs"/>
                        </a:rPr>
                        <a:t>Site restoration Fund</a:t>
                      </a:r>
                    </a:p>
                  </a:txBody>
                  <a:tcPr marL="9525" marR="9525" marT="9525" marB="0" anchor="b"/>
                </a:tc>
                <a:extLst>
                  <a:ext uri="{0D108BD9-81ED-4DB2-BD59-A6C34878D82A}">
                    <a16:rowId xmlns:a16="http://schemas.microsoft.com/office/drawing/2014/main" val="3609403546"/>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35(1)</a:t>
                      </a:r>
                    </a:p>
                  </a:txBody>
                  <a:tcPr marL="9525" marR="9525" marT="9525" marB="0" anchor="b"/>
                </a:tc>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(ii)(</a:t>
                      </a:r>
                      <a:r>
                        <a:rPr lang="en-IN" sz="2000" b="1" i="1" u="none" strike="noStrike" kern="1200" dirty="0" err="1">
                          <a:solidFill>
                            <a:srgbClr val="000000"/>
                          </a:solidFill>
                          <a:effectLst/>
                          <a:latin typeface="Perpetua" panose="02020502060401020303" pitchFamily="18" charset="0"/>
                          <a:ea typeface="+mn-ea"/>
                          <a:cs typeface="+mn-cs"/>
                        </a:rPr>
                        <a:t>iia</a:t>
                      </a:r>
                      <a:r>
                        <a:rPr lang="en-IN" sz="2000" b="1" i="1" u="none" strike="noStrike" kern="1200" dirty="0">
                          <a:solidFill>
                            <a:srgbClr val="000000"/>
                          </a:solidFill>
                          <a:effectLst/>
                          <a:latin typeface="Perpetua" panose="02020502060401020303" pitchFamily="18" charset="0"/>
                          <a:ea typeface="+mn-ea"/>
                          <a:cs typeface="+mn-cs"/>
                        </a:rPr>
                        <a:t>) (iii)</a:t>
                      </a:r>
                    </a:p>
                  </a:txBody>
                  <a:tcPr marL="9525" marR="9525" marT="9525" marB="0" anchor="b"/>
                </a:tc>
                <a:tc>
                  <a:txBody>
                    <a:bodyPr/>
                    <a:lstStyle/>
                    <a:p>
                      <a:pPr algn="l" fontAlgn="b"/>
                      <a:r>
                        <a:rPr lang="en-IN" sz="2000" b="1" i="1" u="none" strike="noStrike" kern="1200" dirty="0">
                          <a:solidFill>
                            <a:srgbClr val="000000"/>
                          </a:solidFill>
                          <a:effectLst/>
                          <a:latin typeface="Perpetua" panose="02020502060401020303" pitchFamily="18" charset="0"/>
                          <a:ea typeface="+mn-ea"/>
                          <a:cs typeface="+mn-cs"/>
                        </a:rPr>
                        <a:t>Expenditure on Scientific Research</a:t>
                      </a:r>
                    </a:p>
                  </a:txBody>
                  <a:tcPr marL="9525" marR="9525" marT="9525" marB="0" anchor="b"/>
                </a:tc>
                <a:extLst>
                  <a:ext uri="{0D108BD9-81ED-4DB2-BD59-A6C34878D82A}">
                    <a16:rowId xmlns:a16="http://schemas.microsoft.com/office/drawing/2014/main" val="3967474962"/>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35(2AA)</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IN" sz="2000" b="1" i="1" u="none" strike="noStrike" kern="1200" dirty="0">
                          <a:solidFill>
                            <a:srgbClr val="000000"/>
                          </a:solidFill>
                          <a:effectLst/>
                          <a:latin typeface="Perpetua" panose="02020502060401020303" pitchFamily="18" charset="0"/>
                          <a:ea typeface="+mn-ea"/>
                          <a:cs typeface="+mn-cs"/>
                        </a:rPr>
                        <a:t>Expenditure on Scientific Research</a:t>
                      </a:r>
                    </a:p>
                  </a:txBody>
                  <a:tcPr marL="9525" marR="9525" marT="9525" marB="0" anchor="b"/>
                </a:tc>
                <a:extLst>
                  <a:ext uri="{0D108BD9-81ED-4DB2-BD59-A6C34878D82A}">
                    <a16:rowId xmlns:a16="http://schemas.microsoft.com/office/drawing/2014/main" val="4052614771"/>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35AD</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IN" sz="2000" b="1" i="1" u="none" strike="noStrike" kern="1200" dirty="0">
                          <a:solidFill>
                            <a:srgbClr val="000000"/>
                          </a:solidFill>
                          <a:effectLst/>
                          <a:latin typeface="Perpetua" panose="02020502060401020303" pitchFamily="18" charset="0"/>
                          <a:ea typeface="+mn-ea"/>
                          <a:cs typeface="+mn-cs"/>
                        </a:rPr>
                        <a:t>Deduction in respect of expenditure on specified business</a:t>
                      </a:r>
                    </a:p>
                  </a:txBody>
                  <a:tcPr marL="9525" marR="9525" marT="9525" marB="0" anchor="b"/>
                </a:tc>
                <a:extLst>
                  <a:ext uri="{0D108BD9-81ED-4DB2-BD59-A6C34878D82A}">
                    <a16:rowId xmlns:a16="http://schemas.microsoft.com/office/drawing/2014/main" val="2102908797"/>
                  </a:ext>
                </a:extLst>
              </a:tr>
              <a:tr h="423616">
                <a:tc>
                  <a:txBody>
                    <a:bodyPr/>
                    <a:lstStyle/>
                    <a:p>
                      <a:pPr marL="0" algn="l" defTabSz="914400" rtl="0" eaLnBrk="1" fontAlgn="b" latinLnBrk="0" hangingPunct="1"/>
                      <a:r>
                        <a:rPr lang="en-IN" sz="2000" b="1" i="1" u="none" strike="noStrike" kern="1200" dirty="0">
                          <a:solidFill>
                            <a:srgbClr val="000000"/>
                          </a:solidFill>
                          <a:effectLst/>
                          <a:latin typeface="Perpetua" panose="02020502060401020303" pitchFamily="18" charset="0"/>
                          <a:ea typeface="+mn-ea"/>
                          <a:cs typeface="+mn-cs"/>
                        </a:rPr>
                        <a:t>35CCC</a:t>
                      </a:r>
                    </a:p>
                  </a:txBody>
                  <a:tcPr marL="9525" marR="9525" marT="9525" marB="0" anchor="b"/>
                </a:tc>
                <a:tc>
                  <a:txBody>
                    <a:bodyPr/>
                    <a:lstStyle/>
                    <a:p>
                      <a:pPr marL="0" algn="l" defTabSz="914400" rtl="0" eaLnBrk="1" fontAlgn="b" latinLnBrk="0" hangingPunct="1"/>
                      <a:endParaRPr lang="en-IN" sz="2000" b="1" i="1" u="none" strike="noStrike" kern="1200" dirty="0">
                        <a:solidFill>
                          <a:srgbClr val="000000"/>
                        </a:solidFill>
                        <a:effectLst/>
                        <a:latin typeface="Perpetua" panose="02020502060401020303" pitchFamily="18" charset="0"/>
                        <a:ea typeface="+mn-ea"/>
                        <a:cs typeface="+mn-cs"/>
                      </a:endParaRP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IN" sz="2000" b="1" i="1" u="none" strike="noStrike" kern="1200" dirty="0">
                          <a:solidFill>
                            <a:srgbClr val="000000"/>
                          </a:solidFill>
                          <a:effectLst/>
                          <a:latin typeface="Perpetua" panose="02020502060401020303" pitchFamily="18" charset="0"/>
                          <a:ea typeface="+mn-ea"/>
                          <a:cs typeface="+mn-cs"/>
                        </a:rPr>
                        <a:t>Expenditure on Agricultural extension project</a:t>
                      </a:r>
                    </a:p>
                  </a:txBody>
                  <a:tcPr marL="9525" marR="9525" marT="9525" marB="0" anchor="b"/>
                </a:tc>
                <a:extLst>
                  <a:ext uri="{0D108BD9-81ED-4DB2-BD59-A6C34878D82A}">
                    <a16:rowId xmlns:a16="http://schemas.microsoft.com/office/drawing/2014/main" val="2622346257"/>
                  </a:ext>
                </a:extLst>
              </a:tr>
            </a:tbl>
          </a:graphicData>
        </a:graphic>
      </p:graphicFrame>
    </p:spTree>
    <p:extLst>
      <p:ext uri="{BB962C8B-B14F-4D97-AF65-F5344CB8AC3E}">
        <p14:creationId xmlns:p14="http://schemas.microsoft.com/office/powerpoint/2010/main" val="21482379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949269999"/>
              </p:ext>
            </p:extLst>
          </p:nvPr>
        </p:nvGraphicFramePr>
        <p:xfrm>
          <a:off x="0" y="1336431"/>
          <a:ext cx="9144000" cy="5673969"/>
        </p:xfrm>
        <a:graphic>
          <a:graphicData uri="http://schemas.openxmlformats.org/drawingml/2006/table">
            <a:tbl>
              <a:tblPr/>
              <a:tblGrid>
                <a:gridCol w="9144000">
                  <a:extLst>
                    <a:ext uri="{9D8B030D-6E8A-4147-A177-3AD203B41FA5}">
                      <a16:colId xmlns:a16="http://schemas.microsoft.com/office/drawing/2014/main" val="20000"/>
                    </a:ext>
                  </a:extLst>
                </a:gridCol>
              </a:tblGrid>
              <a:tr h="5673969">
                <a:tc>
                  <a: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en-IN" sz="2100" b="0" kern="1200" dirty="0">
                          <a:solidFill>
                            <a:schemeClr val="tx2"/>
                          </a:solidFill>
                          <a:latin typeface="Perpetua" panose="02020502060401020303" pitchFamily="18" charset="0"/>
                          <a:ea typeface="+mn-ea"/>
                          <a:cs typeface="+mn-cs"/>
                        </a:rPr>
                        <a:t>Further, The Assessee shall not claim any deduction as specified under Chapter VI-A of the Income tax Act. However Assessee can claim exemption of Section 80CCD(2) and 80JJAA  of the chapter VI A</a:t>
                      </a: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en-US" sz="2100" b="0" kern="1200" dirty="0">
                          <a:solidFill>
                            <a:schemeClr val="tx2"/>
                          </a:solidFill>
                          <a:latin typeface="Perpetua" panose="02020502060401020303" pitchFamily="18" charset="0"/>
                          <a:ea typeface="+mn-ea"/>
                          <a:cs typeface="+mn-cs"/>
                        </a:rPr>
                        <a:t>(2) The assessee shall not have right to set off any loss under the head “Income from the House Property” or </a:t>
                      </a:r>
                      <a:r>
                        <a:rPr lang="en-IN" sz="2100" b="0" kern="1200" dirty="0">
                          <a:solidFill>
                            <a:schemeClr val="tx2"/>
                          </a:solidFill>
                          <a:latin typeface="Perpetua" panose="02020502060401020303" pitchFamily="18" charset="0"/>
                          <a:ea typeface="+mn-ea"/>
                          <a:cs typeface="+mn-cs"/>
                        </a:rPr>
                        <a:t>carried forward or depreciation from any earlier assessment year, if such loss or depreciation is attributable to any of the deductions referred to in clause (</a:t>
                      </a:r>
                      <a:r>
                        <a:rPr lang="en-IN" sz="2100" b="0" kern="1200" dirty="0" err="1">
                          <a:solidFill>
                            <a:schemeClr val="tx2"/>
                          </a:solidFill>
                          <a:latin typeface="Perpetua" panose="02020502060401020303" pitchFamily="18" charset="0"/>
                          <a:ea typeface="+mn-ea"/>
                          <a:cs typeface="+mn-cs"/>
                        </a:rPr>
                        <a:t>i</a:t>
                      </a:r>
                      <a:r>
                        <a:rPr lang="en-IN" sz="2100" b="0" kern="1200" dirty="0">
                          <a:solidFill>
                            <a:schemeClr val="tx2"/>
                          </a:solidFill>
                          <a:latin typeface="Perpetua" panose="02020502060401020303" pitchFamily="18" charset="0"/>
                          <a:ea typeface="+mn-ea"/>
                          <a:cs typeface="+mn-cs"/>
                        </a:rPr>
                        <a:t>);</a:t>
                      </a:r>
                    </a:p>
                    <a:p>
                      <a:pPr lvl="0" algn="just" fontAlgn="base"/>
                      <a:r>
                        <a:rPr lang="en-IN" sz="2100" b="0" kern="1200" dirty="0">
                          <a:solidFill>
                            <a:schemeClr val="tx2"/>
                          </a:solidFill>
                          <a:latin typeface="Perpetua" panose="02020502060401020303" pitchFamily="18" charset="0"/>
                          <a:ea typeface="+mn-ea"/>
                          <a:cs typeface="+mn-cs"/>
                        </a:rPr>
                        <a:t>(3)The Assessee shall claim the depreciation any, under any provision of section 32, except clause (iia) of sub-section (1) of the Section 32, determined in such manner as may be prescribed; and</a:t>
                      </a:r>
                    </a:p>
                    <a:p>
                      <a:pPr lvl="0" algn="just" fontAlgn="base"/>
                      <a:r>
                        <a:rPr lang="en-IN" sz="2100" b="0" kern="1200" dirty="0">
                          <a:solidFill>
                            <a:schemeClr val="tx2"/>
                          </a:solidFill>
                          <a:latin typeface="Perpetua" panose="02020502060401020303" pitchFamily="18" charset="0"/>
                          <a:ea typeface="+mn-ea"/>
                          <a:cs typeface="+mn-cs"/>
                        </a:rPr>
                        <a:t>(4) The assessee shall not take any exemption or deduction for allowances or perquisite, by whatever name called, provided under any other law for the time being in force.</a:t>
                      </a:r>
                    </a:p>
                    <a:p>
                      <a:pPr lvl="0" algn="just" fontAlgn="base"/>
                      <a:r>
                        <a:rPr lang="en-IN" sz="2100" b="0" kern="1200" dirty="0">
                          <a:solidFill>
                            <a:schemeClr val="tx2"/>
                          </a:solidFill>
                          <a:latin typeface="Perpetua" panose="02020502060401020303" pitchFamily="18" charset="0"/>
                          <a:ea typeface="+mn-ea"/>
                          <a:cs typeface="+mn-cs"/>
                        </a:rPr>
                        <a:t>(5) All of the carried forwarded losses and unabsorbed depreciation shall be deemed to be provided for, on exercise of the option provided in this section. However, in case any depreciation allowance pending to be allowed to the assessee on 01.04.2020 and the assessee exercise the said option, the amount of such depreciation allowance pending to be allowed</a:t>
                      </a:r>
                      <a:r>
                        <a:rPr lang="en-IN" sz="2100" b="1" kern="1200" dirty="0">
                          <a:solidFill>
                            <a:schemeClr val="tx2"/>
                          </a:solidFill>
                          <a:latin typeface="Perpetua" panose="02020502060401020303" pitchFamily="18" charset="0"/>
                          <a:ea typeface="+mn-ea"/>
                          <a:cs typeface="+mn-cs"/>
                        </a:rPr>
                        <a:t> shall be added to the value of block of assets as on 01.04.2020. [Proviso to 115BAC(3)]</a:t>
                      </a:r>
                      <a:endParaRPr lang="en-US" sz="2600" b="1" kern="1200" dirty="0">
                        <a:solidFill>
                          <a:schemeClr val="tx2"/>
                        </a:solidFill>
                        <a:latin typeface="Perpetua" panose="02020502060401020303"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295400"/>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p>
        </p:txBody>
      </p:sp>
      <p:sp>
        <p:nvSpPr>
          <p:cNvPr id="7" name="Slide Number Placeholder 6"/>
          <p:cNvSpPr>
            <a:spLocks noGrp="1"/>
          </p:cNvSpPr>
          <p:nvPr>
            <p:ph type="sldNum" sz="quarter" idx="12"/>
          </p:nvPr>
        </p:nvSpPr>
        <p:spPr/>
        <p:txBody>
          <a:bodyPr/>
          <a:lstStyle/>
          <a:p>
            <a:fld id="{B3114B22-2A7B-4820-8EB8-CF2D6B3CC3FE}" type="slidenum">
              <a:rPr lang="en-US" smtClean="0"/>
              <a:pPr/>
              <a:t>32</a:t>
            </a:fld>
            <a:endParaRPr lang="en-US"/>
          </a:p>
        </p:txBody>
      </p:sp>
    </p:spTree>
    <p:extLst>
      <p:ext uri="{BB962C8B-B14F-4D97-AF65-F5344CB8AC3E}">
        <p14:creationId xmlns:p14="http://schemas.microsoft.com/office/powerpoint/2010/main" val="4208740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14435493"/>
              </p:ext>
            </p:extLst>
          </p:nvPr>
        </p:nvGraphicFramePr>
        <p:xfrm>
          <a:off x="1" y="1295400"/>
          <a:ext cx="9144000" cy="5445968"/>
        </p:xfrm>
        <a:graphic>
          <a:graphicData uri="http://schemas.openxmlformats.org/drawingml/2006/table">
            <a:tbl>
              <a:tblPr/>
              <a:tblGrid>
                <a:gridCol w="9144000">
                  <a:extLst>
                    <a:ext uri="{9D8B030D-6E8A-4147-A177-3AD203B41FA5}">
                      <a16:colId xmlns:a16="http://schemas.microsoft.com/office/drawing/2014/main" val="20000"/>
                    </a:ext>
                  </a:extLst>
                </a:gridCol>
              </a:tblGrid>
              <a:tr h="5445968">
                <a:tc>
                  <a:txBody>
                    <a:bodyPr/>
                    <a:lstStyle/>
                    <a:p>
                      <a:pPr marL="90487" marR="0" lvl="0" indent="0" algn="just" defTabSz="914400" rtl="0" eaLnBrk="1" fontAlgn="auto" latinLnBrk="0" hangingPunct="1">
                        <a:lnSpc>
                          <a:spcPct val="100000"/>
                        </a:lnSpc>
                        <a:spcBef>
                          <a:spcPts val="0"/>
                        </a:spcBef>
                        <a:spcAft>
                          <a:spcPts val="0"/>
                        </a:spcAft>
                        <a:buClrTx/>
                        <a:buSzTx/>
                        <a:buFont typeface="+mj-lt"/>
                        <a:buNone/>
                        <a:tabLst/>
                        <a:defRPr/>
                      </a:pPr>
                      <a:endParaRPr lang="en-US" sz="1800" kern="1200" dirty="0">
                        <a:solidFill>
                          <a:schemeClr val="tx1"/>
                        </a:solidFill>
                        <a:effectLst/>
                        <a:latin typeface="+mn-lt"/>
                        <a:ea typeface="+mn-ea"/>
                        <a:cs typeface="+mn-cs"/>
                      </a:endParaRPr>
                    </a:p>
                    <a:p>
                      <a:pPr marL="90487" marR="0" lvl="0" indent="0" algn="just" defTabSz="914400" rtl="0" eaLnBrk="1" fontAlgn="auto" latinLnBrk="0" hangingPunct="1">
                        <a:lnSpc>
                          <a:spcPct val="100000"/>
                        </a:lnSpc>
                        <a:spcBef>
                          <a:spcPts val="0"/>
                        </a:spcBef>
                        <a:spcAft>
                          <a:spcPts val="0"/>
                        </a:spcAft>
                        <a:buClrTx/>
                        <a:buSzTx/>
                        <a:buFont typeface="+mj-lt"/>
                        <a:buNone/>
                        <a:tabLst/>
                        <a:defRPr/>
                      </a:pPr>
                      <a:r>
                        <a:rPr lang="en-IN" sz="2400" b="1" kern="1200" dirty="0">
                          <a:solidFill>
                            <a:schemeClr val="tx2"/>
                          </a:solidFill>
                          <a:effectLst/>
                          <a:latin typeface="Perpetua" pitchFamily="18" charset="0"/>
                          <a:ea typeface="+mn-ea"/>
                          <a:cs typeface="+mn-cs"/>
                        </a:rPr>
                        <a:t>Manner of Exercising of the Option</a:t>
                      </a:r>
                      <a:r>
                        <a:rPr lang="en-IN" sz="2400" kern="1200" dirty="0">
                          <a:solidFill>
                            <a:schemeClr val="tx2"/>
                          </a:solidFill>
                          <a:effectLst/>
                          <a:latin typeface="Perpetua" pitchFamily="18" charset="0"/>
                          <a:ea typeface="+mn-ea"/>
                          <a:cs typeface="+mn-cs"/>
                        </a:rPr>
                        <a:t> </a:t>
                      </a:r>
                    </a:p>
                    <a:p>
                      <a:pPr marL="604837" marR="0" lvl="0" indent="-514350" algn="just" defTabSz="914400" rtl="0" eaLnBrk="1" fontAlgn="auto" latinLnBrk="0" hangingPunct="1">
                        <a:lnSpc>
                          <a:spcPct val="100000"/>
                        </a:lnSpc>
                        <a:spcBef>
                          <a:spcPts val="0"/>
                        </a:spcBef>
                        <a:spcAft>
                          <a:spcPts val="0"/>
                        </a:spcAft>
                        <a:buClrTx/>
                        <a:buSzTx/>
                        <a:buFont typeface="+mj-lt"/>
                        <a:buAutoNum type="alphaLcParenBoth"/>
                        <a:tabLst/>
                        <a:defRPr/>
                      </a:pPr>
                      <a:r>
                        <a:rPr lang="en-IN" sz="2400" kern="1200" dirty="0">
                          <a:solidFill>
                            <a:schemeClr val="tx2"/>
                          </a:solidFill>
                          <a:effectLst/>
                          <a:latin typeface="Perpetua" pitchFamily="18" charset="0"/>
                          <a:ea typeface="+mn-ea"/>
                          <a:cs typeface="+mn-cs"/>
                        </a:rPr>
                        <a:t>In case of the Individual or HUF having no business income, such option shall be exercised for every previous year before filling return of income.</a:t>
                      </a:r>
                    </a:p>
                    <a:p>
                      <a:pPr marL="604837" marR="0" lvl="0" indent="-514350" algn="just" defTabSz="914400" rtl="0" eaLnBrk="1" fontAlgn="auto" latinLnBrk="0" hangingPunct="1">
                        <a:lnSpc>
                          <a:spcPct val="100000"/>
                        </a:lnSpc>
                        <a:spcBef>
                          <a:spcPts val="0"/>
                        </a:spcBef>
                        <a:spcAft>
                          <a:spcPts val="0"/>
                        </a:spcAft>
                        <a:buClrTx/>
                        <a:buSzTx/>
                        <a:buFont typeface="+mj-lt"/>
                        <a:buAutoNum type="alphaLcParenBoth"/>
                        <a:tabLst/>
                        <a:defRPr/>
                      </a:pPr>
                      <a:r>
                        <a:rPr lang="en-IN" sz="2400" kern="1200" dirty="0">
                          <a:solidFill>
                            <a:schemeClr val="tx2"/>
                          </a:solidFill>
                          <a:effectLst/>
                          <a:latin typeface="Perpetua" pitchFamily="18" charset="0"/>
                          <a:ea typeface="+mn-ea"/>
                          <a:cs typeface="+mn-cs"/>
                        </a:rPr>
                        <a:t>In case assessee having Business income, the option shall be exercised before the due date specified under section 139(1) of the Act. The option once exercised shall be valid for subsequent assessment year also.  </a:t>
                      </a:r>
                    </a:p>
                    <a:p>
                      <a:pPr marL="90487" marR="0" lvl="0" indent="0" algn="just" defTabSz="914400" rtl="0" eaLnBrk="1" fontAlgn="auto" latinLnBrk="0" hangingPunct="1">
                        <a:lnSpc>
                          <a:spcPct val="100000"/>
                        </a:lnSpc>
                        <a:spcBef>
                          <a:spcPts val="0"/>
                        </a:spcBef>
                        <a:spcAft>
                          <a:spcPts val="0"/>
                        </a:spcAft>
                        <a:buClrTx/>
                        <a:buSzTx/>
                        <a:buFont typeface="+mj-lt"/>
                        <a:buNone/>
                        <a:tabLst/>
                        <a:defRPr/>
                      </a:pPr>
                      <a:r>
                        <a:rPr lang="en-IN" sz="2400" b="1" u="sng" kern="1200" dirty="0">
                          <a:solidFill>
                            <a:schemeClr val="tx2"/>
                          </a:solidFill>
                          <a:effectLst/>
                          <a:latin typeface="Perpetua" pitchFamily="18" charset="0"/>
                          <a:ea typeface="+mn-ea"/>
                          <a:cs typeface="+mn-cs"/>
                        </a:rPr>
                        <a:t>Points to be noted:</a:t>
                      </a:r>
                    </a:p>
                    <a:p>
                      <a:pPr algn="just" fontAlgn="base"/>
                      <a:r>
                        <a:rPr lang="en-US" sz="2400" kern="1200" dirty="0">
                          <a:solidFill>
                            <a:schemeClr val="tx2"/>
                          </a:solidFill>
                          <a:effectLst/>
                          <a:latin typeface="Perpetua" pitchFamily="18" charset="0"/>
                          <a:ea typeface="+mn-ea"/>
                          <a:cs typeface="+mn-cs"/>
                        </a:rPr>
                        <a:t>It is further proposed to amend section 115JC of the Act so as to provide that the provisions relating to AMT shall not apply to such individual or HUF having business income.</a:t>
                      </a:r>
                      <a:endParaRPr lang="en-IN" sz="2400" kern="1200" dirty="0">
                        <a:solidFill>
                          <a:schemeClr val="tx2"/>
                        </a:solidFill>
                        <a:effectLst/>
                        <a:latin typeface="Perpetua" pitchFamily="18" charset="0"/>
                        <a:ea typeface="+mn-ea"/>
                        <a:cs typeface="+mn-cs"/>
                      </a:endParaRPr>
                    </a:p>
                    <a:p>
                      <a:pPr algn="just"/>
                      <a:r>
                        <a:rPr lang="en-US" sz="2400" kern="1200" dirty="0">
                          <a:solidFill>
                            <a:schemeClr val="tx2"/>
                          </a:solidFill>
                          <a:effectLst/>
                          <a:latin typeface="Perpetua" pitchFamily="18" charset="0"/>
                          <a:ea typeface="+mn-ea"/>
                          <a:cs typeface="+mn-cs"/>
                        </a:rPr>
                        <a:t>It is also proposed to amend section 115JD of the Act so as to provide that the provisions relating to carry forward and set off of AMT credit, if any, shall not apply to such individual or HUF having business income.</a:t>
                      </a:r>
                      <a:endParaRPr lang="en-IN" sz="2400" kern="1200" dirty="0">
                        <a:solidFill>
                          <a:schemeClr val="tx2"/>
                        </a:solidFill>
                        <a:effectLst/>
                        <a:latin typeface="Perpetua" pitchFamily="18" charset="0"/>
                        <a:ea typeface="+mn-ea"/>
                        <a:cs typeface="+mn-cs"/>
                      </a:endParaRPr>
                    </a:p>
                    <a:p>
                      <a:pPr marL="90487" marR="0" lvl="0" indent="0" algn="just" defTabSz="914400" rtl="0" eaLnBrk="1" fontAlgn="auto" latinLnBrk="0" hangingPunct="1">
                        <a:lnSpc>
                          <a:spcPct val="100000"/>
                        </a:lnSpc>
                        <a:spcBef>
                          <a:spcPts val="0"/>
                        </a:spcBef>
                        <a:spcAft>
                          <a:spcPts val="0"/>
                        </a:spcAft>
                        <a:buClrTx/>
                        <a:buSzTx/>
                        <a:buFont typeface="+mj-lt"/>
                        <a:buNone/>
                        <a:tabLst/>
                        <a:defRPr/>
                      </a:pPr>
                      <a:endParaRPr lang="en-IN"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295400"/>
          </a:xfrm>
          <a:solidFill>
            <a:schemeClr val="tx1"/>
          </a:solidFill>
        </p:spPr>
        <p:txBody>
          <a:bodyPr anchor="t"/>
          <a:lstStyle/>
          <a:p>
            <a:pPr marL="541338" indent="-541338" algn="r"/>
            <a:r>
              <a:rPr lang="en-US" b="1" kern="1200" dirty="0" err="1">
                <a:latin typeface="High Tower Text" panose="02040502050506030303" pitchFamily="18" charset="0"/>
              </a:rPr>
              <a:t>Contd</a:t>
            </a:r>
            <a:r>
              <a:rPr lang="en-US" b="1" kern="1200" dirty="0">
                <a:latin typeface="High Tower Text" panose="02040502050506030303" pitchFamily="18" charset="0"/>
              </a:rPr>
              <a:t>….</a:t>
            </a:r>
          </a:p>
        </p:txBody>
      </p:sp>
    </p:spTree>
    <p:extLst>
      <p:ext uri="{BB962C8B-B14F-4D97-AF65-F5344CB8AC3E}">
        <p14:creationId xmlns:p14="http://schemas.microsoft.com/office/powerpoint/2010/main" val="1407832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52622-5FA9-4FEE-97B6-B21B94A93216}"/>
              </a:ext>
            </a:extLst>
          </p:cNvPr>
          <p:cNvSpPr>
            <a:spLocks noGrp="1"/>
          </p:cNvSpPr>
          <p:nvPr>
            <p:ph type="title"/>
          </p:nvPr>
        </p:nvSpPr>
        <p:spPr>
          <a:xfrm>
            <a:off x="0" y="0"/>
            <a:ext cx="9144000" cy="1066800"/>
          </a:xfrm>
          <a:solidFill>
            <a:schemeClr val="tx1"/>
          </a:solidFill>
        </p:spPr>
        <p:txBody>
          <a:bodyPr>
            <a:noAutofit/>
          </a:bodyPr>
          <a:lstStyle/>
          <a:p>
            <a:r>
              <a:rPr lang="en-IN" sz="2800" b="1" dirty="0">
                <a:latin typeface="High Tower Text" panose="02040502050506030303" pitchFamily="18" charset="0"/>
              </a:rPr>
              <a:t>TAX EFFECT OF PROPOSED SECTION 115BAC</a:t>
            </a:r>
          </a:p>
        </p:txBody>
      </p:sp>
      <p:graphicFrame>
        <p:nvGraphicFramePr>
          <p:cNvPr id="6" name="Table 6">
            <a:extLst>
              <a:ext uri="{FF2B5EF4-FFF2-40B4-BE49-F238E27FC236}">
                <a16:creationId xmlns:a16="http://schemas.microsoft.com/office/drawing/2014/main" id="{956072A7-F9F4-4198-AAED-A3FDDBC5470B}"/>
              </a:ext>
            </a:extLst>
          </p:cNvPr>
          <p:cNvGraphicFramePr>
            <a:graphicFrameLocks noGrp="1"/>
          </p:cNvGraphicFramePr>
          <p:nvPr>
            <p:extLst>
              <p:ext uri="{D42A27DB-BD31-4B8C-83A1-F6EECF244321}">
                <p14:modId xmlns:p14="http://schemas.microsoft.com/office/powerpoint/2010/main" val="3831053010"/>
              </p:ext>
            </p:extLst>
          </p:nvPr>
        </p:nvGraphicFramePr>
        <p:xfrm>
          <a:off x="0" y="1066800"/>
          <a:ext cx="9144000" cy="571246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57688777"/>
                    </a:ext>
                  </a:extLst>
                </a:gridCol>
                <a:gridCol w="1828800">
                  <a:extLst>
                    <a:ext uri="{9D8B030D-6E8A-4147-A177-3AD203B41FA5}">
                      <a16:colId xmlns:a16="http://schemas.microsoft.com/office/drawing/2014/main" val="923354976"/>
                    </a:ext>
                  </a:extLst>
                </a:gridCol>
                <a:gridCol w="1828800">
                  <a:extLst>
                    <a:ext uri="{9D8B030D-6E8A-4147-A177-3AD203B41FA5}">
                      <a16:colId xmlns:a16="http://schemas.microsoft.com/office/drawing/2014/main" val="1128497460"/>
                    </a:ext>
                  </a:extLst>
                </a:gridCol>
                <a:gridCol w="1828800">
                  <a:extLst>
                    <a:ext uri="{9D8B030D-6E8A-4147-A177-3AD203B41FA5}">
                      <a16:colId xmlns:a16="http://schemas.microsoft.com/office/drawing/2014/main" val="1575549059"/>
                    </a:ext>
                  </a:extLst>
                </a:gridCol>
                <a:gridCol w="1828800">
                  <a:extLst>
                    <a:ext uri="{9D8B030D-6E8A-4147-A177-3AD203B41FA5}">
                      <a16:colId xmlns:a16="http://schemas.microsoft.com/office/drawing/2014/main" val="2413967324"/>
                    </a:ext>
                  </a:extLst>
                </a:gridCol>
              </a:tblGrid>
              <a:tr h="370840">
                <a:tc>
                  <a:txBody>
                    <a:bodyPr/>
                    <a:lstStyle/>
                    <a:p>
                      <a:endParaRPr lang="en-IN" sz="1900" dirty="0">
                        <a:latin typeface="Perpetua" panose="02020502060401020303" pitchFamily="18" charset="0"/>
                      </a:endParaRPr>
                    </a:p>
                  </a:txBody>
                  <a:tcPr marL="68580" marR="68580"/>
                </a:tc>
                <a:tc gridSpan="2">
                  <a:txBody>
                    <a:bodyPr/>
                    <a:lstStyle/>
                    <a:p>
                      <a:pPr algn="ctr" fontAlgn="ctr"/>
                      <a:r>
                        <a:rPr lang="en-IN" sz="1900" b="1" i="0" u="none" strike="noStrike" dirty="0">
                          <a:solidFill>
                            <a:srgbClr val="000000"/>
                          </a:solidFill>
                          <a:effectLst/>
                          <a:latin typeface="Perpetua" panose="02020502060401020303" pitchFamily="18" charset="0"/>
                        </a:rPr>
                        <a:t>Example 1</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tc gridSpan="2">
                  <a:txBody>
                    <a:bodyPr/>
                    <a:lstStyle/>
                    <a:p>
                      <a:pPr algn="ctr" fontAlgn="ctr"/>
                      <a:r>
                        <a:rPr lang="en-IN" sz="1900" b="1" i="0" u="none" strike="noStrike" dirty="0">
                          <a:solidFill>
                            <a:srgbClr val="000000"/>
                          </a:solidFill>
                          <a:effectLst/>
                          <a:latin typeface="Perpetua" panose="02020502060401020303" pitchFamily="18" charset="0"/>
                        </a:rPr>
                        <a:t>Example 2</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extLst>
                  <a:ext uri="{0D108BD9-81ED-4DB2-BD59-A6C34878D82A}">
                    <a16:rowId xmlns:a16="http://schemas.microsoft.com/office/drawing/2014/main" val="85439854"/>
                  </a:ext>
                </a:extLst>
              </a:tr>
              <a:tr h="370840">
                <a:tc>
                  <a:txBody>
                    <a:bodyPr/>
                    <a:lstStyle/>
                    <a:p>
                      <a:endParaRPr lang="en-IN" sz="1900" dirty="0">
                        <a:latin typeface="Perpetua" panose="02020502060401020303" pitchFamily="18" charset="0"/>
                      </a:endParaRPr>
                    </a:p>
                  </a:txBody>
                  <a:tcPr marL="68580" marR="68580"/>
                </a:tc>
                <a:tc>
                  <a:txBody>
                    <a:bodyPr/>
                    <a:lstStyle/>
                    <a:p>
                      <a:pPr algn="ctr" fontAlgn="ctr"/>
                      <a:r>
                        <a:rPr lang="en-IN" sz="1900" b="1" i="0" u="none" strike="noStrike" dirty="0">
                          <a:solidFill>
                            <a:srgbClr val="000000"/>
                          </a:solidFill>
                          <a:effectLst/>
                          <a:latin typeface="Perpetua" panose="02020502060401020303" pitchFamily="18" charset="0"/>
                        </a:rPr>
                        <a:t> OLD (GTI = 10L)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NEW (GTI = 10L)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OLD (GTI = 15L)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15L)</a:t>
                      </a:r>
                    </a:p>
                  </a:txBody>
                  <a:tcPr marL="7144" marR="7144" marT="9525" marB="0" anchor="ctr"/>
                </a:tc>
                <a:extLst>
                  <a:ext uri="{0D108BD9-81ED-4DB2-BD59-A6C34878D82A}">
                    <a16:rowId xmlns:a16="http://schemas.microsoft.com/office/drawing/2014/main" val="1402948993"/>
                  </a:ext>
                </a:extLst>
              </a:tr>
              <a:tr h="370840">
                <a:tc>
                  <a:txBody>
                    <a:bodyPr/>
                    <a:lstStyle/>
                    <a:p>
                      <a:pPr algn="l" fontAlgn="b"/>
                      <a:r>
                        <a:rPr lang="en-IN" sz="1900" b="0" i="0" u="none" strike="noStrike" dirty="0">
                          <a:solidFill>
                            <a:srgbClr val="000000"/>
                          </a:solidFill>
                          <a:effectLst/>
                          <a:latin typeface="Perpetua" panose="02020502060401020303" pitchFamily="18" charset="0"/>
                        </a:rPr>
                        <a:t>Salary</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10,00,000.00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10,00,000.00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15,00,000.00 </a:t>
                      </a:r>
                    </a:p>
                  </a:txBody>
                  <a:tcPr marL="7144" marR="7144" marT="9525" marB="0" anchor="b"/>
                </a:tc>
                <a:tc>
                  <a:txBody>
                    <a:bodyPr/>
                    <a:lstStyle/>
                    <a:p>
                      <a:pPr algn="r" fontAlgn="b"/>
                      <a:r>
                        <a:rPr lang="en-IN" sz="1900" b="0" i="0" u="none" strike="noStrike">
                          <a:solidFill>
                            <a:srgbClr val="000000"/>
                          </a:solidFill>
                          <a:effectLst/>
                          <a:latin typeface="Perpetua" panose="02020502060401020303" pitchFamily="18" charset="0"/>
                        </a:rPr>
                        <a:t>           15,00,000.00 </a:t>
                      </a:r>
                    </a:p>
                  </a:txBody>
                  <a:tcPr marL="7144" marR="7144" marT="9525" marB="0" anchor="b"/>
                </a:tc>
                <a:extLst>
                  <a:ext uri="{0D108BD9-81ED-4DB2-BD59-A6C34878D82A}">
                    <a16:rowId xmlns:a16="http://schemas.microsoft.com/office/drawing/2014/main" val="4178378290"/>
                  </a:ext>
                </a:extLst>
              </a:tr>
              <a:tr h="370840">
                <a:tc>
                  <a:txBody>
                    <a:bodyPr/>
                    <a:lstStyle/>
                    <a:p>
                      <a:pPr algn="l" fontAlgn="b"/>
                      <a:r>
                        <a:rPr lang="en-IN" sz="1900" b="0" i="0" u="none" strike="noStrike" dirty="0">
                          <a:solidFill>
                            <a:srgbClr val="000000"/>
                          </a:solidFill>
                          <a:effectLst/>
                          <a:latin typeface="Perpetua" panose="02020502060401020303" pitchFamily="18" charset="0"/>
                        </a:rPr>
                        <a:t>Less: Standard Deduction</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50,000.00 </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50,000.00 </a:t>
                      </a:r>
                    </a:p>
                  </a:txBody>
                  <a:tcPr marL="7144" marR="7144" marT="9525" marB="0" anchor="b"/>
                </a:tc>
                <a:tc>
                  <a:txBody>
                    <a:bodyPr/>
                    <a:lstStyle/>
                    <a:p>
                      <a:pPr algn="r" fontAlgn="b"/>
                      <a:endParaRPr lang="en-IN" sz="1900" b="0" i="0" u="none" strike="noStrike">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1374643919"/>
                  </a:ext>
                </a:extLst>
              </a:tr>
              <a:tr h="370840">
                <a:tc>
                  <a:txBody>
                    <a:bodyPr/>
                    <a:lstStyle/>
                    <a:p>
                      <a:pPr algn="l" fontAlgn="b"/>
                      <a:r>
                        <a:rPr lang="en-IN" sz="1900" b="0" i="0" u="none" strike="noStrike" dirty="0">
                          <a:solidFill>
                            <a:srgbClr val="000000"/>
                          </a:solidFill>
                          <a:effectLst/>
                          <a:latin typeface="Perpetua" panose="02020502060401020303" pitchFamily="18" charset="0"/>
                        </a:rPr>
                        <a:t>Taxable Income (A)</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9,50,000.00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     10,00,000.00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14,50,000.00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           15,00,000.00 </a:t>
                      </a:r>
                    </a:p>
                  </a:txBody>
                  <a:tcPr marL="7144" marR="7144" marT="9525" marB="0" anchor="b"/>
                </a:tc>
                <a:extLst>
                  <a:ext uri="{0D108BD9-81ED-4DB2-BD59-A6C34878D82A}">
                    <a16:rowId xmlns:a16="http://schemas.microsoft.com/office/drawing/2014/main" val="1080742796"/>
                  </a:ext>
                </a:extLst>
              </a:tr>
              <a:tr h="370840">
                <a:tc>
                  <a:txBody>
                    <a:bodyPr/>
                    <a:lstStyle/>
                    <a:p>
                      <a:pPr algn="l" fontAlgn="b"/>
                      <a:r>
                        <a:rPr lang="en-IN" sz="1900" b="1" i="0" u="sng" strike="noStrike" dirty="0">
                          <a:solidFill>
                            <a:srgbClr val="000000"/>
                          </a:solidFill>
                          <a:effectLst/>
                          <a:latin typeface="Perpetua" panose="02020502060401020303" pitchFamily="18" charset="0"/>
                        </a:rPr>
                        <a:t>Deduction</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1499114959"/>
                  </a:ext>
                </a:extLst>
              </a:tr>
              <a:tr h="370840">
                <a:tc>
                  <a:txBody>
                    <a:bodyPr/>
                    <a:lstStyle/>
                    <a:p>
                      <a:pPr algn="l" fontAlgn="b"/>
                      <a:r>
                        <a:rPr lang="en-IN" sz="1900" b="0" i="0" u="none" strike="noStrike" dirty="0">
                          <a:solidFill>
                            <a:srgbClr val="000000"/>
                          </a:solidFill>
                          <a:effectLst/>
                          <a:latin typeface="Perpetua" panose="02020502060401020303" pitchFamily="18" charset="0"/>
                        </a:rPr>
                        <a:t>U/s 24 - Interest on Home Property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2,00,000.00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2,00,000.00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3353317838"/>
                  </a:ext>
                </a:extLst>
              </a:tr>
              <a:tr h="370840">
                <a:tc>
                  <a:txBody>
                    <a:bodyPr/>
                    <a:lstStyle/>
                    <a:p>
                      <a:pPr algn="l" fontAlgn="b"/>
                      <a:r>
                        <a:rPr lang="fr-FR" sz="1900" b="0" i="0" u="none" strike="noStrike" dirty="0">
                          <a:solidFill>
                            <a:srgbClr val="000000"/>
                          </a:solidFill>
                          <a:effectLst/>
                          <a:latin typeface="Perpetua" panose="02020502060401020303" pitchFamily="18" charset="0"/>
                        </a:rPr>
                        <a:t>80C - LIC/NSC/PPF etc.</a:t>
                      </a:r>
                    </a:p>
                  </a:txBody>
                  <a:tcPr marL="7144" marR="7144" marT="9525" marB="0" anchor="b"/>
                </a:tc>
                <a:tc>
                  <a:txBody>
                    <a:bodyPr/>
                    <a:lstStyle/>
                    <a:p>
                      <a:pPr algn="r" fontAlgn="b"/>
                      <a:r>
                        <a:rPr lang="en-IN" sz="1900" b="0" i="0" u="none" strike="noStrike">
                          <a:solidFill>
                            <a:srgbClr val="000000"/>
                          </a:solidFill>
                          <a:effectLst/>
                          <a:latin typeface="Perpetua" panose="02020502060401020303" pitchFamily="18" charset="0"/>
                        </a:rPr>
                        <a:t>        1,50,000.00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1,50,000.00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2437825521"/>
                  </a:ext>
                </a:extLst>
              </a:tr>
              <a:tr h="370840">
                <a:tc>
                  <a:txBody>
                    <a:bodyPr/>
                    <a:lstStyle/>
                    <a:p>
                      <a:pPr algn="l" fontAlgn="b"/>
                      <a:r>
                        <a:rPr lang="en-IN" sz="1900" b="0" i="0" u="none" strike="noStrike" dirty="0">
                          <a:solidFill>
                            <a:srgbClr val="000000"/>
                          </a:solidFill>
                          <a:effectLst/>
                          <a:latin typeface="Perpetua" panose="02020502060401020303" pitchFamily="18" charset="0"/>
                        </a:rPr>
                        <a:t>80CCD – NPS</a:t>
                      </a:r>
                    </a:p>
                  </a:txBody>
                  <a:tcPr marL="7144" marR="7144" marT="9525" marB="0" anchor="b"/>
                </a:tc>
                <a:tc>
                  <a:txBody>
                    <a:bodyPr/>
                    <a:lstStyle/>
                    <a:p>
                      <a:pPr algn="r" fontAlgn="b"/>
                      <a:r>
                        <a:rPr lang="en-IN" sz="1900" b="0" i="0" u="none" strike="noStrike">
                          <a:solidFill>
                            <a:srgbClr val="000000"/>
                          </a:solidFill>
                          <a:effectLst/>
                          <a:latin typeface="Perpetua" panose="02020502060401020303" pitchFamily="18" charset="0"/>
                        </a:rPr>
                        <a:t>           50,000.00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50,000.00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281564449"/>
                  </a:ext>
                </a:extLst>
              </a:tr>
              <a:tr h="370840">
                <a:tc>
                  <a:txBody>
                    <a:bodyPr/>
                    <a:lstStyle/>
                    <a:p>
                      <a:pPr algn="l" fontAlgn="b"/>
                      <a:r>
                        <a:rPr lang="en-IN" sz="1900" b="1" i="0" u="sng" strike="noStrike" dirty="0">
                          <a:solidFill>
                            <a:srgbClr val="000000"/>
                          </a:solidFill>
                          <a:effectLst/>
                          <a:latin typeface="Perpetua" panose="02020502060401020303" pitchFamily="18" charset="0"/>
                        </a:rPr>
                        <a:t>80D – Mediclaim</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3377736902"/>
                  </a:ext>
                </a:extLst>
              </a:tr>
              <a:tr h="370840">
                <a:tc>
                  <a:txBody>
                    <a:bodyPr/>
                    <a:lstStyle/>
                    <a:p>
                      <a:pPr algn="l" fontAlgn="b"/>
                      <a:r>
                        <a:rPr lang="en-IN" sz="1900" b="0" i="0" u="none" strike="noStrike" dirty="0">
                          <a:solidFill>
                            <a:srgbClr val="000000"/>
                          </a:solidFill>
                          <a:effectLst/>
                          <a:latin typeface="Perpetua" panose="02020502060401020303" pitchFamily="18" charset="0"/>
                        </a:rPr>
                        <a:t>Self</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1319233562"/>
                  </a:ext>
                </a:extLst>
              </a:tr>
              <a:tr h="370840">
                <a:tc>
                  <a:txBody>
                    <a:bodyPr/>
                    <a:lstStyle/>
                    <a:p>
                      <a:pPr algn="l" fontAlgn="b"/>
                      <a:r>
                        <a:rPr lang="en-IN" sz="1900" b="0" i="0" u="none" strike="noStrike" dirty="0">
                          <a:solidFill>
                            <a:srgbClr val="000000"/>
                          </a:solidFill>
                          <a:effectLst/>
                          <a:latin typeface="Perpetua" panose="02020502060401020303" pitchFamily="18" charset="0"/>
                        </a:rPr>
                        <a:t>Parents</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 </a:t>
                      </a:r>
                    </a:p>
                  </a:txBody>
                  <a:tcPr marL="7144" marR="7144" marT="9525" marB="0" anchor="b"/>
                </a:tc>
                <a:tc>
                  <a:txBody>
                    <a:bodyPr/>
                    <a:lstStyle/>
                    <a:p>
                      <a:pPr algn="r" fontAlgn="b"/>
                      <a:r>
                        <a:rPr lang="en-IN" sz="1900" b="0" i="0" u="none" strike="noStrike">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 </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2786079213"/>
                  </a:ext>
                </a:extLst>
              </a:tr>
              <a:tr h="370840">
                <a:tc>
                  <a:txBody>
                    <a:bodyPr/>
                    <a:lstStyle/>
                    <a:p>
                      <a:pPr algn="l" fontAlgn="b"/>
                      <a:r>
                        <a:rPr lang="en-IN" sz="1900" b="1" i="0" u="none" strike="noStrike" dirty="0">
                          <a:solidFill>
                            <a:srgbClr val="000000"/>
                          </a:solidFill>
                          <a:effectLst/>
                          <a:latin typeface="Perpetua" panose="02020502060401020303" pitchFamily="18" charset="0"/>
                        </a:rPr>
                        <a:t>Total Deduction (B)</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4,50,000.00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                           -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4,50,000.00 </a:t>
                      </a:r>
                    </a:p>
                  </a:txBody>
                  <a:tcPr marL="7144" marR="7144" marT="9525" marB="0" anchor="b"/>
                </a:tc>
                <a:tc>
                  <a:txBody>
                    <a:bodyPr/>
                    <a:lstStyle/>
                    <a:p>
                      <a:pPr algn="r" fontAlgn="b"/>
                      <a:r>
                        <a:rPr lang="en-IN" sz="1900" b="1" i="0" u="none" strike="noStrike" dirty="0">
                          <a:solidFill>
                            <a:srgbClr val="000000"/>
                          </a:solidFill>
                          <a:effectLst/>
                          <a:latin typeface="Perpetua" panose="02020502060401020303" pitchFamily="18" charset="0"/>
                        </a:rPr>
                        <a:t>                                -   </a:t>
                      </a:r>
                    </a:p>
                  </a:txBody>
                  <a:tcPr marL="7144" marR="7144" marT="9525" marB="0" anchor="b"/>
                </a:tc>
                <a:extLst>
                  <a:ext uri="{0D108BD9-81ED-4DB2-BD59-A6C34878D82A}">
                    <a16:rowId xmlns:a16="http://schemas.microsoft.com/office/drawing/2014/main" val="4165948069"/>
                  </a:ext>
                </a:extLst>
              </a:tr>
            </a:tbl>
          </a:graphicData>
        </a:graphic>
      </p:graphicFrame>
    </p:spTree>
    <p:extLst>
      <p:ext uri="{BB962C8B-B14F-4D97-AF65-F5344CB8AC3E}">
        <p14:creationId xmlns:p14="http://schemas.microsoft.com/office/powerpoint/2010/main" val="2869236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E92224-E7B6-42CA-AF7A-DFEBA96EDF1B}"/>
              </a:ext>
            </a:extLst>
          </p:cNvPr>
          <p:cNvSpPr>
            <a:spLocks noGrp="1"/>
          </p:cNvSpPr>
          <p:nvPr>
            <p:ph type="title"/>
          </p:nvPr>
        </p:nvSpPr>
        <p:spPr/>
        <p:txBody>
          <a:bodyPr/>
          <a:lstStyle/>
          <a:p>
            <a:endParaRPr lang="en-IN"/>
          </a:p>
        </p:txBody>
      </p:sp>
      <p:sp>
        <p:nvSpPr>
          <p:cNvPr id="7" name="Title 1">
            <a:extLst>
              <a:ext uri="{FF2B5EF4-FFF2-40B4-BE49-F238E27FC236}">
                <a16:creationId xmlns:a16="http://schemas.microsoft.com/office/drawing/2014/main" id="{8600EED8-BDA9-4357-B18C-7E10AE17E21C}"/>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b="1" kern="1200">
                <a:latin typeface="High Tower Text" panose="02040502050506030303" pitchFamily="18" charset="0"/>
              </a:rPr>
              <a:t>Contd….</a:t>
            </a:r>
            <a:endParaRPr lang="en-US" b="1" kern="1200" dirty="0">
              <a:latin typeface="High Tower Text" panose="02040502050506030303" pitchFamily="18" charset="0"/>
            </a:endParaRPr>
          </a:p>
        </p:txBody>
      </p:sp>
      <p:graphicFrame>
        <p:nvGraphicFramePr>
          <p:cNvPr id="6" name="Table 6">
            <a:extLst>
              <a:ext uri="{FF2B5EF4-FFF2-40B4-BE49-F238E27FC236}">
                <a16:creationId xmlns:a16="http://schemas.microsoft.com/office/drawing/2014/main" id="{956072A7-F9F4-4198-AAED-A3FDDBC5470B}"/>
              </a:ext>
            </a:extLst>
          </p:cNvPr>
          <p:cNvGraphicFramePr>
            <a:graphicFrameLocks noGrp="1"/>
          </p:cNvGraphicFramePr>
          <p:nvPr>
            <p:extLst>
              <p:ext uri="{D42A27DB-BD31-4B8C-83A1-F6EECF244321}">
                <p14:modId xmlns:p14="http://schemas.microsoft.com/office/powerpoint/2010/main" val="3275480830"/>
              </p:ext>
            </p:extLst>
          </p:nvPr>
        </p:nvGraphicFramePr>
        <p:xfrm>
          <a:off x="0" y="621665"/>
          <a:ext cx="9144000" cy="623633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57688777"/>
                    </a:ext>
                  </a:extLst>
                </a:gridCol>
                <a:gridCol w="1828800">
                  <a:extLst>
                    <a:ext uri="{9D8B030D-6E8A-4147-A177-3AD203B41FA5}">
                      <a16:colId xmlns:a16="http://schemas.microsoft.com/office/drawing/2014/main" val="923354976"/>
                    </a:ext>
                  </a:extLst>
                </a:gridCol>
                <a:gridCol w="1828800">
                  <a:extLst>
                    <a:ext uri="{9D8B030D-6E8A-4147-A177-3AD203B41FA5}">
                      <a16:colId xmlns:a16="http://schemas.microsoft.com/office/drawing/2014/main" val="1128497460"/>
                    </a:ext>
                  </a:extLst>
                </a:gridCol>
                <a:gridCol w="1828800">
                  <a:extLst>
                    <a:ext uri="{9D8B030D-6E8A-4147-A177-3AD203B41FA5}">
                      <a16:colId xmlns:a16="http://schemas.microsoft.com/office/drawing/2014/main" val="1575549059"/>
                    </a:ext>
                  </a:extLst>
                </a:gridCol>
                <a:gridCol w="1828800">
                  <a:extLst>
                    <a:ext uri="{9D8B030D-6E8A-4147-A177-3AD203B41FA5}">
                      <a16:colId xmlns:a16="http://schemas.microsoft.com/office/drawing/2014/main" val="2413967324"/>
                    </a:ext>
                  </a:extLst>
                </a:gridCol>
              </a:tblGrid>
              <a:tr h="370840">
                <a:tc>
                  <a:txBody>
                    <a:bodyPr/>
                    <a:lstStyle/>
                    <a:p>
                      <a:endParaRPr lang="en-IN" sz="1900" dirty="0">
                        <a:latin typeface="Perpetua" panose="02020502060401020303" pitchFamily="18" charset="0"/>
                      </a:endParaRPr>
                    </a:p>
                  </a:txBody>
                  <a:tcPr marL="68580" marR="68580"/>
                </a:tc>
                <a:tc gridSpan="2">
                  <a:txBody>
                    <a:bodyPr/>
                    <a:lstStyle/>
                    <a:p>
                      <a:pPr algn="ctr" fontAlgn="ctr"/>
                      <a:r>
                        <a:rPr lang="en-IN" sz="1900" b="1" i="0" u="none" strike="noStrike" dirty="0">
                          <a:solidFill>
                            <a:srgbClr val="000000"/>
                          </a:solidFill>
                          <a:effectLst/>
                          <a:latin typeface="Perpetua" panose="02020502060401020303" pitchFamily="18" charset="0"/>
                        </a:rPr>
                        <a:t>Example 1</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tc gridSpan="2">
                  <a:txBody>
                    <a:bodyPr/>
                    <a:lstStyle/>
                    <a:p>
                      <a:pPr algn="ctr" fontAlgn="ctr"/>
                      <a:r>
                        <a:rPr lang="en-IN" sz="1900" b="1" i="0" u="none" strike="noStrike" dirty="0">
                          <a:solidFill>
                            <a:srgbClr val="000000"/>
                          </a:solidFill>
                          <a:effectLst/>
                          <a:latin typeface="Perpetua" panose="02020502060401020303" pitchFamily="18" charset="0"/>
                        </a:rPr>
                        <a:t>Example 2</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extLst>
                  <a:ext uri="{0D108BD9-81ED-4DB2-BD59-A6C34878D82A}">
                    <a16:rowId xmlns:a16="http://schemas.microsoft.com/office/drawing/2014/main" val="85439854"/>
                  </a:ext>
                </a:extLst>
              </a:tr>
              <a:tr h="370840">
                <a:tc>
                  <a:txBody>
                    <a:bodyPr/>
                    <a:lstStyle/>
                    <a:p>
                      <a:endParaRPr lang="en-IN" sz="1900" dirty="0">
                        <a:latin typeface="Perpetua" panose="02020502060401020303" pitchFamily="18" charset="0"/>
                      </a:endParaRPr>
                    </a:p>
                  </a:txBody>
                  <a:tcPr marL="68580" marR="68580"/>
                </a:tc>
                <a:tc>
                  <a:txBody>
                    <a:bodyPr/>
                    <a:lstStyle/>
                    <a:p>
                      <a:pPr algn="ctr" fontAlgn="ctr"/>
                      <a:r>
                        <a:rPr lang="en-IN" sz="1900" b="1" i="0" u="none" strike="noStrike" dirty="0">
                          <a:solidFill>
                            <a:srgbClr val="000000"/>
                          </a:solidFill>
                          <a:effectLst/>
                          <a:latin typeface="Perpetua" panose="02020502060401020303" pitchFamily="18" charset="0"/>
                        </a:rPr>
                        <a:t> OLD (GTI = 10L)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10L)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OLD (GTI = 15L)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15L)</a:t>
                      </a:r>
                    </a:p>
                  </a:txBody>
                  <a:tcPr marL="7144" marR="7144" marT="9525" marB="0" anchor="ctr"/>
                </a:tc>
                <a:extLst>
                  <a:ext uri="{0D108BD9-81ED-4DB2-BD59-A6C34878D82A}">
                    <a16:rowId xmlns:a16="http://schemas.microsoft.com/office/drawing/2014/main" val="1402948993"/>
                  </a:ext>
                </a:extLst>
              </a:tr>
              <a:tr h="370840">
                <a:tc>
                  <a:txBody>
                    <a:bodyPr/>
                    <a:lstStyle/>
                    <a:p>
                      <a:pPr algn="l" fontAlgn="b"/>
                      <a:r>
                        <a:rPr lang="en-IN" sz="1900" b="1" i="0" u="sng" strike="noStrike" dirty="0">
                          <a:solidFill>
                            <a:srgbClr val="000000"/>
                          </a:solidFill>
                          <a:effectLst/>
                          <a:latin typeface="Perpetua" panose="02020502060401020303" pitchFamily="18" charset="0"/>
                        </a:rPr>
                        <a:t>Total Taxable Income (A-B)</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5,00,000.00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10,00,000.00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10,00,000.00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15,00,000.00</a:t>
                      </a:r>
                    </a:p>
                  </a:txBody>
                  <a:tcPr marL="7144" marR="7144" marT="9525" marB="0" anchor="b"/>
                </a:tc>
                <a:extLst>
                  <a:ext uri="{0D108BD9-81ED-4DB2-BD59-A6C34878D82A}">
                    <a16:rowId xmlns:a16="http://schemas.microsoft.com/office/drawing/2014/main" val="2064346819"/>
                  </a:ext>
                </a:extLst>
              </a:tr>
              <a:tr h="370840">
                <a:tc>
                  <a:txBody>
                    <a:bodyPr/>
                    <a:lstStyle/>
                    <a:p>
                      <a:pPr algn="l" fontAlgn="b"/>
                      <a:r>
                        <a:rPr lang="en-IN" sz="1900" b="1" i="0" u="sng" strike="noStrike" dirty="0">
                          <a:solidFill>
                            <a:srgbClr val="000000"/>
                          </a:solidFill>
                          <a:effectLst/>
                          <a:latin typeface="Perpetua" panose="02020502060401020303" pitchFamily="18" charset="0"/>
                        </a:rPr>
                        <a:t>Computation of Tax</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4178378290"/>
                  </a:ext>
                </a:extLst>
              </a:tr>
              <a:tr h="370840">
                <a:tc>
                  <a:txBody>
                    <a:bodyPr/>
                    <a:lstStyle/>
                    <a:p>
                      <a:pPr algn="l" fontAlgn="b"/>
                      <a:r>
                        <a:rPr lang="en-IN" sz="1900" b="0" i="0" u="none" strike="noStrike" kern="1200" dirty="0" err="1">
                          <a:solidFill>
                            <a:srgbClr val="000000"/>
                          </a:solidFill>
                          <a:effectLst/>
                          <a:latin typeface="Perpetua" panose="02020502060401020303" pitchFamily="18" charset="0"/>
                          <a:ea typeface="+mn-ea"/>
                          <a:cs typeface="+mn-cs"/>
                        </a:rPr>
                        <a:t>Upto</a:t>
                      </a:r>
                      <a:r>
                        <a:rPr lang="en-IN" sz="1900" b="0" i="0" u="none" strike="noStrike" kern="1200" dirty="0">
                          <a:solidFill>
                            <a:srgbClr val="000000"/>
                          </a:solidFill>
                          <a:effectLst/>
                          <a:latin typeface="Perpetua" panose="02020502060401020303" pitchFamily="18" charset="0"/>
                          <a:ea typeface="+mn-ea"/>
                          <a:cs typeface="+mn-cs"/>
                        </a:rPr>
                        <a:t> 2.5 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extLst>
                  <a:ext uri="{0D108BD9-81ED-4DB2-BD59-A6C34878D82A}">
                    <a16:rowId xmlns:a16="http://schemas.microsoft.com/office/drawing/2014/main" val="137464391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2.5Lac - 5Lac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12,500.00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12,500.00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12,500.00   </a:t>
                      </a:r>
                    </a:p>
                  </a:txBody>
                  <a:tcPr marL="7144" marR="7144" marT="9525" marB="0" anchor="b"/>
                </a:tc>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                12,500.00 </a:t>
                      </a:r>
                    </a:p>
                  </a:txBody>
                  <a:tcPr marL="4763" marR="4763" marT="6350" marB="0" anchor="b"/>
                </a:tc>
                <a:extLst>
                  <a:ext uri="{0D108BD9-81ED-4DB2-BD59-A6C34878D82A}">
                    <a16:rowId xmlns:a16="http://schemas.microsoft.com/office/drawing/2014/main" val="1080742796"/>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5Lac - 7.5Lac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50,000.00</a:t>
                      </a:r>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tc>
                  <a:txBody>
                    <a:bodyPr/>
                    <a:lstStyle/>
                    <a:p>
                      <a:pPr algn="l" fontAlgn="b"/>
                      <a:r>
                        <a:rPr lang="en-IN" sz="1900" b="0" i="0" u="none" strike="noStrike" kern="1200">
                          <a:solidFill>
                            <a:srgbClr val="000000"/>
                          </a:solidFill>
                          <a:effectLst/>
                          <a:latin typeface="Perpetua" panose="02020502060401020303" pitchFamily="18" charset="0"/>
                          <a:ea typeface="+mn-ea"/>
                          <a:cs typeface="+mn-cs"/>
                        </a:rPr>
                        <a:t>                25,000.00 </a:t>
                      </a:r>
                    </a:p>
                  </a:txBody>
                  <a:tcPr marL="4763" marR="4763" marT="6350" marB="0" anchor="b"/>
                </a:tc>
                <a:extLst>
                  <a:ext uri="{0D108BD9-81ED-4DB2-BD59-A6C34878D82A}">
                    <a16:rowId xmlns:a16="http://schemas.microsoft.com/office/drawing/2014/main" val="149911495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7.5Lac - 10Lac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37,500.00 </a:t>
                      </a:r>
                    </a:p>
                  </a:txBody>
                  <a:tcPr marL="4763" marR="4763" marT="6350"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kern="1200" dirty="0">
                          <a:solidFill>
                            <a:srgbClr val="000000"/>
                          </a:solidFill>
                          <a:effectLst/>
                          <a:latin typeface="Perpetua" panose="02020502060401020303" pitchFamily="18" charset="0"/>
                          <a:ea typeface="+mn-ea"/>
                          <a:cs typeface="+mn-cs"/>
                        </a:rPr>
                        <a:t>50,000.00</a:t>
                      </a:r>
                    </a:p>
                  </a:txBody>
                  <a:tcPr marL="7144" marR="7144" marT="9525" marB="0" anchor="b"/>
                </a:tc>
                <a:tc>
                  <a:txBody>
                    <a:bodyPr/>
                    <a:lstStyle/>
                    <a:p>
                      <a:pPr algn="l" fontAlgn="b"/>
                      <a:r>
                        <a:rPr lang="en-IN" sz="1900" b="0" i="0" u="none" strike="noStrike" kern="1200">
                          <a:solidFill>
                            <a:srgbClr val="000000"/>
                          </a:solidFill>
                          <a:effectLst/>
                          <a:latin typeface="Perpetua" panose="02020502060401020303" pitchFamily="18" charset="0"/>
                          <a:ea typeface="+mn-ea"/>
                          <a:cs typeface="+mn-cs"/>
                        </a:rPr>
                        <a:t>                37,500.00 </a:t>
                      </a:r>
                    </a:p>
                  </a:txBody>
                  <a:tcPr marL="4763" marR="4763" marT="6350" marB="0" anchor="b"/>
                </a:tc>
                <a:extLst>
                  <a:ext uri="{0D108BD9-81ED-4DB2-BD59-A6C34878D82A}">
                    <a16:rowId xmlns:a16="http://schemas.microsoft.com/office/drawing/2014/main" val="3353317838"/>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10Lac - 12.5Lac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l" fontAlgn="b"/>
                      <a:r>
                        <a:rPr lang="en-IN" sz="1900" b="0" i="0" u="none" strike="noStrike" kern="1200">
                          <a:solidFill>
                            <a:srgbClr val="000000"/>
                          </a:solidFill>
                          <a:effectLst/>
                          <a:latin typeface="Perpetua" panose="02020502060401020303" pitchFamily="18" charset="0"/>
                          <a:ea typeface="+mn-ea"/>
                          <a:cs typeface="+mn-cs"/>
                        </a:rPr>
                        <a:t>                50,000.00 </a:t>
                      </a:r>
                    </a:p>
                  </a:txBody>
                  <a:tcPr marL="4763" marR="4763" marT="6350" marB="0" anchor="b"/>
                </a:tc>
                <a:extLst>
                  <a:ext uri="{0D108BD9-81ED-4DB2-BD59-A6C34878D82A}">
                    <a16:rowId xmlns:a16="http://schemas.microsoft.com/office/drawing/2014/main" val="2437825521"/>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12.5Lac - 15Lac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                62,500.00 </a:t>
                      </a:r>
                    </a:p>
                  </a:txBody>
                  <a:tcPr marL="4763" marR="4763" marT="6350" marB="0" anchor="b"/>
                </a:tc>
                <a:extLst>
                  <a:ext uri="{0D108BD9-81ED-4DB2-BD59-A6C34878D82A}">
                    <a16:rowId xmlns:a16="http://schemas.microsoft.com/office/drawing/2014/main" val="28156444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15Lac Above</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extLst>
                  <a:ext uri="{0D108BD9-81ED-4DB2-BD59-A6C34878D82A}">
                    <a16:rowId xmlns:a16="http://schemas.microsoft.com/office/drawing/2014/main" val="3377736902"/>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Total Tax</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12,500.00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1,12,500.00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1,87,500.00</a:t>
                      </a:r>
                    </a:p>
                  </a:txBody>
                  <a:tcPr marL="7144" marR="7144" marT="9525" marB="0" anchor="b"/>
                </a:tc>
                <a:extLst>
                  <a:ext uri="{0D108BD9-81ED-4DB2-BD59-A6C34878D82A}">
                    <a16:rowId xmlns:a16="http://schemas.microsoft.com/office/drawing/2014/main" val="1319233562"/>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(less) Rebate u/s 87A</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(12,500.00)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extLst>
                  <a:ext uri="{0D108BD9-81ED-4DB2-BD59-A6C34878D82A}">
                    <a16:rowId xmlns:a16="http://schemas.microsoft.com/office/drawing/2014/main" val="2786079213"/>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ADD: Cess @ 4%</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3,000.00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4,500.00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a:t>
                      </a:r>
                    </a:p>
                  </a:txBody>
                  <a:tcPr marL="7144" marR="7144" marT="9525" marB="0" anchor="b"/>
                </a:tc>
                <a:extLst>
                  <a:ext uri="{0D108BD9-81ED-4DB2-BD59-A6C34878D82A}">
                    <a16:rowId xmlns:a16="http://schemas.microsoft.com/office/drawing/2014/main" val="416594806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Total Tax Liability</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78,000.00</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1,17,000.00</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1,95,000.00</a:t>
                      </a:r>
                    </a:p>
                  </a:txBody>
                  <a:tcPr marL="7144" marR="7144" marT="9525" marB="0" anchor="b"/>
                </a:tc>
                <a:extLst>
                  <a:ext uri="{0D108BD9-81ED-4DB2-BD59-A6C34878D82A}">
                    <a16:rowId xmlns:a16="http://schemas.microsoft.com/office/drawing/2014/main" val="4191041936"/>
                  </a:ext>
                </a:extLst>
              </a:tr>
            </a:tbl>
          </a:graphicData>
        </a:graphic>
      </p:graphicFrame>
    </p:spTree>
    <p:extLst>
      <p:ext uri="{BB962C8B-B14F-4D97-AF65-F5344CB8AC3E}">
        <p14:creationId xmlns:p14="http://schemas.microsoft.com/office/powerpoint/2010/main" val="17180892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52622-5FA9-4FEE-97B6-B21B94A93216}"/>
              </a:ext>
            </a:extLst>
          </p:cNvPr>
          <p:cNvSpPr>
            <a:spLocks noGrp="1"/>
          </p:cNvSpPr>
          <p:nvPr>
            <p:ph type="title"/>
          </p:nvPr>
        </p:nvSpPr>
        <p:spPr>
          <a:xfrm>
            <a:off x="0" y="0"/>
            <a:ext cx="9144000" cy="1066800"/>
          </a:xfrm>
          <a:solidFill>
            <a:schemeClr val="tx1"/>
          </a:solidFill>
        </p:spPr>
        <p:txBody>
          <a:bodyPr>
            <a:noAutofit/>
          </a:bodyPr>
          <a:lstStyle/>
          <a:p>
            <a:r>
              <a:rPr lang="en-IN" sz="2800" b="1" dirty="0">
                <a:latin typeface="High Tower Text" panose="02040502050506030303" pitchFamily="18" charset="0"/>
              </a:rPr>
              <a:t>TAX EFFECT OF PROPOSED SECTION 115BAC</a:t>
            </a:r>
          </a:p>
        </p:txBody>
      </p:sp>
      <p:graphicFrame>
        <p:nvGraphicFramePr>
          <p:cNvPr id="6" name="Table 6">
            <a:extLst>
              <a:ext uri="{FF2B5EF4-FFF2-40B4-BE49-F238E27FC236}">
                <a16:creationId xmlns:a16="http://schemas.microsoft.com/office/drawing/2014/main" id="{956072A7-F9F4-4198-AAED-A3FDDBC5470B}"/>
              </a:ext>
            </a:extLst>
          </p:cNvPr>
          <p:cNvGraphicFramePr>
            <a:graphicFrameLocks noGrp="1"/>
          </p:cNvGraphicFramePr>
          <p:nvPr>
            <p:extLst>
              <p:ext uri="{D42A27DB-BD31-4B8C-83A1-F6EECF244321}">
                <p14:modId xmlns:p14="http://schemas.microsoft.com/office/powerpoint/2010/main" val="3842929921"/>
              </p:ext>
            </p:extLst>
          </p:nvPr>
        </p:nvGraphicFramePr>
        <p:xfrm>
          <a:off x="0" y="1066800"/>
          <a:ext cx="9144000" cy="571246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57688777"/>
                    </a:ext>
                  </a:extLst>
                </a:gridCol>
                <a:gridCol w="1828800">
                  <a:extLst>
                    <a:ext uri="{9D8B030D-6E8A-4147-A177-3AD203B41FA5}">
                      <a16:colId xmlns:a16="http://schemas.microsoft.com/office/drawing/2014/main" val="923354976"/>
                    </a:ext>
                  </a:extLst>
                </a:gridCol>
                <a:gridCol w="1828800">
                  <a:extLst>
                    <a:ext uri="{9D8B030D-6E8A-4147-A177-3AD203B41FA5}">
                      <a16:colId xmlns:a16="http://schemas.microsoft.com/office/drawing/2014/main" val="1128497460"/>
                    </a:ext>
                  </a:extLst>
                </a:gridCol>
                <a:gridCol w="1828800">
                  <a:extLst>
                    <a:ext uri="{9D8B030D-6E8A-4147-A177-3AD203B41FA5}">
                      <a16:colId xmlns:a16="http://schemas.microsoft.com/office/drawing/2014/main" val="1575549059"/>
                    </a:ext>
                  </a:extLst>
                </a:gridCol>
                <a:gridCol w="1828800">
                  <a:extLst>
                    <a:ext uri="{9D8B030D-6E8A-4147-A177-3AD203B41FA5}">
                      <a16:colId xmlns:a16="http://schemas.microsoft.com/office/drawing/2014/main" val="2413967324"/>
                    </a:ext>
                  </a:extLst>
                </a:gridCol>
              </a:tblGrid>
              <a:tr h="370840">
                <a:tc>
                  <a:txBody>
                    <a:bodyPr/>
                    <a:lstStyle/>
                    <a:p>
                      <a:endParaRPr lang="en-IN" sz="1900" dirty="0">
                        <a:latin typeface="Perpetua" panose="02020502060401020303" pitchFamily="18" charset="0"/>
                      </a:endParaRPr>
                    </a:p>
                  </a:txBody>
                  <a:tcPr marL="68580" marR="68580"/>
                </a:tc>
                <a:tc gridSpan="2">
                  <a:txBody>
                    <a:bodyPr/>
                    <a:lstStyle/>
                    <a:p>
                      <a:pPr algn="ctr" fontAlgn="ctr"/>
                      <a:r>
                        <a:rPr lang="en-IN" sz="1900" b="1" i="0" u="none" strike="noStrike" dirty="0">
                          <a:solidFill>
                            <a:srgbClr val="000000"/>
                          </a:solidFill>
                          <a:effectLst/>
                          <a:latin typeface="Perpetua" panose="02020502060401020303" pitchFamily="18" charset="0"/>
                        </a:rPr>
                        <a:t>Example 3</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tc gridSpan="2">
                  <a:txBody>
                    <a:bodyPr/>
                    <a:lstStyle/>
                    <a:p>
                      <a:pPr algn="ctr" fontAlgn="ctr"/>
                      <a:r>
                        <a:rPr lang="en-IN" sz="1900" b="1" i="0" u="none" strike="noStrike" dirty="0">
                          <a:solidFill>
                            <a:srgbClr val="000000"/>
                          </a:solidFill>
                          <a:effectLst/>
                          <a:latin typeface="Perpetua" panose="02020502060401020303" pitchFamily="18" charset="0"/>
                        </a:rPr>
                        <a:t>Example 4</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extLst>
                  <a:ext uri="{0D108BD9-81ED-4DB2-BD59-A6C34878D82A}">
                    <a16:rowId xmlns:a16="http://schemas.microsoft.com/office/drawing/2014/main" val="85439854"/>
                  </a:ext>
                </a:extLst>
              </a:tr>
              <a:tr h="370840">
                <a:tc>
                  <a:txBody>
                    <a:bodyPr/>
                    <a:lstStyle/>
                    <a:p>
                      <a:endParaRPr lang="en-IN" sz="1900" dirty="0">
                        <a:latin typeface="Perpetua" panose="02020502060401020303" pitchFamily="18" charset="0"/>
                      </a:endParaRPr>
                    </a:p>
                  </a:txBody>
                  <a:tcPr marL="68580" marR="68580"/>
                </a:tc>
                <a:tc>
                  <a:txBody>
                    <a:bodyPr/>
                    <a:lstStyle/>
                    <a:p>
                      <a:pPr algn="ctr" fontAlgn="ctr"/>
                      <a:r>
                        <a:rPr lang="en-IN" sz="1900" b="1" i="0" u="none" strike="noStrike" dirty="0">
                          <a:solidFill>
                            <a:srgbClr val="000000"/>
                          </a:solidFill>
                          <a:effectLst/>
                          <a:latin typeface="Perpetua" panose="02020502060401020303" pitchFamily="18" charset="0"/>
                        </a:rPr>
                        <a:t> OLD (GTI = 20L)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20L)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OLD (GTI = 25L)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25L)</a:t>
                      </a:r>
                    </a:p>
                  </a:txBody>
                  <a:tcPr marL="7144" marR="7144" marT="9525" marB="0" anchor="ctr"/>
                </a:tc>
                <a:extLst>
                  <a:ext uri="{0D108BD9-81ED-4DB2-BD59-A6C34878D82A}">
                    <a16:rowId xmlns:a16="http://schemas.microsoft.com/office/drawing/2014/main" val="1402948993"/>
                  </a:ext>
                </a:extLst>
              </a:tr>
              <a:tr h="370840">
                <a:tc>
                  <a:txBody>
                    <a:bodyPr/>
                    <a:lstStyle/>
                    <a:p>
                      <a:pPr algn="l" fontAlgn="b"/>
                      <a:r>
                        <a:rPr lang="en-IN" sz="1900" b="0" i="0" u="none" strike="noStrike" dirty="0">
                          <a:solidFill>
                            <a:srgbClr val="000000"/>
                          </a:solidFill>
                          <a:effectLst/>
                          <a:latin typeface="Perpetua" panose="02020502060401020303" pitchFamily="18" charset="0"/>
                        </a:rPr>
                        <a:t>Salary</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20,00,000.00</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20,00,000.00</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25,00,000.00</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25,00,000.00</a:t>
                      </a:r>
                    </a:p>
                  </a:txBody>
                  <a:tcPr marL="7144" marR="7144" marT="9525" marB="0" anchor="b"/>
                </a:tc>
                <a:extLst>
                  <a:ext uri="{0D108BD9-81ED-4DB2-BD59-A6C34878D82A}">
                    <a16:rowId xmlns:a16="http://schemas.microsoft.com/office/drawing/2014/main" val="4178378290"/>
                  </a:ext>
                </a:extLst>
              </a:tr>
              <a:tr h="370840">
                <a:tc>
                  <a:txBody>
                    <a:bodyPr/>
                    <a:lstStyle/>
                    <a:p>
                      <a:pPr algn="l" fontAlgn="b"/>
                      <a:r>
                        <a:rPr lang="en-IN" sz="1900" b="0" i="0" u="none" strike="noStrike" dirty="0">
                          <a:solidFill>
                            <a:srgbClr val="000000"/>
                          </a:solidFill>
                          <a:effectLst/>
                          <a:latin typeface="Perpetua" panose="02020502060401020303" pitchFamily="18" charset="0"/>
                        </a:rPr>
                        <a:t>Less: Standard Deduction</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50,000.00 </a:t>
                      </a:r>
                    </a:p>
                  </a:txBody>
                  <a:tcPr marL="4763" marR="4763" marT="6350" marB="0" anchor="b"/>
                </a:tc>
                <a:tc>
                  <a:txBody>
                    <a:bodyPr/>
                    <a:lstStyle/>
                    <a:p>
                      <a:pPr algn="r" fontAlgn="b"/>
                      <a:endParaRPr lang="en-IN" sz="1900" b="0" i="0" u="none" strike="noStrike" kern="1200">
                        <a:solidFill>
                          <a:srgbClr val="000000"/>
                        </a:solidFill>
                        <a:effectLst/>
                        <a:latin typeface="Perpetua" panose="02020502060401020303" pitchFamily="18" charset="0"/>
                        <a:ea typeface="+mn-ea"/>
                        <a:cs typeface="+mn-cs"/>
                      </a:endParaRP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50,000.00 </a:t>
                      </a:r>
                    </a:p>
                  </a:txBody>
                  <a:tcPr marL="4763" marR="4763" marT="6350"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4763" marR="4763" marT="6350" marB="0" anchor="b"/>
                </a:tc>
                <a:extLst>
                  <a:ext uri="{0D108BD9-81ED-4DB2-BD59-A6C34878D82A}">
                    <a16:rowId xmlns:a16="http://schemas.microsoft.com/office/drawing/2014/main" val="1374643919"/>
                  </a:ext>
                </a:extLst>
              </a:tr>
              <a:tr h="370840">
                <a:tc>
                  <a:txBody>
                    <a:bodyPr/>
                    <a:lstStyle/>
                    <a:p>
                      <a:pPr algn="l" fontAlgn="b"/>
                      <a:r>
                        <a:rPr lang="en-IN" sz="1900" b="0" i="0" u="none" strike="noStrike" dirty="0">
                          <a:solidFill>
                            <a:srgbClr val="000000"/>
                          </a:solidFill>
                          <a:effectLst/>
                          <a:latin typeface="Perpetua" panose="02020502060401020303" pitchFamily="18" charset="0"/>
                        </a:rPr>
                        <a:t>Taxable Income (A)</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19,50,000.00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20,00,000.00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24,50,000.00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25,00,000.00 </a:t>
                      </a:r>
                    </a:p>
                  </a:txBody>
                  <a:tcPr marL="4763" marR="4763" marT="6350" marB="0" anchor="b"/>
                </a:tc>
                <a:extLst>
                  <a:ext uri="{0D108BD9-81ED-4DB2-BD59-A6C34878D82A}">
                    <a16:rowId xmlns:a16="http://schemas.microsoft.com/office/drawing/2014/main" val="1080742796"/>
                  </a:ext>
                </a:extLst>
              </a:tr>
              <a:tr h="370840">
                <a:tc>
                  <a:txBody>
                    <a:bodyPr/>
                    <a:lstStyle/>
                    <a:p>
                      <a:pPr algn="l" fontAlgn="b"/>
                      <a:r>
                        <a:rPr lang="en-IN" sz="1900" b="1" i="0" u="sng" strike="noStrike" dirty="0">
                          <a:solidFill>
                            <a:srgbClr val="000000"/>
                          </a:solidFill>
                          <a:effectLst/>
                          <a:latin typeface="Perpetua" panose="02020502060401020303" pitchFamily="18" charset="0"/>
                        </a:rPr>
                        <a:t>Deduction</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1499114959"/>
                  </a:ext>
                </a:extLst>
              </a:tr>
              <a:tr h="370840">
                <a:tc>
                  <a:txBody>
                    <a:bodyPr/>
                    <a:lstStyle/>
                    <a:p>
                      <a:pPr algn="l" fontAlgn="b"/>
                      <a:r>
                        <a:rPr lang="en-IN" sz="1900" b="0" i="0" u="none" strike="noStrike" dirty="0">
                          <a:solidFill>
                            <a:srgbClr val="000000"/>
                          </a:solidFill>
                          <a:effectLst/>
                          <a:latin typeface="Perpetua" panose="02020502060401020303" pitchFamily="18" charset="0"/>
                        </a:rPr>
                        <a:t>U/s 24 - Interest on Home Property </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2,00,000.00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2,00,000.00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3353317838"/>
                  </a:ext>
                </a:extLst>
              </a:tr>
              <a:tr h="370840">
                <a:tc>
                  <a:txBody>
                    <a:bodyPr/>
                    <a:lstStyle/>
                    <a:p>
                      <a:pPr algn="l" fontAlgn="b"/>
                      <a:r>
                        <a:rPr lang="fr-FR" sz="1900" b="0" i="0" u="none" strike="noStrike" dirty="0">
                          <a:solidFill>
                            <a:srgbClr val="000000"/>
                          </a:solidFill>
                          <a:effectLst/>
                          <a:latin typeface="Perpetua" panose="02020502060401020303" pitchFamily="18" charset="0"/>
                        </a:rPr>
                        <a:t>80C - LIC/NSC/PPF etc.</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1,50,000.00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1,50,000.00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2437825521"/>
                  </a:ext>
                </a:extLst>
              </a:tr>
              <a:tr h="370840">
                <a:tc>
                  <a:txBody>
                    <a:bodyPr/>
                    <a:lstStyle/>
                    <a:p>
                      <a:pPr algn="l" fontAlgn="b"/>
                      <a:r>
                        <a:rPr lang="en-IN" sz="1900" b="0" i="0" u="none" strike="noStrike" dirty="0">
                          <a:solidFill>
                            <a:srgbClr val="000000"/>
                          </a:solidFill>
                          <a:effectLst/>
                          <a:latin typeface="Perpetua" panose="02020502060401020303" pitchFamily="18" charset="0"/>
                        </a:rPr>
                        <a:t>80CCD – NPS</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50,000.00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50,000.00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281564449"/>
                  </a:ext>
                </a:extLst>
              </a:tr>
              <a:tr h="370840">
                <a:tc>
                  <a:txBody>
                    <a:bodyPr/>
                    <a:lstStyle/>
                    <a:p>
                      <a:pPr algn="l" fontAlgn="b"/>
                      <a:r>
                        <a:rPr lang="en-IN" sz="1900" b="1" i="0" u="sng" strike="noStrike" dirty="0">
                          <a:solidFill>
                            <a:srgbClr val="000000"/>
                          </a:solidFill>
                          <a:effectLst/>
                          <a:latin typeface="Perpetua" panose="02020502060401020303" pitchFamily="18" charset="0"/>
                        </a:rPr>
                        <a:t>80D – Mediclaim</a:t>
                      </a:r>
                    </a:p>
                  </a:txBody>
                  <a:tcPr marL="7144" marR="7144" marT="9525"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extLst>
                  <a:ext uri="{0D108BD9-81ED-4DB2-BD59-A6C34878D82A}">
                    <a16:rowId xmlns:a16="http://schemas.microsoft.com/office/drawing/2014/main" val="3377736902"/>
                  </a:ext>
                </a:extLst>
              </a:tr>
              <a:tr h="370840">
                <a:tc>
                  <a:txBody>
                    <a:bodyPr/>
                    <a:lstStyle/>
                    <a:p>
                      <a:pPr algn="l" fontAlgn="b"/>
                      <a:r>
                        <a:rPr lang="en-IN" sz="1900" b="0" i="0" u="none" strike="noStrike" dirty="0">
                          <a:solidFill>
                            <a:srgbClr val="000000"/>
                          </a:solidFill>
                          <a:effectLst/>
                          <a:latin typeface="Perpetua" panose="02020502060401020303" pitchFamily="18" charset="0"/>
                        </a:rPr>
                        <a:t>Self</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1319233562"/>
                  </a:ext>
                </a:extLst>
              </a:tr>
              <a:tr h="370840">
                <a:tc>
                  <a:txBody>
                    <a:bodyPr/>
                    <a:lstStyle/>
                    <a:p>
                      <a:pPr algn="l" fontAlgn="b"/>
                      <a:r>
                        <a:rPr lang="en-IN" sz="1900" b="0" i="0" u="none" strike="noStrike" dirty="0">
                          <a:solidFill>
                            <a:srgbClr val="000000"/>
                          </a:solidFill>
                          <a:effectLst/>
                          <a:latin typeface="Perpetua" panose="02020502060401020303" pitchFamily="18" charset="0"/>
                        </a:rPr>
                        <a:t>Parents</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2786079213"/>
                  </a:ext>
                </a:extLst>
              </a:tr>
              <a:tr h="370840">
                <a:tc>
                  <a:txBody>
                    <a:bodyPr/>
                    <a:lstStyle/>
                    <a:p>
                      <a:pPr algn="l" fontAlgn="b"/>
                      <a:r>
                        <a:rPr lang="en-IN" sz="1900" b="1" i="0" u="none" strike="noStrike" dirty="0">
                          <a:solidFill>
                            <a:srgbClr val="000000"/>
                          </a:solidFill>
                          <a:effectLst/>
                          <a:latin typeface="Perpetua" panose="02020502060401020303" pitchFamily="18" charset="0"/>
                        </a:rPr>
                        <a:t>Total Deduction (B)</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4,50,000.00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4,50,000.00 </a:t>
                      </a:r>
                    </a:p>
                  </a:txBody>
                  <a:tcPr marL="4763" marR="4763" marT="6350"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                     -   </a:t>
                      </a:r>
                    </a:p>
                  </a:txBody>
                  <a:tcPr marL="4763" marR="4763" marT="6350" marB="0" anchor="b"/>
                </a:tc>
                <a:extLst>
                  <a:ext uri="{0D108BD9-81ED-4DB2-BD59-A6C34878D82A}">
                    <a16:rowId xmlns:a16="http://schemas.microsoft.com/office/drawing/2014/main" val="4165948069"/>
                  </a:ext>
                </a:extLst>
              </a:tr>
            </a:tbl>
          </a:graphicData>
        </a:graphic>
      </p:graphicFrame>
    </p:spTree>
    <p:extLst>
      <p:ext uri="{BB962C8B-B14F-4D97-AF65-F5344CB8AC3E}">
        <p14:creationId xmlns:p14="http://schemas.microsoft.com/office/powerpoint/2010/main" val="8992155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E92224-E7B6-42CA-AF7A-DFEBA96EDF1B}"/>
              </a:ext>
            </a:extLst>
          </p:cNvPr>
          <p:cNvSpPr>
            <a:spLocks noGrp="1"/>
          </p:cNvSpPr>
          <p:nvPr>
            <p:ph type="title"/>
          </p:nvPr>
        </p:nvSpPr>
        <p:spPr/>
        <p:txBody>
          <a:bodyPr/>
          <a:lstStyle/>
          <a:p>
            <a:endParaRPr lang="en-IN"/>
          </a:p>
        </p:txBody>
      </p:sp>
      <p:sp>
        <p:nvSpPr>
          <p:cNvPr id="7" name="Title 1">
            <a:extLst>
              <a:ext uri="{FF2B5EF4-FFF2-40B4-BE49-F238E27FC236}">
                <a16:creationId xmlns:a16="http://schemas.microsoft.com/office/drawing/2014/main" id="{8600EED8-BDA9-4357-B18C-7E10AE17E21C}"/>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b="1" kern="1200">
                <a:latin typeface="High Tower Text" panose="02040502050506030303" pitchFamily="18" charset="0"/>
              </a:rPr>
              <a:t>Contd….</a:t>
            </a:r>
            <a:endParaRPr lang="en-US" b="1" kern="1200" dirty="0">
              <a:latin typeface="High Tower Text" panose="02040502050506030303" pitchFamily="18" charset="0"/>
            </a:endParaRPr>
          </a:p>
        </p:txBody>
      </p:sp>
      <p:graphicFrame>
        <p:nvGraphicFramePr>
          <p:cNvPr id="6" name="Table 6">
            <a:extLst>
              <a:ext uri="{FF2B5EF4-FFF2-40B4-BE49-F238E27FC236}">
                <a16:creationId xmlns:a16="http://schemas.microsoft.com/office/drawing/2014/main" id="{956072A7-F9F4-4198-AAED-A3FDDBC5470B}"/>
              </a:ext>
            </a:extLst>
          </p:cNvPr>
          <p:cNvGraphicFramePr>
            <a:graphicFrameLocks noGrp="1"/>
          </p:cNvGraphicFramePr>
          <p:nvPr>
            <p:extLst>
              <p:ext uri="{D42A27DB-BD31-4B8C-83A1-F6EECF244321}">
                <p14:modId xmlns:p14="http://schemas.microsoft.com/office/powerpoint/2010/main" val="791540780"/>
              </p:ext>
            </p:extLst>
          </p:nvPr>
        </p:nvGraphicFramePr>
        <p:xfrm>
          <a:off x="0" y="621665"/>
          <a:ext cx="9144000" cy="6236335"/>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57688777"/>
                    </a:ext>
                  </a:extLst>
                </a:gridCol>
                <a:gridCol w="1828800">
                  <a:extLst>
                    <a:ext uri="{9D8B030D-6E8A-4147-A177-3AD203B41FA5}">
                      <a16:colId xmlns:a16="http://schemas.microsoft.com/office/drawing/2014/main" val="923354976"/>
                    </a:ext>
                  </a:extLst>
                </a:gridCol>
                <a:gridCol w="1828800">
                  <a:extLst>
                    <a:ext uri="{9D8B030D-6E8A-4147-A177-3AD203B41FA5}">
                      <a16:colId xmlns:a16="http://schemas.microsoft.com/office/drawing/2014/main" val="1128497460"/>
                    </a:ext>
                  </a:extLst>
                </a:gridCol>
                <a:gridCol w="1828800">
                  <a:extLst>
                    <a:ext uri="{9D8B030D-6E8A-4147-A177-3AD203B41FA5}">
                      <a16:colId xmlns:a16="http://schemas.microsoft.com/office/drawing/2014/main" val="1575549059"/>
                    </a:ext>
                  </a:extLst>
                </a:gridCol>
                <a:gridCol w="1828800">
                  <a:extLst>
                    <a:ext uri="{9D8B030D-6E8A-4147-A177-3AD203B41FA5}">
                      <a16:colId xmlns:a16="http://schemas.microsoft.com/office/drawing/2014/main" val="2413967324"/>
                    </a:ext>
                  </a:extLst>
                </a:gridCol>
              </a:tblGrid>
              <a:tr h="370840">
                <a:tc>
                  <a:txBody>
                    <a:bodyPr/>
                    <a:lstStyle/>
                    <a:p>
                      <a:endParaRPr lang="en-IN" sz="1900" dirty="0">
                        <a:latin typeface="Perpetua" panose="02020502060401020303" pitchFamily="18" charset="0"/>
                      </a:endParaRPr>
                    </a:p>
                  </a:txBody>
                  <a:tcPr marL="68580" marR="68580"/>
                </a:tc>
                <a:tc gridSpan="2">
                  <a:txBody>
                    <a:bodyPr/>
                    <a:lstStyle/>
                    <a:p>
                      <a:pPr algn="ctr" fontAlgn="ctr"/>
                      <a:r>
                        <a:rPr lang="en-IN" sz="1900" b="1" i="0" u="none" strike="noStrike" dirty="0">
                          <a:solidFill>
                            <a:srgbClr val="000000"/>
                          </a:solidFill>
                          <a:effectLst/>
                          <a:latin typeface="Perpetua" panose="02020502060401020303" pitchFamily="18" charset="0"/>
                        </a:rPr>
                        <a:t>Example 3</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tc gridSpan="2">
                  <a:txBody>
                    <a:bodyPr/>
                    <a:lstStyle/>
                    <a:p>
                      <a:pPr algn="ctr" fontAlgn="ctr"/>
                      <a:r>
                        <a:rPr lang="en-IN" sz="1900" b="1" i="0" u="none" strike="noStrike" dirty="0">
                          <a:solidFill>
                            <a:srgbClr val="000000"/>
                          </a:solidFill>
                          <a:effectLst/>
                          <a:latin typeface="Perpetua" panose="02020502060401020303" pitchFamily="18" charset="0"/>
                        </a:rPr>
                        <a:t>Example 4</a:t>
                      </a:r>
                    </a:p>
                  </a:txBody>
                  <a:tcPr marL="7144" marR="7144" marT="9525" marB="0" anchor="ctr"/>
                </a:tc>
                <a:tc hMerge="1">
                  <a:txBody>
                    <a:bodyPr/>
                    <a:lstStyle/>
                    <a:p>
                      <a:pPr algn="ctr" fontAlgn="ctr"/>
                      <a:endParaRPr lang="en-IN" sz="2000" b="1" i="0" u="none" strike="noStrike" dirty="0">
                        <a:solidFill>
                          <a:srgbClr val="000000"/>
                        </a:solidFill>
                        <a:effectLst/>
                        <a:latin typeface="Perpetua" panose="02020502060401020303" pitchFamily="18" charset="0"/>
                      </a:endParaRPr>
                    </a:p>
                  </a:txBody>
                  <a:tcPr marL="7144" marR="7144" marT="9525" marB="0" anchor="ctr"/>
                </a:tc>
                <a:extLst>
                  <a:ext uri="{0D108BD9-81ED-4DB2-BD59-A6C34878D82A}">
                    <a16:rowId xmlns:a16="http://schemas.microsoft.com/office/drawing/2014/main" val="85439854"/>
                  </a:ext>
                </a:extLst>
              </a:tr>
              <a:tr h="370840">
                <a:tc>
                  <a:txBody>
                    <a:bodyPr/>
                    <a:lstStyle/>
                    <a:p>
                      <a:endParaRPr lang="en-IN" sz="1900" dirty="0">
                        <a:latin typeface="Perpetua" panose="02020502060401020303" pitchFamily="18" charset="0"/>
                      </a:endParaRPr>
                    </a:p>
                  </a:txBody>
                  <a:tcPr marL="68580" marR="68580"/>
                </a:tc>
                <a:tc>
                  <a:txBody>
                    <a:bodyPr/>
                    <a:lstStyle/>
                    <a:p>
                      <a:pPr algn="ctr" fontAlgn="ctr"/>
                      <a:r>
                        <a:rPr lang="en-IN" sz="1900" b="1" i="0" u="none" strike="noStrike" dirty="0">
                          <a:solidFill>
                            <a:srgbClr val="000000"/>
                          </a:solidFill>
                          <a:effectLst/>
                          <a:latin typeface="Perpetua" panose="02020502060401020303" pitchFamily="18" charset="0"/>
                        </a:rPr>
                        <a:t> OLD (GTI = 20L)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20L)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OLD (GTI = 25L)</a:t>
                      </a:r>
                    </a:p>
                  </a:txBody>
                  <a:tcPr marL="7144" marR="7144" marT="9525" marB="0" anchor="ctr"/>
                </a:tc>
                <a:tc>
                  <a:txBody>
                    <a:bodyPr/>
                    <a:lstStyle/>
                    <a:p>
                      <a:pPr algn="ctr" fontAlgn="ctr"/>
                      <a:r>
                        <a:rPr lang="en-IN" sz="1900" b="1" i="0" u="none" strike="noStrike" dirty="0">
                          <a:solidFill>
                            <a:srgbClr val="000000"/>
                          </a:solidFill>
                          <a:effectLst/>
                          <a:latin typeface="Perpetua" panose="02020502060401020303" pitchFamily="18" charset="0"/>
                        </a:rPr>
                        <a:t> NEW (GTI = 25L)</a:t>
                      </a:r>
                    </a:p>
                  </a:txBody>
                  <a:tcPr marL="7144" marR="7144" marT="9525" marB="0" anchor="ctr"/>
                </a:tc>
                <a:extLst>
                  <a:ext uri="{0D108BD9-81ED-4DB2-BD59-A6C34878D82A}">
                    <a16:rowId xmlns:a16="http://schemas.microsoft.com/office/drawing/2014/main" val="1402948993"/>
                  </a:ext>
                </a:extLst>
              </a:tr>
              <a:tr h="370840">
                <a:tc>
                  <a:txBody>
                    <a:bodyPr/>
                    <a:lstStyle/>
                    <a:p>
                      <a:pPr algn="l" fontAlgn="b"/>
                      <a:r>
                        <a:rPr lang="en-IN" sz="1900" b="1" i="0" u="sng" strike="noStrike" dirty="0">
                          <a:solidFill>
                            <a:srgbClr val="000000"/>
                          </a:solidFill>
                          <a:effectLst/>
                          <a:latin typeface="Perpetua" panose="02020502060401020303" pitchFamily="18" charset="0"/>
                        </a:rPr>
                        <a:t>Total Taxable Income (A-B)</a:t>
                      </a:r>
                    </a:p>
                  </a:txBody>
                  <a:tcPr marL="7144" marR="7144" marT="9525" marB="0" anchor="b"/>
                </a:tc>
                <a:tc>
                  <a:txBody>
                    <a:bodyPr/>
                    <a:lstStyle/>
                    <a:p>
                      <a:pPr algn="r" fontAlgn="b"/>
                      <a:r>
                        <a:rPr lang="en-IN" sz="1900" b="0" i="0" u="none" strike="noStrike" dirty="0">
                          <a:solidFill>
                            <a:srgbClr val="000000"/>
                          </a:solidFill>
                          <a:effectLst/>
                          <a:latin typeface="Perpetua" panose="02020502060401020303" pitchFamily="18" charset="0"/>
                        </a:rPr>
                        <a:t>15,00,000.00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20,00,000.00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20,00,000.00</a:t>
                      </a:r>
                    </a:p>
                  </a:txBody>
                  <a:tcPr marL="7144" marR="7144"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IN" sz="1900" b="0" i="0" u="none" strike="noStrike" dirty="0">
                          <a:solidFill>
                            <a:srgbClr val="000000"/>
                          </a:solidFill>
                          <a:effectLst/>
                          <a:latin typeface="Perpetua" panose="02020502060401020303" pitchFamily="18" charset="0"/>
                        </a:rPr>
                        <a:t>25,00,000.00</a:t>
                      </a:r>
                    </a:p>
                  </a:txBody>
                  <a:tcPr marL="7144" marR="7144" marT="9525" marB="0" anchor="b"/>
                </a:tc>
                <a:extLst>
                  <a:ext uri="{0D108BD9-81ED-4DB2-BD59-A6C34878D82A}">
                    <a16:rowId xmlns:a16="http://schemas.microsoft.com/office/drawing/2014/main" val="2064346819"/>
                  </a:ext>
                </a:extLst>
              </a:tr>
              <a:tr h="370840">
                <a:tc>
                  <a:txBody>
                    <a:bodyPr/>
                    <a:lstStyle/>
                    <a:p>
                      <a:pPr algn="l" fontAlgn="b"/>
                      <a:r>
                        <a:rPr lang="en-IN" sz="1900" b="1" i="0" u="sng" strike="noStrike" dirty="0">
                          <a:solidFill>
                            <a:srgbClr val="000000"/>
                          </a:solidFill>
                          <a:effectLst/>
                          <a:latin typeface="Perpetua" panose="02020502060401020303" pitchFamily="18" charset="0"/>
                        </a:rPr>
                        <a:t>Computation of Tax</a:t>
                      </a: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tc>
                  <a:txBody>
                    <a:bodyPr/>
                    <a:lstStyle/>
                    <a:p>
                      <a:pPr algn="r" fontAlgn="b"/>
                      <a:endParaRPr lang="en-IN" sz="1900" b="0" i="0" u="none" strike="noStrike" dirty="0">
                        <a:solidFill>
                          <a:srgbClr val="000000"/>
                        </a:solidFill>
                        <a:effectLst/>
                        <a:latin typeface="Perpetua" panose="02020502060401020303" pitchFamily="18" charset="0"/>
                      </a:endParaRPr>
                    </a:p>
                  </a:txBody>
                  <a:tcPr marL="7144" marR="7144" marT="9525" marB="0" anchor="b"/>
                </a:tc>
                <a:extLst>
                  <a:ext uri="{0D108BD9-81ED-4DB2-BD59-A6C34878D82A}">
                    <a16:rowId xmlns:a16="http://schemas.microsoft.com/office/drawing/2014/main" val="4178378290"/>
                  </a:ext>
                </a:extLst>
              </a:tr>
              <a:tr h="370840">
                <a:tc>
                  <a:txBody>
                    <a:bodyPr/>
                    <a:lstStyle/>
                    <a:p>
                      <a:pPr algn="l" fontAlgn="b"/>
                      <a:r>
                        <a:rPr lang="en-IN" sz="1900" b="0" i="0" u="none" strike="noStrike" kern="1200" dirty="0" err="1">
                          <a:solidFill>
                            <a:srgbClr val="000000"/>
                          </a:solidFill>
                          <a:effectLst/>
                          <a:latin typeface="Perpetua" panose="02020502060401020303" pitchFamily="18" charset="0"/>
                          <a:ea typeface="+mn-ea"/>
                          <a:cs typeface="+mn-cs"/>
                        </a:rPr>
                        <a:t>Upto</a:t>
                      </a:r>
                      <a:r>
                        <a:rPr lang="en-IN" sz="1900" b="0" i="0" u="none" strike="noStrike" kern="1200" dirty="0">
                          <a:solidFill>
                            <a:srgbClr val="000000"/>
                          </a:solidFill>
                          <a:effectLst/>
                          <a:latin typeface="Perpetua" panose="02020502060401020303" pitchFamily="18" charset="0"/>
                          <a:ea typeface="+mn-ea"/>
                          <a:cs typeface="+mn-cs"/>
                        </a:rPr>
                        <a:t> 2.5 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extLst>
                  <a:ext uri="{0D108BD9-81ED-4DB2-BD59-A6C34878D82A}">
                    <a16:rowId xmlns:a16="http://schemas.microsoft.com/office/drawing/2014/main" val="137464391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2.5Lac - 5Lac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12,500.00</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12,500.00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12,500.00</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12,500.00 </a:t>
                      </a:r>
                    </a:p>
                  </a:txBody>
                  <a:tcPr marL="4763" marR="4763" marT="6350" marB="0" anchor="b"/>
                </a:tc>
                <a:extLst>
                  <a:ext uri="{0D108BD9-81ED-4DB2-BD59-A6C34878D82A}">
                    <a16:rowId xmlns:a16="http://schemas.microsoft.com/office/drawing/2014/main" val="1080742796"/>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5Lac - 7.5Lac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50,000.00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50,000.00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25,000.00 </a:t>
                      </a:r>
                    </a:p>
                  </a:txBody>
                  <a:tcPr marL="4763" marR="4763" marT="6350" marB="0" anchor="b"/>
                </a:tc>
                <a:extLst>
                  <a:ext uri="{0D108BD9-81ED-4DB2-BD59-A6C34878D82A}">
                    <a16:rowId xmlns:a16="http://schemas.microsoft.com/office/drawing/2014/main" val="149911495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7.5Lac - 10Lac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50,000.00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37,500.00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50,000.00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37,500.00 </a:t>
                      </a:r>
                    </a:p>
                  </a:txBody>
                  <a:tcPr marL="4763" marR="4763" marT="6350" marB="0" anchor="b"/>
                </a:tc>
                <a:extLst>
                  <a:ext uri="{0D108BD9-81ED-4DB2-BD59-A6C34878D82A}">
                    <a16:rowId xmlns:a16="http://schemas.microsoft.com/office/drawing/2014/main" val="3353317838"/>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10Lac - 12.5Lac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50,000.00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50,000.00 </a:t>
                      </a:r>
                    </a:p>
                  </a:txBody>
                  <a:tcPr marL="4763" marR="4763" marT="6350" marB="0" anchor="b"/>
                </a:tc>
                <a:extLst>
                  <a:ext uri="{0D108BD9-81ED-4DB2-BD59-A6C34878D82A}">
                    <a16:rowId xmlns:a16="http://schemas.microsoft.com/office/drawing/2014/main" val="2437825521"/>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12.5Lac - 15Lac</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62,500.00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75,000.00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62,500.00 </a:t>
                      </a:r>
                    </a:p>
                  </a:txBody>
                  <a:tcPr marL="4763" marR="4763" marT="6350" marB="0" anchor="b"/>
                </a:tc>
                <a:extLst>
                  <a:ext uri="{0D108BD9-81ED-4DB2-BD59-A6C34878D82A}">
                    <a16:rowId xmlns:a16="http://schemas.microsoft.com/office/drawing/2014/main" val="28156444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15Lac Above</a:t>
                      </a:r>
                    </a:p>
                  </a:txBody>
                  <a:tcPr marL="4763" marR="4763" marT="6350" marB="0" anchor="b"/>
                </a:tc>
                <a:tc>
                  <a:txBody>
                    <a:bodyPr/>
                    <a:lstStyle/>
                    <a:p>
                      <a:pPr algn="r" fontAlgn="b"/>
                      <a:endParaRPr lang="en-IN" sz="1900" b="0" i="0" u="none" strike="noStrike" kern="1200" dirty="0">
                        <a:solidFill>
                          <a:srgbClr val="000000"/>
                        </a:solidFill>
                        <a:effectLst/>
                        <a:latin typeface="Perpetua" panose="02020502060401020303" pitchFamily="18" charset="0"/>
                        <a:ea typeface="+mn-ea"/>
                        <a:cs typeface="+mn-cs"/>
                      </a:endParaRP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1,50,000.00 </a:t>
                      </a:r>
                    </a:p>
                  </a:txBody>
                  <a:tcPr marL="4763" marR="4763" marT="6350"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 1,50,000.00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3,00,000.00</a:t>
                      </a:r>
                    </a:p>
                  </a:txBody>
                  <a:tcPr marL="7144" marR="7144" marT="9525" marB="0" anchor="b"/>
                </a:tc>
                <a:extLst>
                  <a:ext uri="{0D108BD9-81ED-4DB2-BD59-A6C34878D82A}">
                    <a16:rowId xmlns:a16="http://schemas.microsoft.com/office/drawing/2014/main" val="3377736902"/>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Total Tax</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2,62,500.00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3,37,500.00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4,12,500.00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4,87,500.00</a:t>
                      </a:r>
                    </a:p>
                  </a:txBody>
                  <a:tcPr marL="7144" marR="7144" marT="9525" marB="0" anchor="b"/>
                </a:tc>
                <a:extLst>
                  <a:ext uri="{0D108BD9-81ED-4DB2-BD59-A6C34878D82A}">
                    <a16:rowId xmlns:a16="http://schemas.microsoft.com/office/drawing/2014/main" val="1319233562"/>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(less) Rebate u/s 87A</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a:t>
                      </a:r>
                    </a:p>
                  </a:txBody>
                  <a:tcPr marL="7144" marR="7144" marT="9525" marB="0" anchor="b"/>
                </a:tc>
                <a:extLst>
                  <a:ext uri="{0D108BD9-81ED-4DB2-BD59-A6C34878D82A}">
                    <a16:rowId xmlns:a16="http://schemas.microsoft.com/office/drawing/2014/main" val="2786079213"/>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ADD: Cess @ 4%</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10,500.00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13,500.00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16,500.00</a:t>
                      </a:r>
                    </a:p>
                  </a:txBody>
                  <a:tcPr marL="7144" marR="7144" marT="9525" marB="0" anchor="b"/>
                </a:tc>
                <a:tc>
                  <a:txBody>
                    <a:bodyPr/>
                    <a:lstStyle/>
                    <a:p>
                      <a:pPr algn="r" fontAlgn="b"/>
                      <a:r>
                        <a:rPr lang="en-IN" sz="1900" b="0" i="0" u="none" strike="noStrike" kern="1200" dirty="0">
                          <a:solidFill>
                            <a:srgbClr val="000000"/>
                          </a:solidFill>
                          <a:effectLst/>
                          <a:latin typeface="Perpetua" panose="02020502060401020303" pitchFamily="18" charset="0"/>
                          <a:ea typeface="+mn-ea"/>
                          <a:cs typeface="+mn-cs"/>
                        </a:rPr>
                        <a:t>19,500.00</a:t>
                      </a:r>
                    </a:p>
                  </a:txBody>
                  <a:tcPr marL="7144" marR="7144" marT="9525" marB="0" anchor="b"/>
                </a:tc>
                <a:extLst>
                  <a:ext uri="{0D108BD9-81ED-4DB2-BD59-A6C34878D82A}">
                    <a16:rowId xmlns:a16="http://schemas.microsoft.com/office/drawing/2014/main" val="4165948069"/>
                  </a:ext>
                </a:extLst>
              </a:tr>
              <a:tr h="370840">
                <a:tc>
                  <a:txBody>
                    <a:bodyPr/>
                    <a:lstStyle/>
                    <a:p>
                      <a:pPr algn="l" fontAlgn="b"/>
                      <a:r>
                        <a:rPr lang="en-IN" sz="1900" b="0" i="0" u="none" strike="noStrike" kern="1200" dirty="0">
                          <a:solidFill>
                            <a:srgbClr val="000000"/>
                          </a:solidFill>
                          <a:effectLst/>
                          <a:latin typeface="Perpetua" panose="02020502060401020303" pitchFamily="18" charset="0"/>
                          <a:ea typeface="+mn-ea"/>
                          <a:cs typeface="+mn-cs"/>
                        </a:rPr>
                        <a:t>Total Tax Liability</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2,73,000.00</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3,51,000.00</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4,29,000.00</a:t>
                      </a:r>
                    </a:p>
                  </a:txBody>
                  <a:tcPr marL="7144" marR="7144" marT="9525" marB="0" anchor="b"/>
                </a:tc>
                <a:tc>
                  <a:txBody>
                    <a:bodyPr/>
                    <a:lstStyle/>
                    <a:p>
                      <a:pPr algn="r" fontAlgn="b"/>
                      <a:r>
                        <a:rPr lang="en-IN" sz="1900" b="1" i="0" u="none" strike="noStrike" kern="1200" dirty="0">
                          <a:solidFill>
                            <a:srgbClr val="000000"/>
                          </a:solidFill>
                          <a:effectLst/>
                          <a:latin typeface="Perpetua" panose="02020502060401020303" pitchFamily="18" charset="0"/>
                          <a:ea typeface="+mn-ea"/>
                          <a:cs typeface="+mn-cs"/>
                        </a:rPr>
                        <a:t>5,07,000.00</a:t>
                      </a:r>
                    </a:p>
                  </a:txBody>
                  <a:tcPr marL="7144" marR="7144" marT="9525" marB="0" anchor="b"/>
                </a:tc>
                <a:extLst>
                  <a:ext uri="{0D108BD9-81ED-4DB2-BD59-A6C34878D82A}">
                    <a16:rowId xmlns:a16="http://schemas.microsoft.com/office/drawing/2014/main" val="4191041936"/>
                  </a:ext>
                </a:extLst>
              </a:tr>
            </a:tbl>
          </a:graphicData>
        </a:graphic>
      </p:graphicFrame>
    </p:spTree>
    <p:extLst>
      <p:ext uri="{BB962C8B-B14F-4D97-AF65-F5344CB8AC3E}">
        <p14:creationId xmlns:p14="http://schemas.microsoft.com/office/powerpoint/2010/main" val="509932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MODIFICATION OF CONCESSIONAL TAX SCHEMES FOR DOMESTIC COMPANIES</a:t>
            </a:r>
          </a:p>
        </p:txBody>
      </p:sp>
      <p:sp>
        <p:nvSpPr>
          <p:cNvPr id="6" name="Slide Number Placeholder 5"/>
          <p:cNvSpPr>
            <a:spLocks noGrp="1"/>
          </p:cNvSpPr>
          <p:nvPr>
            <p:ph type="sldNum" sz="quarter" idx="12"/>
          </p:nvPr>
        </p:nvSpPr>
        <p:spPr/>
        <p:txBody>
          <a:bodyPr/>
          <a:lstStyle/>
          <a:p>
            <a:fld id="{30E6179D-5383-456B-B231-50ACACB8F698}" type="slidenum">
              <a:rPr lang="en-US" smtClean="0"/>
              <a:pPr/>
              <a:t>38</a:t>
            </a:fld>
            <a:endParaRPr lang="en-US"/>
          </a:p>
        </p:txBody>
      </p:sp>
    </p:spTree>
    <p:extLst>
      <p:ext uri="{BB962C8B-B14F-4D97-AF65-F5344CB8AC3E}">
        <p14:creationId xmlns:p14="http://schemas.microsoft.com/office/powerpoint/2010/main" val="1614250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700808"/>
          </a:xfrm>
          <a:solidFill>
            <a:schemeClr val="tx1"/>
          </a:solidFill>
        </p:spPr>
        <p:txBody>
          <a:bodyPr anchor="t"/>
          <a:lstStyle/>
          <a:p>
            <a:pPr algn="just"/>
            <a:r>
              <a:rPr lang="en-US" sz="3400" b="1" kern="1200" dirty="0">
                <a:latin typeface="High Tower Text" panose="02040502050506030303" pitchFamily="18" charset="0"/>
              </a:rPr>
              <a:t>Tax on Income of certain Domestic Companies SECTION-115BAA (Clause-51)</a:t>
            </a:r>
            <a:br>
              <a:rPr lang="en-US" sz="3400" b="1" kern="1200" dirty="0">
                <a:latin typeface="High Tower Text" panose="02040502050506030303" pitchFamily="18" charset="0"/>
              </a:rPr>
            </a:b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76200" y="1700808"/>
            <a:ext cx="8915400" cy="5020666"/>
          </a:xfrm>
        </p:spPr>
        <p:txBody>
          <a:bodyPr/>
          <a:lstStyle/>
          <a:p>
            <a:pPr marL="0" indent="0" algn="just">
              <a:spcBef>
                <a:spcPts val="0"/>
              </a:spcBef>
              <a:buNone/>
            </a:pPr>
            <a:endParaRPr lang="en-GB" sz="2400" dirty="0">
              <a:latin typeface="Perpetua" panose="02020502060401020303" pitchFamily="18" charset="0"/>
            </a:endParaRPr>
          </a:p>
          <a:p>
            <a:pPr marL="0" indent="0" algn="just">
              <a:spcBef>
                <a:spcPts val="0"/>
              </a:spcBef>
              <a:buNone/>
            </a:pPr>
            <a:r>
              <a:rPr lang="en-GB" sz="2400" b="1" u="sng" dirty="0">
                <a:solidFill>
                  <a:schemeClr val="tx2"/>
                </a:solidFill>
                <a:latin typeface="Perpetua" panose="02020502060401020303" pitchFamily="18" charset="0"/>
              </a:rPr>
              <a:t>Amendment in section 115BAA w.e.f. 1</a:t>
            </a:r>
            <a:r>
              <a:rPr lang="en-GB" sz="2400" b="1" u="sng" baseline="30000" dirty="0">
                <a:solidFill>
                  <a:schemeClr val="tx2"/>
                </a:solidFill>
                <a:latin typeface="Perpetua" panose="02020502060401020303" pitchFamily="18" charset="0"/>
              </a:rPr>
              <a:t>st </a:t>
            </a:r>
            <a:r>
              <a:rPr lang="en-GB" sz="2400" b="1" u="sng" dirty="0">
                <a:solidFill>
                  <a:schemeClr val="tx2"/>
                </a:solidFill>
                <a:latin typeface="Perpetua" panose="02020502060401020303" pitchFamily="18" charset="0"/>
              </a:rPr>
              <a:t>day of April 2020:-</a:t>
            </a:r>
          </a:p>
          <a:p>
            <a:pPr marL="0" indent="0" algn="just">
              <a:spcBef>
                <a:spcPts val="0"/>
              </a:spcBef>
              <a:buNone/>
            </a:pPr>
            <a:r>
              <a:rPr lang="en-GB" sz="2400" u="sng" dirty="0">
                <a:solidFill>
                  <a:schemeClr val="tx2"/>
                </a:solidFill>
                <a:latin typeface="Perpetua" panose="02020502060401020303" pitchFamily="18" charset="0"/>
              </a:rPr>
              <a:t> </a:t>
            </a:r>
            <a:r>
              <a:rPr lang="en-GB" sz="2300" u="sng" dirty="0">
                <a:solidFill>
                  <a:schemeClr val="tx2"/>
                </a:solidFill>
                <a:latin typeface="Perpetua" panose="02020502060401020303" pitchFamily="18" charset="0"/>
              </a:rPr>
              <a:t>Substitution in sub-section 2, clause (</a:t>
            </a:r>
            <a:r>
              <a:rPr lang="en-GB" sz="2300" u="sng" dirty="0" err="1">
                <a:solidFill>
                  <a:schemeClr val="tx2"/>
                </a:solidFill>
                <a:latin typeface="Perpetua" panose="02020502060401020303" pitchFamily="18" charset="0"/>
              </a:rPr>
              <a:t>i</a:t>
            </a:r>
            <a:r>
              <a:rPr lang="en-GB" sz="2300" u="sng" dirty="0">
                <a:solidFill>
                  <a:schemeClr val="tx2"/>
                </a:solidFill>
                <a:latin typeface="Perpetua" panose="02020502060401020303" pitchFamily="18" charset="0"/>
              </a:rPr>
              <a:t>)</a:t>
            </a:r>
          </a:p>
          <a:p>
            <a:pPr marL="0" indent="0" algn="just">
              <a:buNone/>
            </a:pPr>
            <a:r>
              <a:rPr lang="en-US" sz="2000" dirty="0">
                <a:solidFill>
                  <a:schemeClr val="tx2"/>
                </a:solidFill>
                <a:latin typeface="Perpetua" panose="02020502060401020303" pitchFamily="18" charset="0"/>
              </a:rPr>
              <a:t>(</a:t>
            </a:r>
            <a:r>
              <a:rPr lang="en-US" sz="2200" dirty="0">
                <a:solidFill>
                  <a:schemeClr val="tx2"/>
                </a:solidFill>
                <a:latin typeface="Perpetua" panose="02020502060401020303" pitchFamily="18" charset="0"/>
              </a:rPr>
              <a:t>2) For the purposes of sub-section (1), the total income of the company shall be computed,—</a:t>
            </a:r>
          </a:p>
          <a:p>
            <a:pPr marL="0" indent="0" algn="just">
              <a:buNone/>
            </a:pPr>
            <a:r>
              <a:rPr lang="en-US" sz="2200" dirty="0">
                <a:solidFill>
                  <a:schemeClr val="tx2"/>
                </a:solidFill>
                <a:latin typeface="Perpetua" panose="02020502060401020303" pitchFamily="18" charset="0"/>
              </a:rPr>
              <a:t>(</a:t>
            </a:r>
            <a:r>
              <a:rPr lang="en-US" sz="2200" dirty="0" err="1">
                <a:solidFill>
                  <a:schemeClr val="tx2"/>
                </a:solidFill>
                <a:latin typeface="Perpetua" panose="02020502060401020303" pitchFamily="18" charset="0"/>
              </a:rPr>
              <a:t>i</a:t>
            </a:r>
            <a:r>
              <a:rPr lang="en-US" sz="2200" dirty="0">
                <a:solidFill>
                  <a:schemeClr val="tx2"/>
                </a:solidFill>
                <a:latin typeface="Perpetua" panose="02020502060401020303" pitchFamily="18" charset="0"/>
              </a:rPr>
              <a:t>) without any deduction under the provisions of section 10AA or clause (</a:t>
            </a:r>
            <a:r>
              <a:rPr lang="en-US" sz="2200" dirty="0" err="1">
                <a:solidFill>
                  <a:schemeClr val="tx2"/>
                </a:solidFill>
                <a:latin typeface="Perpetua" panose="02020502060401020303" pitchFamily="18" charset="0"/>
              </a:rPr>
              <a:t>iia</a:t>
            </a:r>
            <a:r>
              <a:rPr lang="en-US" sz="2200" dirty="0">
                <a:solidFill>
                  <a:schemeClr val="tx2"/>
                </a:solidFill>
                <a:latin typeface="Perpetua" panose="02020502060401020303" pitchFamily="18" charset="0"/>
              </a:rPr>
              <a:t>) of sub-section (1) of section 32 or section 32AD or section 33AB or section 33ABA or sub-clause (ii) or sub-clause (</a:t>
            </a:r>
            <a:r>
              <a:rPr lang="en-US" sz="2200" dirty="0" err="1">
                <a:solidFill>
                  <a:schemeClr val="tx2"/>
                </a:solidFill>
                <a:latin typeface="Perpetua" panose="02020502060401020303" pitchFamily="18" charset="0"/>
              </a:rPr>
              <a:t>iia</a:t>
            </a:r>
            <a:r>
              <a:rPr lang="en-US" sz="2200" dirty="0">
                <a:solidFill>
                  <a:schemeClr val="tx2"/>
                </a:solidFill>
                <a:latin typeface="Perpetua" panose="02020502060401020303" pitchFamily="18" charset="0"/>
              </a:rPr>
              <a:t>) or sub-clause (iii) of sub-section (1) or sub-section (2AA) or sub-section (2AB) of section 35 or section 35AD or section 35CCC or section 35CCD or under any provisions of </a:t>
            </a:r>
            <a:r>
              <a:rPr lang="en-US" sz="2200" b="1" strike="sngStrike" dirty="0">
                <a:solidFill>
                  <a:schemeClr val="tx2"/>
                </a:solidFill>
                <a:latin typeface="Perpetua" panose="02020502060401020303" pitchFamily="18" charset="0"/>
              </a:rPr>
              <a:t>Chapter VI-A under the heading "C.—Deductions in respect of certain incomes" other than the provisions of section 80JJAA</a:t>
            </a:r>
            <a:r>
              <a:rPr lang="en-US" sz="2200" b="1" dirty="0">
                <a:solidFill>
                  <a:schemeClr val="tx2"/>
                </a:solidFill>
                <a:latin typeface="Perpetua" panose="02020502060401020303" pitchFamily="18" charset="0"/>
              </a:rPr>
              <a:t>; Chapter VI-A other than the provisions of section 80JJAA or section 80M</a:t>
            </a:r>
          </a:p>
          <a:p>
            <a:pPr lvl="1"/>
            <a:endParaRPr lang="en-GB" sz="2000" dirty="0">
              <a:solidFill>
                <a:schemeClr val="tx2"/>
              </a:solidFill>
              <a:latin typeface="Perpetua" panose="02020502060401020303" pitchFamily="18" charset="0"/>
            </a:endParaRPr>
          </a:p>
        </p:txBody>
      </p:sp>
      <p:sp>
        <p:nvSpPr>
          <p:cNvPr id="4" name="Slide Number Placeholder 3">
            <a:extLst>
              <a:ext uri="{FF2B5EF4-FFF2-40B4-BE49-F238E27FC236}">
                <a16:creationId xmlns:a16="http://schemas.microsoft.com/office/drawing/2014/main" id="{59C38E02-4EEA-4973-B30E-4A9EA47D364D}"/>
              </a:ext>
            </a:extLst>
          </p:cNvPr>
          <p:cNvSpPr>
            <a:spLocks noGrp="1"/>
          </p:cNvSpPr>
          <p:nvPr>
            <p:ph type="sldNum" sz="quarter" idx="12"/>
          </p:nvPr>
        </p:nvSpPr>
        <p:spPr/>
        <p:txBody>
          <a:bodyPr/>
          <a:lstStyle/>
          <a:p>
            <a:fld id="{1E20AE4F-6262-4C8B-8D39-3FC41EDB5BB9}" type="slidenum">
              <a:rPr lang="en-US" smtClean="0"/>
              <a:pPr/>
              <a:t>39</a:t>
            </a:fld>
            <a:endParaRPr lang="en-US"/>
          </a:p>
        </p:txBody>
      </p:sp>
    </p:spTree>
    <p:extLst>
      <p:ext uri="{BB962C8B-B14F-4D97-AF65-F5344CB8AC3E}">
        <p14:creationId xmlns:p14="http://schemas.microsoft.com/office/powerpoint/2010/main" val="1435575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4</a:t>
            </a:fld>
            <a:endParaRPr lang="en-US" noProof="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304800"/>
            <a:ext cx="6341423" cy="868371"/>
          </a:xfrm>
          <a:prstGeom prst="rect">
            <a:avLst/>
          </a:prstGeom>
        </p:spPr>
        <p:style>
          <a:lnRef idx="2">
            <a:schemeClr val="accent1">
              <a:shade val="50000"/>
            </a:schemeClr>
          </a:lnRef>
          <a:fillRef idx="1">
            <a:schemeClr val="accent1"/>
          </a:fillRef>
          <a:effectRef idx="0">
            <a:schemeClr val="accent1"/>
          </a:effectRef>
          <a:fontRef idx="minor">
            <a:schemeClr val="lt1"/>
          </a:fontRef>
        </p:style>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1524000"/>
            <a:ext cx="7971888" cy="4932515"/>
          </a:xfrm>
          <a:prstGeom prst="rect">
            <a:avLst/>
          </a:prstGeom>
        </p:spPr>
      </p:pic>
    </p:spTree>
    <p:extLst>
      <p:ext uri="{BB962C8B-B14F-4D97-AF65-F5344CB8AC3E}">
        <p14:creationId xmlns:p14="http://schemas.microsoft.com/office/powerpoint/2010/main" val="18812138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0E68E-D77B-43B5-873C-B08ACEBAF981}"/>
              </a:ext>
            </a:extLst>
          </p:cNvPr>
          <p:cNvSpPr>
            <a:spLocks noGrp="1"/>
          </p:cNvSpPr>
          <p:nvPr>
            <p:ph type="title"/>
          </p:nvPr>
        </p:nvSpPr>
        <p:spPr/>
        <p:txBody>
          <a:bodyPr/>
          <a:lstStyle/>
          <a:p>
            <a:endParaRPr lang="en-IN"/>
          </a:p>
        </p:txBody>
      </p:sp>
      <p:sp>
        <p:nvSpPr>
          <p:cNvPr id="4" name="Slide Number Placeholder 3">
            <a:extLst>
              <a:ext uri="{FF2B5EF4-FFF2-40B4-BE49-F238E27FC236}">
                <a16:creationId xmlns:a16="http://schemas.microsoft.com/office/drawing/2014/main" id="{2D9DC5B4-0733-43D9-ADEC-E5AD3BAB321C}"/>
              </a:ext>
            </a:extLst>
          </p:cNvPr>
          <p:cNvSpPr>
            <a:spLocks noGrp="1"/>
          </p:cNvSpPr>
          <p:nvPr>
            <p:ph type="sldNum" sz="quarter" idx="12"/>
          </p:nvPr>
        </p:nvSpPr>
        <p:spPr/>
        <p:txBody>
          <a:bodyPr/>
          <a:lstStyle/>
          <a:p>
            <a:fld id="{1E20AE4F-6262-4C8B-8D39-3FC41EDB5BB9}" type="slidenum">
              <a:rPr lang="en-US" smtClean="0"/>
              <a:pPr/>
              <a:t>40</a:t>
            </a:fld>
            <a:endParaRPr lang="en-US"/>
          </a:p>
        </p:txBody>
      </p:sp>
      <p:graphicFrame>
        <p:nvGraphicFramePr>
          <p:cNvPr id="5" name="Table 4">
            <a:extLst>
              <a:ext uri="{FF2B5EF4-FFF2-40B4-BE49-F238E27FC236}">
                <a16:creationId xmlns:a16="http://schemas.microsoft.com/office/drawing/2014/main" id="{E5206CDB-B02D-441F-80A1-0F8EF6F78A99}"/>
              </a:ext>
            </a:extLst>
          </p:cNvPr>
          <p:cNvGraphicFramePr>
            <a:graphicFrameLocks noGrp="1"/>
          </p:cNvGraphicFramePr>
          <p:nvPr>
            <p:extLst>
              <p:ext uri="{D42A27DB-BD31-4B8C-83A1-F6EECF244321}">
                <p14:modId xmlns:p14="http://schemas.microsoft.com/office/powerpoint/2010/main" val="3372541525"/>
              </p:ext>
            </p:extLst>
          </p:nvPr>
        </p:nvGraphicFramePr>
        <p:xfrm>
          <a:off x="179512" y="1628800"/>
          <a:ext cx="8784976" cy="3312368"/>
        </p:xfrm>
        <a:graphic>
          <a:graphicData uri="http://schemas.openxmlformats.org/drawingml/2006/table">
            <a:tbl>
              <a:tblPr/>
              <a:tblGrid>
                <a:gridCol w="8784976">
                  <a:extLst>
                    <a:ext uri="{9D8B030D-6E8A-4147-A177-3AD203B41FA5}">
                      <a16:colId xmlns:a16="http://schemas.microsoft.com/office/drawing/2014/main" val="20000"/>
                    </a:ext>
                  </a:extLst>
                </a:gridCol>
              </a:tblGrid>
              <a:tr h="3312368">
                <a:tc>
                  <a:txBody>
                    <a:bodyPr/>
                    <a:lstStyle/>
                    <a:p>
                      <a:pPr algn="just">
                        <a:lnSpc>
                          <a:spcPct val="115000"/>
                        </a:lnSpc>
                        <a:spcAft>
                          <a:spcPts val="1000"/>
                        </a:spcAft>
                      </a:pPr>
                      <a:r>
                        <a:rPr lang="en-US" sz="20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400" kern="1200" dirty="0">
                          <a:solidFill>
                            <a:schemeClr val="tx2"/>
                          </a:solidFill>
                          <a:latin typeface="Perpetua" panose="02020502060401020303" pitchFamily="18" charset="0"/>
                          <a:ea typeface="+mn-ea"/>
                          <a:cs typeface="+mn-cs"/>
                        </a:rPr>
                        <a:t>TLAA (Tax Laws Amendment Act, 2019) inserted section 115BAA in the Act to provide domestic companies an option to be taxed at concessional tax rates provided they do not avail specified deductions and incentives.</a:t>
                      </a:r>
                    </a:p>
                    <a:p>
                      <a:pPr algn="just"/>
                      <a:r>
                        <a:rPr lang="en-US" sz="2400" kern="1200" dirty="0">
                          <a:solidFill>
                            <a:schemeClr val="tx2"/>
                          </a:solidFill>
                          <a:latin typeface="Perpetua" panose="02020502060401020303" pitchFamily="18" charset="0"/>
                          <a:ea typeface="+mn-ea"/>
                          <a:cs typeface="+mn-cs"/>
                        </a:rPr>
                        <a:t>It is now proposed to </a:t>
                      </a:r>
                      <a:r>
                        <a:rPr lang="en-US" sz="2400" dirty="0">
                          <a:solidFill>
                            <a:schemeClr val="tx2"/>
                          </a:solidFill>
                          <a:latin typeface="Perpetua" panose="02020502060401020303" pitchFamily="18" charset="0"/>
                        </a:rPr>
                        <a:t>amend the provisions of section 115BAA to not allow deduction under any provisions of Chapter VI-A other than section 80JJAA or section 80M, in case of domestic companies opting for taxation under</a:t>
                      </a:r>
                    </a:p>
                    <a:p>
                      <a:pPr algn="just"/>
                      <a:r>
                        <a:rPr lang="en-IN" sz="2400" dirty="0">
                          <a:solidFill>
                            <a:schemeClr val="tx2"/>
                          </a:solidFill>
                          <a:latin typeface="Perpetua" panose="02020502060401020303" pitchFamily="18" charset="0"/>
                        </a:rPr>
                        <a:t>these sections</a:t>
                      </a:r>
                      <a:r>
                        <a:rPr lang="en-IN" sz="2400" b="0" i="0" u="none" strike="noStrike" kern="1200" baseline="0" dirty="0">
                          <a:solidFill>
                            <a:schemeClr val="tx1"/>
                          </a:solidFill>
                          <a:latin typeface="+mn-lt"/>
                          <a:ea typeface="+mn-ea"/>
                          <a:cs typeface="+mn-cs"/>
                        </a:rPr>
                        <a:t>.</a:t>
                      </a:r>
                      <a:endParaRPr lang="en-US" sz="2400" b="1" u="sng" dirty="0">
                        <a:solidFill>
                          <a:srgbClr val="000000"/>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6226E810-288C-4F08-88FE-FBBA3B98BFC3}"/>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1306967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0768"/>
          </a:xfrm>
          <a:solidFill>
            <a:schemeClr val="tx1"/>
          </a:solidFill>
        </p:spPr>
        <p:txBody>
          <a:bodyPr anchor="t"/>
          <a:lstStyle/>
          <a:p>
            <a:r>
              <a:rPr lang="en-US" sz="3400" b="1" kern="1200" dirty="0">
                <a:latin typeface="High Tower Text" panose="02040502050506030303" pitchFamily="18" charset="0"/>
              </a:rPr>
              <a:t>Tax on Income of New Manufacturing Domestic Companies SECTION 115BAB 	   (Clause 52)</a:t>
            </a:r>
            <a:br>
              <a:rPr lang="en-US" sz="3400" b="1" kern="1200" dirty="0">
                <a:latin typeface="High Tower Text" panose="02040502050506030303" pitchFamily="18" charset="0"/>
              </a:rPr>
            </a:br>
            <a:r>
              <a:rPr lang="en-US" sz="3400" b="1" kern="1200" dirty="0">
                <a:latin typeface="High Tower Text" panose="02040502050506030303" pitchFamily="18" charset="0"/>
              </a:rPr>
              <a:t>							        </a:t>
            </a:r>
            <a:endParaRPr lang="en-US" sz="3200" b="1" kern="1200" dirty="0">
              <a:latin typeface="High Tower Text" panose="02040502050506030303" pitchFamily="18" charset="0"/>
            </a:endParaRPr>
          </a:p>
        </p:txBody>
      </p:sp>
      <p:sp>
        <p:nvSpPr>
          <p:cNvPr id="3" name="Content Placeholder 2"/>
          <p:cNvSpPr>
            <a:spLocks noGrp="1"/>
          </p:cNvSpPr>
          <p:nvPr>
            <p:ph idx="1"/>
          </p:nvPr>
        </p:nvSpPr>
        <p:spPr>
          <a:xfrm>
            <a:off x="76200" y="1523999"/>
            <a:ext cx="8915400" cy="3201145"/>
          </a:xfrm>
        </p:spPr>
        <p:txBody>
          <a:bodyPr/>
          <a:lstStyle/>
          <a:p>
            <a:pPr marL="0" indent="0" algn="just">
              <a:spcBef>
                <a:spcPts val="0"/>
              </a:spcBef>
              <a:buNone/>
            </a:pPr>
            <a:r>
              <a:rPr lang="en-GB" sz="2400" b="1" u="sng" dirty="0">
                <a:solidFill>
                  <a:schemeClr val="tx2"/>
                </a:solidFill>
                <a:latin typeface="Perpetua" panose="02020502060401020303" pitchFamily="18" charset="0"/>
              </a:rPr>
              <a:t>Amendment in section 115BAB w.e.f. 1</a:t>
            </a:r>
            <a:r>
              <a:rPr lang="en-GB" sz="2400" b="1" u="sng" baseline="30000" dirty="0">
                <a:solidFill>
                  <a:schemeClr val="tx2"/>
                </a:solidFill>
                <a:latin typeface="Perpetua" panose="02020502060401020303" pitchFamily="18" charset="0"/>
              </a:rPr>
              <a:t>st </a:t>
            </a:r>
            <a:r>
              <a:rPr lang="en-GB" sz="2400" b="1" u="sng" dirty="0">
                <a:solidFill>
                  <a:schemeClr val="tx2"/>
                </a:solidFill>
                <a:latin typeface="Perpetua" panose="02020502060401020303" pitchFamily="18" charset="0"/>
              </a:rPr>
              <a:t>day of April 2020:-</a:t>
            </a:r>
          </a:p>
          <a:p>
            <a:pPr marL="0" indent="0" algn="just">
              <a:spcBef>
                <a:spcPts val="0"/>
              </a:spcBef>
              <a:buNone/>
            </a:pPr>
            <a:r>
              <a:rPr lang="en-GB" sz="2400" u="sng" dirty="0">
                <a:solidFill>
                  <a:schemeClr val="tx2"/>
                </a:solidFill>
                <a:latin typeface="Perpetua" panose="02020502060401020303" pitchFamily="18" charset="0"/>
              </a:rPr>
              <a:t> </a:t>
            </a:r>
            <a:r>
              <a:rPr lang="en-GB" sz="2300" u="sng" dirty="0">
                <a:solidFill>
                  <a:schemeClr val="tx2"/>
                </a:solidFill>
                <a:latin typeface="Perpetua" panose="02020502060401020303" pitchFamily="18" charset="0"/>
              </a:rPr>
              <a:t>Substitution in sub-section 2, clause (c), sub-clause (</a:t>
            </a:r>
            <a:r>
              <a:rPr lang="en-GB" sz="2300" u="sng" dirty="0" err="1">
                <a:solidFill>
                  <a:schemeClr val="tx2"/>
                </a:solidFill>
                <a:latin typeface="Perpetua" panose="02020502060401020303" pitchFamily="18" charset="0"/>
              </a:rPr>
              <a:t>i</a:t>
            </a:r>
            <a:r>
              <a:rPr lang="en-GB" sz="2300" u="sng" dirty="0">
                <a:solidFill>
                  <a:schemeClr val="tx2"/>
                </a:solidFill>
                <a:latin typeface="Perpetua" panose="02020502060401020303" pitchFamily="18" charset="0"/>
              </a:rPr>
              <a:t>)</a:t>
            </a:r>
          </a:p>
          <a:p>
            <a:pPr marL="0" indent="0" algn="just">
              <a:buNone/>
            </a:pPr>
            <a:r>
              <a:rPr lang="en-US" sz="2300" dirty="0">
                <a:solidFill>
                  <a:schemeClr val="tx2"/>
                </a:solidFill>
                <a:latin typeface="Perpetua" panose="02020502060401020303" pitchFamily="18" charset="0"/>
              </a:rPr>
              <a:t>       (2)(c) the total income of the company has been computed,—</a:t>
            </a:r>
          </a:p>
          <a:p>
            <a:pPr marL="457200" lvl="1" indent="0" algn="just">
              <a:buNone/>
            </a:pPr>
            <a:r>
              <a:rPr lang="en-US" sz="2300" dirty="0">
                <a:solidFill>
                  <a:schemeClr val="tx2"/>
                </a:solidFill>
                <a:latin typeface="Perpetua" panose="02020502060401020303" pitchFamily="18" charset="0"/>
                <a:ea typeface="+mn-ea"/>
                <a:cs typeface="+mn-cs"/>
              </a:rPr>
              <a:t>(</a:t>
            </a:r>
            <a:r>
              <a:rPr lang="en-US" sz="2300" dirty="0" err="1">
                <a:solidFill>
                  <a:schemeClr val="tx2"/>
                </a:solidFill>
                <a:latin typeface="Perpetua" panose="02020502060401020303" pitchFamily="18" charset="0"/>
                <a:ea typeface="+mn-ea"/>
                <a:cs typeface="+mn-cs"/>
              </a:rPr>
              <a:t>i</a:t>
            </a:r>
            <a:r>
              <a:rPr lang="en-US" sz="2300" dirty="0">
                <a:solidFill>
                  <a:schemeClr val="tx2"/>
                </a:solidFill>
                <a:latin typeface="Perpetua" panose="02020502060401020303" pitchFamily="18" charset="0"/>
                <a:ea typeface="+mn-ea"/>
                <a:cs typeface="+mn-cs"/>
              </a:rPr>
              <a:t>) without any deduction under the provisions of section 10AA or clause (</a:t>
            </a:r>
            <a:r>
              <a:rPr lang="en-US" sz="2300" dirty="0" err="1">
                <a:solidFill>
                  <a:schemeClr val="tx2"/>
                </a:solidFill>
                <a:latin typeface="Perpetua" panose="02020502060401020303" pitchFamily="18" charset="0"/>
                <a:ea typeface="+mn-ea"/>
                <a:cs typeface="+mn-cs"/>
              </a:rPr>
              <a:t>iia</a:t>
            </a:r>
            <a:r>
              <a:rPr lang="en-US" sz="2300" dirty="0">
                <a:solidFill>
                  <a:schemeClr val="tx2"/>
                </a:solidFill>
                <a:latin typeface="Perpetua" panose="02020502060401020303" pitchFamily="18" charset="0"/>
                <a:ea typeface="+mn-ea"/>
                <a:cs typeface="+mn-cs"/>
              </a:rPr>
              <a:t>) of sub-section (1) of section 32 or section 32AD or section 33AB or section 33ABA or sub-clause (ii) or sub-clause (</a:t>
            </a:r>
            <a:r>
              <a:rPr lang="en-US" sz="2300" dirty="0" err="1">
                <a:solidFill>
                  <a:schemeClr val="tx2"/>
                </a:solidFill>
                <a:latin typeface="Perpetua" panose="02020502060401020303" pitchFamily="18" charset="0"/>
                <a:ea typeface="+mn-ea"/>
                <a:cs typeface="+mn-cs"/>
              </a:rPr>
              <a:t>iia</a:t>
            </a:r>
            <a:r>
              <a:rPr lang="en-US" sz="2300" dirty="0">
                <a:solidFill>
                  <a:schemeClr val="tx2"/>
                </a:solidFill>
                <a:latin typeface="Perpetua" panose="02020502060401020303" pitchFamily="18" charset="0"/>
                <a:ea typeface="+mn-ea"/>
                <a:cs typeface="+mn-cs"/>
              </a:rPr>
              <a:t>) or sub-clause (iii) of sub-section (1) or sub-section (2AA) or sub-section (2AB) of section 35 or section 35AD or section 35CCC or section 35CCD or under any provisions of </a:t>
            </a:r>
            <a:r>
              <a:rPr lang="en-US" sz="2300" strike="sngStrike" dirty="0">
                <a:solidFill>
                  <a:schemeClr val="tx2"/>
                </a:solidFill>
                <a:latin typeface="Perpetua" panose="02020502060401020303" pitchFamily="18" charset="0"/>
                <a:ea typeface="+mn-ea"/>
                <a:cs typeface="+mn-cs"/>
              </a:rPr>
              <a:t>Chapter VI-A under the heading "C.—Deductions in respect of certain incomes" other than the provisions of section 80JJAA</a:t>
            </a:r>
            <a:r>
              <a:rPr lang="en-US" sz="2300" dirty="0">
                <a:solidFill>
                  <a:schemeClr val="tx2"/>
                </a:solidFill>
                <a:latin typeface="Perpetua" panose="02020502060401020303" pitchFamily="18" charset="0"/>
                <a:ea typeface="+mn-ea"/>
                <a:cs typeface="+mn-cs"/>
              </a:rPr>
              <a:t>; Chapter VI-A other than the provisions of section 80JJAA or section 80M.</a:t>
            </a:r>
          </a:p>
          <a:p>
            <a:pPr lvl="1"/>
            <a:endParaRPr lang="en-GB" sz="2000" dirty="0">
              <a:solidFill>
                <a:schemeClr val="tx2"/>
              </a:solidFill>
              <a:latin typeface="Perpetua" panose="02020502060401020303" pitchFamily="18" charset="0"/>
            </a:endParaRPr>
          </a:p>
        </p:txBody>
      </p:sp>
      <p:sp>
        <p:nvSpPr>
          <p:cNvPr id="4" name="Slide Number Placeholder 3">
            <a:extLst>
              <a:ext uri="{FF2B5EF4-FFF2-40B4-BE49-F238E27FC236}">
                <a16:creationId xmlns:a16="http://schemas.microsoft.com/office/drawing/2014/main" id="{59C38E02-4EEA-4973-B30E-4A9EA47D364D}"/>
              </a:ext>
            </a:extLst>
          </p:cNvPr>
          <p:cNvSpPr>
            <a:spLocks noGrp="1"/>
          </p:cNvSpPr>
          <p:nvPr>
            <p:ph type="sldNum" sz="quarter" idx="12"/>
          </p:nvPr>
        </p:nvSpPr>
        <p:spPr/>
        <p:txBody>
          <a:bodyPr/>
          <a:lstStyle/>
          <a:p>
            <a:fld id="{1E20AE4F-6262-4C8B-8D39-3FC41EDB5BB9}" type="slidenum">
              <a:rPr lang="en-US" smtClean="0"/>
              <a:pPr/>
              <a:t>41</a:t>
            </a:fld>
            <a:endParaRPr lang="en-US"/>
          </a:p>
        </p:txBody>
      </p:sp>
    </p:spTree>
    <p:extLst>
      <p:ext uri="{BB962C8B-B14F-4D97-AF65-F5344CB8AC3E}">
        <p14:creationId xmlns:p14="http://schemas.microsoft.com/office/powerpoint/2010/main" val="7471487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0E68E-D77B-43B5-873C-B08ACEBAF981}"/>
              </a:ext>
            </a:extLst>
          </p:cNvPr>
          <p:cNvSpPr>
            <a:spLocks noGrp="1"/>
          </p:cNvSpPr>
          <p:nvPr>
            <p:ph type="title"/>
          </p:nvPr>
        </p:nvSpPr>
        <p:spPr/>
        <p:txBody>
          <a:bodyPr/>
          <a:lstStyle/>
          <a:p>
            <a:endParaRPr lang="en-IN"/>
          </a:p>
        </p:txBody>
      </p:sp>
      <p:sp>
        <p:nvSpPr>
          <p:cNvPr id="4" name="Slide Number Placeholder 3">
            <a:extLst>
              <a:ext uri="{FF2B5EF4-FFF2-40B4-BE49-F238E27FC236}">
                <a16:creationId xmlns:a16="http://schemas.microsoft.com/office/drawing/2014/main" id="{2D9DC5B4-0733-43D9-ADEC-E5AD3BAB321C}"/>
              </a:ext>
            </a:extLst>
          </p:cNvPr>
          <p:cNvSpPr>
            <a:spLocks noGrp="1"/>
          </p:cNvSpPr>
          <p:nvPr>
            <p:ph type="sldNum" sz="quarter" idx="12"/>
          </p:nvPr>
        </p:nvSpPr>
        <p:spPr/>
        <p:txBody>
          <a:bodyPr/>
          <a:lstStyle/>
          <a:p>
            <a:fld id="{1E20AE4F-6262-4C8B-8D39-3FC41EDB5BB9}" type="slidenum">
              <a:rPr lang="en-US" smtClean="0"/>
              <a:pPr/>
              <a:t>42</a:t>
            </a:fld>
            <a:endParaRPr lang="en-US"/>
          </a:p>
        </p:txBody>
      </p:sp>
      <p:graphicFrame>
        <p:nvGraphicFramePr>
          <p:cNvPr id="5" name="Table 4">
            <a:extLst>
              <a:ext uri="{FF2B5EF4-FFF2-40B4-BE49-F238E27FC236}">
                <a16:creationId xmlns:a16="http://schemas.microsoft.com/office/drawing/2014/main" id="{E5206CDB-B02D-441F-80A1-0F8EF6F78A99}"/>
              </a:ext>
            </a:extLst>
          </p:cNvPr>
          <p:cNvGraphicFramePr>
            <a:graphicFrameLocks noGrp="1"/>
          </p:cNvGraphicFramePr>
          <p:nvPr/>
        </p:nvGraphicFramePr>
        <p:xfrm>
          <a:off x="179512" y="1628800"/>
          <a:ext cx="8784976" cy="3312368"/>
        </p:xfrm>
        <a:graphic>
          <a:graphicData uri="http://schemas.openxmlformats.org/drawingml/2006/table">
            <a:tbl>
              <a:tblPr/>
              <a:tblGrid>
                <a:gridCol w="8784976">
                  <a:extLst>
                    <a:ext uri="{9D8B030D-6E8A-4147-A177-3AD203B41FA5}">
                      <a16:colId xmlns:a16="http://schemas.microsoft.com/office/drawing/2014/main" val="20000"/>
                    </a:ext>
                  </a:extLst>
                </a:gridCol>
              </a:tblGrid>
              <a:tr h="3312368">
                <a:tc>
                  <a:txBody>
                    <a:bodyPr/>
                    <a:lstStyle/>
                    <a:p>
                      <a:pPr algn="just">
                        <a:lnSpc>
                          <a:spcPct val="115000"/>
                        </a:lnSpc>
                        <a:spcAft>
                          <a:spcPts val="1000"/>
                        </a:spcAft>
                      </a:pPr>
                      <a:r>
                        <a:rPr lang="en-US" sz="20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400" kern="1200" dirty="0">
                          <a:solidFill>
                            <a:schemeClr val="tx2"/>
                          </a:solidFill>
                          <a:latin typeface="Perpetua" panose="02020502060401020303" pitchFamily="18" charset="0"/>
                          <a:ea typeface="+mn-ea"/>
                          <a:cs typeface="+mn-cs"/>
                        </a:rPr>
                        <a:t>TLAA inserted section 115BAB in the Act to provide domestic companies an option to be taxed at concessional tax rates provided they do not avail specified deductions and incentives.</a:t>
                      </a:r>
                    </a:p>
                    <a:p>
                      <a:pPr algn="just"/>
                      <a:r>
                        <a:rPr lang="en-US" sz="2400" kern="1200" dirty="0">
                          <a:solidFill>
                            <a:schemeClr val="tx2"/>
                          </a:solidFill>
                          <a:latin typeface="Perpetua" panose="02020502060401020303" pitchFamily="18" charset="0"/>
                          <a:ea typeface="+mn-ea"/>
                          <a:cs typeface="+mn-cs"/>
                        </a:rPr>
                        <a:t>It is now proposed to </a:t>
                      </a:r>
                      <a:r>
                        <a:rPr lang="en-US" sz="2400" dirty="0">
                          <a:solidFill>
                            <a:schemeClr val="tx2"/>
                          </a:solidFill>
                          <a:latin typeface="Perpetua" panose="02020502060401020303" pitchFamily="18" charset="0"/>
                        </a:rPr>
                        <a:t>amend the provisions of section 115BAB to not allow deduction under any provisions of Chapter VI-A other than section 80JJAA or section 80M, in case of domestic companies opting for taxation under</a:t>
                      </a:r>
                    </a:p>
                    <a:p>
                      <a:pPr algn="just"/>
                      <a:r>
                        <a:rPr lang="en-IN" sz="2400" dirty="0">
                          <a:solidFill>
                            <a:schemeClr val="tx2"/>
                          </a:solidFill>
                          <a:latin typeface="Perpetua" panose="02020502060401020303" pitchFamily="18" charset="0"/>
                        </a:rPr>
                        <a:t>these sections</a:t>
                      </a:r>
                      <a:r>
                        <a:rPr lang="en-IN" sz="2400" b="0" i="0" u="none" strike="noStrike" kern="1200" baseline="0" dirty="0">
                          <a:solidFill>
                            <a:schemeClr val="tx1"/>
                          </a:solidFill>
                          <a:latin typeface="+mn-lt"/>
                          <a:ea typeface="+mn-ea"/>
                          <a:cs typeface="+mn-cs"/>
                        </a:rPr>
                        <a:t>.</a:t>
                      </a:r>
                      <a:endParaRPr lang="en-US" sz="2400" b="1" u="sng" dirty="0">
                        <a:solidFill>
                          <a:srgbClr val="000000"/>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a:extLst>
              <a:ext uri="{FF2B5EF4-FFF2-40B4-BE49-F238E27FC236}">
                <a16:creationId xmlns:a16="http://schemas.microsoft.com/office/drawing/2014/main" id="{6226E810-288C-4F08-88FE-FBBA3B98BFC3}"/>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41031048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1"/>
            <a:ext cx="9144000" cy="1355725"/>
          </a:xfrm>
          <a:solidFill>
            <a:schemeClr val="tx1"/>
          </a:solidFill>
        </p:spPr>
        <p:txBody>
          <a:bodyPr anchor="t"/>
          <a:lstStyle/>
          <a:p>
            <a:pPr algn="just"/>
            <a:r>
              <a:rPr lang="en-US" b="1" kern="1200" dirty="0">
                <a:latin typeface="High Tower Text" panose="02040502050506030303" pitchFamily="18" charset="0"/>
              </a:rPr>
              <a:t>New Section 115 BAD : Incentive to Resident Co-operative Societies</a:t>
            </a:r>
          </a:p>
        </p:txBody>
      </p:sp>
      <p:sp>
        <p:nvSpPr>
          <p:cNvPr id="7" name="Slide Number Placeholder 6"/>
          <p:cNvSpPr>
            <a:spLocks noGrp="1"/>
          </p:cNvSpPr>
          <p:nvPr>
            <p:ph type="sldNum" sz="quarter" idx="12"/>
          </p:nvPr>
        </p:nvSpPr>
        <p:spPr/>
        <p:txBody>
          <a:bodyPr/>
          <a:lstStyle/>
          <a:p>
            <a:fld id="{B3114B22-2A7B-4820-8EB8-CF2D6B3CC3FE}" type="slidenum">
              <a:rPr lang="en-US" smtClean="0"/>
              <a:pPr/>
              <a:t>43</a:t>
            </a:fld>
            <a:endParaRPr lang="en-US"/>
          </a:p>
        </p:txBody>
      </p:sp>
      <p:sp>
        <p:nvSpPr>
          <p:cNvPr id="5" name="Content Placeholder 2">
            <a:extLst>
              <a:ext uri="{FF2B5EF4-FFF2-40B4-BE49-F238E27FC236}">
                <a16:creationId xmlns:a16="http://schemas.microsoft.com/office/drawing/2014/main" id="{10E51A09-E69A-4850-9843-C99BC8DD4D52}"/>
              </a:ext>
            </a:extLst>
          </p:cNvPr>
          <p:cNvSpPr txBox="1">
            <a:spLocks/>
          </p:cNvSpPr>
          <p:nvPr/>
        </p:nvSpPr>
        <p:spPr>
          <a:xfrm>
            <a:off x="0" y="1447800"/>
            <a:ext cx="9144000" cy="5181600"/>
          </a:xfrm>
          <a:prstGeom prst="rect">
            <a:avLst/>
          </a:prstGeom>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a:buAutoNum type="arabicParenBoth"/>
            </a:pPr>
            <a:r>
              <a:rPr lang="en-US" sz="2100" dirty="0">
                <a:solidFill>
                  <a:schemeClr val="tx2"/>
                </a:solidFill>
                <a:latin typeface="Perpetua" panose="02020502060401020303" pitchFamily="18" charset="0"/>
              </a:rPr>
              <a:t>Notwithstanding anything contained in this Act but subject to the provisions of this Chapter, the income-tax payable in respect of the total income of a person, being a co-operative society resident in India, for any previous year relevant to the assessment year beginning on or after the 1st day of April, 2021, shall, at the option of such person, be computed at the rate of twenty-two per cent., if the conditions contained in sub-section (2) are satisfied:</a:t>
            </a:r>
          </a:p>
          <a:p>
            <a:pPr marL="450850" indent="0" algn="just">
              <a:buNone/>
            </a:pPr>
            <a:r>
              <a:rPr lang="en-US" sz="2100" dirty="0">
                <a:solidFill>
                  <a:schemeClr val="tx2"/>
                </a:solidFill>
                <a:latin typeface="Perpetua" panose="02020502060401020303" pitchFamily="18" charset="0"/>
              </a:rPr>
              <a:t>Provided that where the person fails to satisfy the conditions contained in sub-section (2) in computing its income in any previous year, the option shall become invalid in respect of the assessment year relevant to that previous year and subsequent assessment years and other provisions of the Act shall apply, as if the option had not been exercised for the assessment year relevant to that previous year </a:t>
            </a:r>
            <a:r>
              <a:rPr lang="en-IN" sz="2100" dirty="0">
                <a:solidFill>
                  <a:schemeClr val="tx2"/>
                </a:solidFill>
                <a:latin typeface="Perpetua" panose="02020502060401020303" pitchFamily="18" charset="0"/>
              </a:rPr>
              <a:t>and subsequent assessment years</a:t>
            </a:r>
          </a:p>
          <a:p>
            <a:pPr marL="450850" indent="0" algn="just">
              <a:buNone/>
            </a:pPr>
            <a:endParaRPr lang="en-GB" sz="21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3598034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9DC5B4-0733-43D9-ADEC-E5AD3BAB321C}"/>
              </a:ext>
            </a:extLst>
          </p:cNvPr>
          <p:cNvSpPr>
            <a:spLocks noGrp="1"/>
          </p:cNvSpPr>
          <p:nvPr>
            <p:ph type="sldNum" sz="quarter" idx="12"/>
          </p:nvPr>
        </p:nvSpPr>
        <p:spPr/>
        <p:txBody>
          <a:bodyPr/>
          <a:lstStyle/>
          <a:p>
            <a:fld id="{1E20AE4F-6262-4C8B-8D39-3FC41EDB5BB9}" type="slidenum">
              <a:rPr lang="en-US" smtClean="0"/>
              <a:pPr/>
              <a:t>44</a:t>
            </a:fld>
            <a:endParaRPr lang="en-US"/>
          </a:p>
        </p:txBody>
      </p:sp>
      <p:sp>
        <p:nvSpPr>
          <p:cNvPr id="6" name="Title 1">
            <a:extLst>
              <a:ext uri="{FF2B5EF4-FFF2-40B4-BE49-F238E27FC236}">
                <a16:creationId xmlns:a16="http://schemas.microsoft.com/office/drawing/2014/main" id="{6226E810-288C-4F08-88FE-FBBA3B98BFC3}"/>
              </a:ext>
            </a:extLst>
          </p:cNvPr>
          <p:cNvSpPr txBox="1">
            <a:spLocks/>
          </p:cNvSpPr>
          <p:nvPr/>
        </p:nvSpPr>
        <p:spPr bwMode="gray">
          <a:xfrm>
            <a:off x="0" y="0"/>
            <a:ext cx="9144000" cy="3048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2200" b="1" kern="1200" dirty="0" err="1">
                <a:latin typeface="High Tower Text" panose="02040502050506030303" pitchFamily="18" charset="0"/>
              </a:rPr>
              <a:t>Contd</a:t>
            </a:r>
            <a:r>
              <a:rPr lang="en-US" sz="2200" b="1" kern="1200" dirty="0">
                <a:latin typeface="High Tower Text" panose="02040502050506030303" pitchFamily="18" charset="0"/>
              </a:rPr>
              <a:t>….</a:t>
            </a:r>
            <a:endParaRPr lang="en-US" sz="2200" b="1" i="1" kern="1200" dirty="0">
              <a:latin typeface="High Tower Text" panose="02040502050506030303" pitchFamily="18" charset="0"/>
            </a:endParaRPr>
          </a:p>
        </p:txBody>
      </p:sp>
      <p:sp>
        <p:nvSpPr>
          <p:cNvPr id="8" name="Content Placeholder 2">
            <a:extLst>
              <a:ext uri="{FF2B5EF4-FFF2-40B4-BE49-F238E27FC236}">
                <a16:creationId xmlns:a16="http://schemas.microsoft.com/office/drawing/2014/main" id="{1F72A446-24C1-42B0-8225-9FA1DA42EA44}"/>
              </a:ext>
            </a:extLst>
          </p:cNvPr>
          <p:cNvSpPr txBox="1">
            <a:spLocks/>
          </p:cNvSpPr>
          <p:nvPr/>
        </p:nvSpPr>
        <p:spPr>
          <a:xfrm>
            <a:off x="0" y="304800"/>
            <a:ext cx="9144000" cy="6553200"/>
          </a:xfrm>
          <a:prstGeom prst="rect">
            <a:avLst/>
          </a:prstGeom>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a:spcBef>
                <a:spcPts val="0"/>
              </a:spcBef>
              <a:buNone/>
            </a:pPr>
            <a:r>
              <a:rPr lang="en-US" sz="2100" dirty="0">
                <a:solidFill>
                  <a:schemeClr val="tx2"/>
                </a:solidFill>
                <a:latin typeface="Perpetua" panose="02020502060401020303" pitchFamily="18" charset="0"/>
              </a:rPr>
              <a:t>(2) For the purposes of sub-section (1), the total income of the co-operative society </a:t>
            </a:r>
            <a:r>
              <a:rPr lang="en-IN" sz="2100" dirty="0">
                <a:solidFill>
                  <a:schemeClr val="tx2"/>
                </a:solidFill>
                <a:latin typeface="Perpetua" panose="02020502060401020303" pitchFamily="18" charset="0"/>
              </a:rPr>
              <a:t>shall be computed,—</a:t>
            </a:r>
          </a:p>
          <a:p>
            <a:pPr marL="0" indent="0" algn="just">
              <a:spcBef>
                <a:spcPts val="0"/>
              </a:spcBef>
              <a:buNone/>
            </a:pPr>
            <a:r>
              <a:rPr lang="en-US" sz="2050" dirty="0">
                <a:solidFill>
                  <a:schemeClr val="tx2"/>
                </a:solidFill>
                <a:latin typeface="Perpetua" panose="02020502060401020303" pitchFamily="18" charset="0"/>
              </a:rPr>
              <a:t>(</a:t>
            </a:r>
            <a:r>
              <a:rPr lang="en-US" sz="2050" dirty="0" err="1">
                <a:solidFill>
                  <a:schemeClr val="tx2"/>
                </a:solidFill>
                <a:latin typeface="Perpetua" panose="02020502060401020303" pitchFamily="18" charset="0"/>
              </a:rPr>
              <a:t>i</a:t>
            </a:r>
            <a:r>
              <a:rPr lang="en-US" sz="2050" dirty="0">
                <a:solidFill>
                  <a:schemeClr val="tx2"/>
                </a:solidFill>
                <a:latin typeface="Perpetua" panose="02020502060401020303" pitchFamily="18" charset="0"/>
              </a:rPr>
              <a:t>) without any deduction under the provisions of section 10AA or clause (iia) of sub-section (1) of section 32 or section 32AD or section 33AB or section 33ABA or sub-clause (ii) or sub-clause (iia) or sub-clause (iii) of sub-section (1) or sub-section (2AA) of section 35 or section 35AD or section 35CCC or under any of the provisions of Chapter VI-A other than the provisions of section 80JJAA;</a:t>
            </a:r>
            <a:endParaRPr lang="en-IN" sz="2050" dirty="0">
              <a:solidFill>
                <a:schemeClr val="tx2"/>
              </a:solidFill>
              <a:latin typeface="Perpetua" panose="02020502060401020303" pitchFamily="18" charset="0"/>
            </a:endParaRPr>
          </a:p>
          <a:p>
            <a:pPr marL="0" indent="0" algn="just">
              <a:spcBef>
                <a:spcPts val="0"/>
              </a:spcBef>
              <a:buNone/>
            </a:pPr>
            <a:r>
              <a:rPr lang="en-US" sz="2050" dirty="0">
                <a:solidFill>
                  <a:schemeClr val="tx2"/>
                </a:solidFill>
                <a:latin typeface="Perpetua" panose="02020502060401020303" pitchFamily="18" charset="0"/>
              </a:rPr>
              <a:t>(ii) without set off of any loss carried forward or depreciation from any earlier assessment year, if such loss or depreciation is attributable to any of the deductions referred to in clause (</a:t>
            </a:r>
            <a:r>
              <a:rPr lang="en-US" sz="2050" dirty="0" err="1">
                <a:solidFill>
                  <a:schemeClr val="tx2"/>
                </a:solidFill>
                <a:latin typeface="Perpetua" panose="02020502060401020303" pitchFamily="18" charset="0"/>
              </a:rPr>
              <a:t>i</a:t>
            </a:r>
            <a:r>
              <a:rPr lang="en-US" sz="2050" dirty="0">
                <a:solidFill>
                  <a:schemeClr val="tx2"/>
                </a:solidFill>
                <a:latin typeface="Perpetua" panose="02020502060401020303" pitchFamily="18" charset="0"/>
              </a:rPr>
              <a:t>); and</a:t>
            </a:r>
          </a:p>
          <a:p>
            <a:pPr marL="0" indent="0" algn="just">
              <a:spcBef>
                <a:spcPts val="0"/>
              </a:spcBef>
              <a:buNone/>
            </a:pPr>
            <a:r>
              <a:rPr lang="en-US" sz="2050" dirty="0">
                <a:solidFill>
                  <a:schemeClr val="tx2"/>
                </a:solidFill>
                <a:latin typeface="Perpetua" panose="02020502060401020303" pitchFamily="18" charset="0"/>
              </a:rPr>
              <a:t>(iii) by claiming the depreciation, if any, under section 32, other than clause (</a:t>
            </a:r>
            <a:r>
              <a:rPr lang="en-US" sz="2050" dirty="0" err="1">
                <a:solidFill>
                  <a:schemeClr val="tx2"/>
                </a:solidFill>
                <a:latin typeface="Perpetua" panose="02020502060401020303" pitchFamily="18" charset="0"/>
              </a:rPr>
              <a:t>iia</a:t>
            </a:r>
            <a:r>
              <a:rPr lang="en-US" sz="2050" dirty="0">
                <a:solidFill>
                  <a:schemeClr val="tx2"/>
                </a:solidFill>
                <a:latin typeface="Perpetua" panose="02020502060401020303" pitchFamily="18" charset="0"/>
              </a:rPr>
              <a:t>) of sub-section (1) of the said section, determined in such manner as may be </a:t>
            </a:r>
            <a:r>
              <a:rPr lang="en-IN" sz="2050" dirty="0">
                <a:solidFill>
                  <a:schemeClr val="tx2"/>
                </a:solidFill>
                <a:latin typeface="Perpetua" panose="02020502060401020303" pitchFamily="18" charset="0"/>
              </a:rPr>
              <a:t>prescribed.</a:t>
            </a:r>
          </a:p>
          <a:p>
            <a:pPr marL="0" indent="0" algn="just">
              <a:spcBef>
                <a:spcPts val="0"/>
              </a:spcBef>
              <a:buNone/>
            </a:pPr>
            <a:r>
              <a:rPr lang="en-US" sz="2100" dirty="0">
                <a:solidFill>
                  <a:schemeClr val="tx2"/>
                </a:solidFill>
                <a:latin typeface="Perpetua" panose="02020502060401020303" pitchFamily="18" charset="0"/>
              </a:rPr>
              <a:t>(3) The loss and depreciation referred to in clause (ii) of sub-section (2) shall be deemed to have been given full effect to and no further deduction for such loss or depreciation shall be allowed for any subsequent year:</a:t>
            </a:r>
          </a:p>
          <a:p>
            <a:pPr marL="0" indent="0" algn="just">
              <a:spcBef>
                <a:spcPts val="0"/>
              </a:spcBef>
              <a:buNone/>
            </a:pPr>
            <a:r>
              <a:rPr lang="en-US" sz="2100" dirty="0">
                <a:solidFill>
                  <a:schemeClr val="tx2"/>
                </a:solidFill>
                <a:latin typeface="Perpetua" panose="02020502060401020303" pitchFamily="18" charset="0"/>
              </a:rPr>
              <a:t>Provided that where there is a depreciation allowance in respect of a block of asset which has not been given full effect to prior to the assessment year beginning on the 1st day of April, 2021, corresponding adjustment shall be made to the written down value of such block of assets as on the 1st day of April, 2020 in such manner as may be prescribed, if the option under sub-section (5) is exercised for a previous year relevant to the assessment year beginning on the 1st day of April, 2021.</a:t>
            </a:r>
          </a:p>
          <a:p>
            <a:pPr marL="0" indent="0" algn="just">
              <a:buNone/>
            </a:pPr>
            <a:endParaRPr lang="en-GB" sz="21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6315361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0E68E-D77B-43B5-873C-B08ACEBAF981}"/>
              </a:ext>
            </a:extLst>
          </p:cNvPr>
          <p:cNvSpPr>
            <a:spLocks noGrp="1"/>
          </p:cNvSpPr>
          <p:nvPr>
            <p:ph type="title"/>
          </p:nvPr>
        </p:nvSpPr>
        <p:spPr/>
        <p:txBody>
          <a:bodyPr/>
          <a:lstStyle/>
          <a:p>
            <a:endParaRPr lang="en-IN"/>
          </a:p>
        </p:txBody>
      </p:sp>
      <p:sp>
        <p:nvSpPr>
          <p:cNvPr id="4" name="Slide Number Placeholder 3">
            <a:extLst>
              <a:ext uri="{FF2B5EF4-FFF2-40B4-BE49-F238E27FC236}">
                <a16:creationId xmlns:a16="http://schemas.microsoft.com/office/drawing/2014/main" id="{2D9DC5B4-0733-43D9-ADEC-E5AD3BAB321C}"/>
              </a:ext>
            </a:extLst>
          </p:cNvPr>
          <p:cNvSpPr>
            <a:spLocks noGrp="1"/>
          </p:cNvSpPr>
          <p:nvPr>
            <p:ph type="sldNum" sz="quarter" idx="12"/>
          </p:nvPr>
        </p:nvSpPr>
        <p:spPr/>
        <p:txBody>
          <a:bodyPr/>
          <a:lstStyle/>
          <a:p>
            <a:fld id="{1E20AE4F-6262-4C8B-8D39-3FC41EDB5BB9}" type="slidenum">
              <a:rPr lang="en-US" smtClean="0"/>
              <a:pPr/>
              <a:t>45</a:t>
            </a:fld>
            <a:endParaRPr lang="en-US"/>
          </a:p>
        </p:txBody>
      </p:sp>
      <p:sp>
        <p:nvSpPr>
          <p:cNvPr id="6" name="Title 1">
            <a:extLst>
              <a:ext uri="{FF2B5EF4-FFF2-40B4-BE49-F238E27FC236}">
                <a16:creationId xmlns:a16="http://schemas.microsoft.com/office/drawing/2014/main" id="{6226E810-288C-4F08-88FE-FBBA3B98BFC3}"/>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
        <p:nvSpPr>
          <p:cNvPr id="3" name="TextBox 2">
            <a:extLst>
              <a:ext uri="{FF2B5EF4-FFF2-40B4-BE49-F238E27FC236}">
                <a16:creationId xmlns:a16="http://schemas.microsoft.com/office/drawing/2014/main" id="{A8D1A53E-24E4-4E82-ABDC-F321210655B3}"/>
              </a:ext>
            </a:extLst>
          </p:cNvPr>
          <p:cNvSpPr txBox="1"/>
          <p:nvPr/>
        </p:nvSpPr>
        <p:spPr>
          <a:xfrm>
            <a:off x="76200" y="1412776"/>
            <a:ext cx="8856984" cy="4939814"/>
          </a:xfrm>
          <a:prstGeom prst="rect">
            <a:avLst/>
          </a:prstGeom>
          <a:noFill/>
        </p:spPr>
        <p:txBody>
          <a:bodyPr wrap="square" rtlCol="0">
            <a:spAutoFit/>
          </a:bodyPr>
          <a:lstStyle/>
          <a:p>
            <a:pPr algn="just"/>
            <a:r>
              <a:rPr lang="en-US" sz="2100" dirty="0">
                <a:solidFill>
                  <a:schemeClr val="tx2"/>
                </a:solidFill>
                <a:latin typeface="Perpetua" panose="02020502060401020303" pitchFamily="18" charset="0"/>
              </a:rPr>
              <a:t>(4) In case of a person, having a Unit in the International Financial Services Centre, as referred to in sub-section (1A) of section 80LA, which has exercised option under sub-section (5), the conditions contained in sub-section (2) shall be modified to the extent that the deduction under the said section shall be available to such Unit subject to fulfilment of the conditions contained in that section.</a:t>
            </a:r>
          </a:p>
          <a:p>
            <a:pPr algn="just"/>
            <a:endParaRPr lang="en-US" sz="2100" dirty="0">
              <a:solidFill>
                <a:schemeClr val="tx2"/>
              </a:solidFill>
              <a:latin typeface="Perpetua" panose="02020502060401020303" pitchFamily="18" charset="0"/>
            </a:endParaRPr>
          </a:p>
          <a:p>
            <a:pPr algn="just"/>
            <a:r>
              <a:rPr lang="en-US" sz="2100" dirty="0">
                <a:solidFill>
                  <a:schemeClr val="tx2"/>
                </a:solidFill>
                <a:latin typeface="Perpetua" panose="02020502060401020303" pitchFamily="18" charset="0"/>
              </a:rPr>
              <a:t>(5) Nothing contained in this section shall apply unless option is exercised by the person in such manner as may be prescribed on or before the due date specified under</a:t>
            </a:r>
          </a:p>
          <a:p>
            <a:pPr algn="just"/>
            <a:r>
              <a:rPr lang="en-US" sz="2100" dirty="0">
                <a:solidFill>
                  <a:schemeClr val="tx2"/>
                </a:solidFill>
                <a:latin typeface="Perpetua" panose="02020502060401020303" pitchFamily="18" charset="0"/>
              </a:rPr>
              <a:t>sub-section (1) of section 139 for furnishing the return of income for any previous year relevant to the assessment year commencing on or after the 1st day of April, 2021 and such option once exercised shall apply to subsequent assessment years.</a:t>
            </a:r>
          </a:p>
          <a:p>
            <a:pPr algn="just"/>
            <a:endParaRPr lang="en-IN" sz="2100" dirty="0">
              <a:solidFill>
                <a:schemeClr val="tx2"/>
              </a:solidFill>
              <a:latin typeface="Perpetua" panose="02020502060401020303" pitchFamily="18" charset="0"/>
            </a:endParaRPr>
          </a:p>
          <a:p>
            <a:pPr algn="just"/>
            <a:r>
              <a:rPr lang="en-US" sz="2100" dirty="0">
                <a:solidFill>
                  <a:schemeClr val="tx2"/>
                </a:solidFill>
                <a:latin typeface="Perpetua" panose="02020502060401020303" pitchFamily="18" charset="0"/>
              </a:rPr>
              <a:t>Provided that once the option has been exercised for any previous year, it cannot be subsequently withdrawn for the same or any other previous year.'.</a:t>
            </a:r>
            <a:endParaRPr lang="en-IN" sz="2100" dirty="0">
              <a:solidFill>
                <a:schemeClr val="tx2"/>
              </a:solidFill>
              <a:latin typeface="Perpetua" panose="02020502060401020303" pitchFamily="18" charset="0"/>
            </a:endParaRPr>
          </a:p>
          <a:p>
            <a:pPr algn="just"/>
            <a:endParaRPr lang="en-IN" sz="21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27109886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844824"/>
          </a:xfrm>
          <a:solidFill>
            <a:schemeClr val="tx1"/>
          </a:solidFill>
        </p:spPr>
        <p:txBody>
          <a:bodyPr anchor="t"/>
          <a:lstStyle/>
          <a:p>
            <a:pPr algn="just"/>
            <a:r>
              <a:rPr lang="en-GB" sz="2800" b="1" kern="1200" dirty="0">
                <a:latin typeface="High Tower Text" panose="02040502050506030303" pitchFamily="18" charset="0"/>
              </a:rPr>
              <a:t>Withdrawal of exemption on certain perquisites or allowances provided to UPSC Chairman and members and Chief Election Commissioner and Election Commissioners</a:t>
            </a:r>
            <a:endParaRPr lang="en-US" sz="2800" b="1" kern="1200" dirty="0">
              <a:latin typeface="High Tower Text" panose="02040502050506030303" pitchFamily="18" charset="0"/>
            </a:endParaRPr>
          </a:p>
        </p:txBody>
      </p:sp>
      <p:sp>
        <p:nvSpPr>
          <p:cNvPr id="7" name="Slide Number Placeholder 6"/>
          <p:cNvSpPr>
            <a:spLocks noGrp="1"/>
          </p:cNvSpPr>
          <p:nvPr>
            <p:ph type="sldNum" sz="quarter" idx="12"/>
          </p:nvPr>
        </p:nvSpPr>
        <p:spPr/>
        <p:txBody>
          <a:bodyPr/>
          <a:lstStyle/>
          <a:p>
            <a:fld id="{B3114B22-2A7B-4820-8EB8-CF2D6B3CC3FE}" type="slidenum">
              <a:rPr lang="en-US" smtClean="0"/>
              <a:pPr/>
              <a:t>46</a:t>
            </a:fld>
            <a:endParaRPr lang="en-US"/>
          </a:p>
        </p:txBody>
      </p:sp>
      <p:sp>
        <p:nvSpPr>
          <p:cNvPr id="5" name="Content Placeholder 2">
            <a:extLst>
              <a:ext uri="{FF2B5EF4-FFF2-40B4-BE49-F238E27FC236}">
                <a16:creationId xmlns:a16="http://schemas.microsoft.com/office/drawing/2014/main" id="{10E51A09-E69A-4850-9843-C99BC8DD4D52}"/>
              </a:ext>
            </a:extLst>
          </p:cNvPr>
          <p:cNvSpPr txBox="1">
            <a:spLocks/>
          </p:cNvSpPr>
          <p:nvPr/>
        </p:nvSpPr>
        <p:spPr>
          <a:xfrm>
            <a:off x="114300" y="1916832"/>
            <a:ext cx="8915400" cy="4392488"/>
          </a:xfrm>
          <a:prstGeom prst="rect">
            <a:avLst/>
          </a:prstGeom>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just">
              <a:buNone/>
            </a:pPr>
            <a:r>
              <a:rPr lang="en-GB" sz="2800" dirty="0">
                <a:solidFill>
                  <a:schemeClr val="tx2"/>
                </a:solidFill>
                <a:latin typeface="Perpetua" panose="02020502060401020303" pitchFamily="18" charset="0"/>
              </a:rPr>
              <a:t>As per provisions of Section 10(45) of the act, serving Chairman and members of UPSC, retired Chairman and members of UPSC, Chief Election Commissioner and other Election Commissioners were availing exemptions in respect of various allowances and perquisites including the value of rent-free residence, conveyance facilities, sumptuary allowance, medical facilities etc. received by them.</a:t>
            </a:r>
          </a:p>
          <a:p>
            <a:pPr marL="0" indent="0" algn="just">
              <a:buNone/>
            </a:pPr>
            <a:r>
              <a:rPr lang="en-GB" sz="2800" dirty="0">
                <a:solidFill>
                  <a:schemeClr val="tx2"/>
                </a:solidFill>
                <a:latin typeface="Perpetua" panose="02020502060401020303" pitchFamily="18" charset="0"/>
              </a:rPr>
              <a:t>Now these exemptions have been withdrawn by w.e.f. 01.04.2021 i.e. Assessment Year 2021-22 by omission of the clause 45 of section 10 of the Act.</a:t>
            </a:r>
          </a:p>
          <a:p>
            <a:endParaRPr lang="en-IN" sz="2100" dirty="0">
              <a:solidFill>
                <a:schemeClr val="tx2"/>
              </a:solidFill>
              <a:latin typeface="Perpetua" panose="02020502060401020303" pitchFamily="18" charset="0"/>
            </a:endParaRPr>
          </a:p>
          <a:p>
            <a:pPr marL="0" indent="0">
              <a:buNone/>
            </a:pPr>
            <a:endParaRPr lang="en-GB" sz="2100" dirty="0">
              <a:solidFill>
                <a:schemeClr val="tx2"/>
              </a:solidFill>
              <a:latin typeface="Perpetua" panose="02020502060401020303" pitchFamily="18" charset="0"/>
            </a:endParaRPr>
          </a:p>
        </p:txBody>
      </p:sp>
      <p:sp>
        <p:nvSpPr>
          <p:cNvPr id="2" name="TextBox 1">
            <a:extLst>
              <a:ext uri="{FF2B5EF4-FFF2-40B4-BE49-F238E27FC236}">
                <a16:creationId xmlns:a16="http://schemas.microsoft.com/office/drawing/2014/main" id="{3A2AF282-A215-49BB-8BD4-AAF234AE8E5E}"/>
              </a:ext>
            </a:extLst>
          </p:cNvPr>
          <p:cNvSpPr txBox="1"/>
          <p:nvPr/>
        </p:nvSpPr>
        <p:spPr>
          <a:xfrm>
            <a:off x="7429500" y="1371600"/>
            <a:ext cx="1600200" cy="461665"/>
          </a:xfrm>
          <a:prstGeom prst="rect">
            <a:avLst/>
          </a:prstGeom>
          <a:noFill/>
        </p:spPr>
        <p:txBody>
          <a:bodyPr wrap="square" rtlCol="0">
            <a:spAutoFit/>
          </a:bodyPr>
          <a:lstStyle/>
          <a:p>
            <a:r>
              <a:rPr lang="en-IN" sz="2400" dirty="0">
                <a:solidFill>
                  <a:schemeClr val="bg1"/>
                </a:solidFill>
                <a:latin typeface="High Tower Text" panose="02040502050506030303" pitchFamily="18" charset="0"/>
              </a:rPr>
              <a:t>[Clause 7]</a:t>
            </a:r>
          </a:p>
        </p:txBody>
      </p:sp>
    </p:spTree>
    <p:extLst>
      <p:ext uri="{BB962C8B-B14F-4D97-AF65-F5344CB8AC3E}">
        <p14:creationId xmlns:p14="http://schemas.microsoft.com/office/powerpoint/2010/main" val="22152807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6D254-6F2E-4D86-9644-6C9709D169A5}"/>
              </a:ext>
            </a:extLst>
          </p:cNvPr>
          <p:cNvSpPr>
            <a:spLocks noGrp="1"/>
          </p:cNvSpPr>
          <p:nvPr>
            <p:ph type="title"/>
          </p:nvPr>
        </p:nvSpPr>
        <p:spPr/>
        <p:txBody>
          <a:bodyPr/>
          <a:lstStyle/>
          <a:p>
            <a:endParaRPr lang="en-IN"/>
          </a:p>
        </p:txBody>
      </p:sp>
      <p:sp>
        <p:nvSpPr>
          <p:cNvPr id="4" name="Slide Number Placeholder 3">
            <a:extLst>
              <a:ext uri="{FF2B5EF4-FFF2-40B4-BE49-F238E27FC236}">
                <a16:creationId xmlns:a16="http://schemas.microsoft.com/office/drawing/2014/main" id="{537277BA-4ECE-4C53-9103-9703C6B73928}"/>
              </a:ext>
            </a:extLst>
          </p:cNvPr>
          <p:cNvSpPr>
            <a:spLocks noGrp="1"/>
          </p:cNvSpPr>
          <p:nvPr>
            <p:ph type="sldNum" sz="quarter" idx="12"/>
          </p:nvPr>
        </p:nvSpPr>
        <p:spPr/>
        <p:txBody>
          <a:bodyPr/>
          <a:lstStyle/>
          <a:p>
            <a:fld id="{1E20AE4F-6262-4C8B-8D39-3FC41EDB5BB9}" type="slidenum">
              <a:rPr lang="en-US" smtClean="0"/>
              <a:pPr/>
              <a:t>47</a:t>
            </a:fld>
            <a:endParaRPr lang="en-US"/>
          </a:p>
        </p:txBody>
      </p:sp>
      <p:sp>
        <p:nvSpPr>
          <p:cNvPr id="5" name="Title 1">
            <a:extLst>
              <a:ext uri="{FF2B5EF4-FFF2-40B4-BE49-F238E27FC236}">
                <a16:creationId xmlns:a16="http://schemas.microsoft.com/office/drawing/2014/main" id="{57BA1540-5446-4072-BA4D-68124BB2C5A3}"/>
              </a:ext>
            </a:extLst>
          </p:cNvPr>
          <p:cNvSpPr txBox="1">
            <a:spLocks/>
          </p:cNvSpPr>
          <p:nvPr/>
        </p:nvSpPr>
        <p:spPr bwMode="gray">
          <a:xfrm>
            <a:off x="0" y="0"/>
            <a:ext cx="9144000" cy="12954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graphicFrame>
        <p:nvGraphicFramePr>
          <p:cNvPr id="6" name="Table 5">
            <a:extLst>
              <a:ext uri="{FF2B5EF4-FFF2-40B4-BE49-F238E27FC236}">
                <a16:creationId xmlns:a16="http://schemas.microsoft.com/office/drawing/2014/main" id="{5629A689-728E-4BA0-993F-7ECF7EFBB045}"/>
              </a:ext>
            </a:extLst>
          </p:cNvPr>
          <p:cNvGraphicFramePr>
            <a:graphicFrameLocks noGrp="1"/>
          </p:cNvGraphicFramePr>
          <p:nvPr>
            <p:extLst>
              <p:ext uri="{D42A27DB-BD31-4B8C-83A1-F6EECF244321}">
                <p14:modId xmlns:p14="http://schemas.microsoft.com/office/powerpoint/2010/main" val="1486192023"/>
              </p:ext>
            </p:extLst>
          </p:nvPr>
        </p:nvGraphicFramePr>
        <p:xfrm>
          <a:off x="0" y="1291882"/>
          <a:ext cx="9144000" cy="5566117"/>
        </p:xfrm>
        <a:graphic>
          <a:graphicData uri="http://schemas.openxmlformats.org/drawingml/2006/table">
            <a:tbl>
              <a:tblPr/>
              <a:tblGrid>
                <a:gridCol w="9144000">
                  <a:extLst>
                    <a:ext uri="{9D8B030D-6E8A-4147-A177-3AD203B41FA5}">
                      <a16:colId xmlns:a16="http://schemas.microsoft.com/office/drawing/2014/main" val="20000"/>
                    </a:ext>
                  </a:extLst>
                </a:gridCol>
              </a:tblGrid>
              <a:tr h="5566117">
                <a:tc>
                  <a:txBody>
                    <a:bodyPr/>
                    <a:lstStyle/>
                    <a:p>
                      <a:pPr marL="90487" marR="0" lvl="0" indent="0" algn="just" defTabSz="914400" rtl="0" eaLnBrk="1" fontAlgn="auto" latinLnBrk="0" hangingPunct="1">
                        <a:lnSpc>
                          <a:spcPct val="100000"/>
                        </a:lnSpc>
                        <a:spcBef>
                          <a:spcPts val="0"/>
                        </a:spcBef>
                        <a:spcAft>
                          <a:spcPts val="0"/>
                        </a:spcAft>
                        <a:buClrTx/>
                        <a:buSzTx/>
                        <a:buFont typeface="+mj-lt"/>
                        <a:buNone/>
                        <a:tabLst>
                          <a:tab pos="5106988" algn="l"/>
                        </a:tabLst>
                        <a:defRPr/>
                      </a:pPr>
                      <a:r>
                        <a:rPr lang="en-US" sz="2200" b="1" u="sng" kern="1200" dirty="0">
                          <a:solidFill>
                            <a:schemeClr val="tx2"/>
                          </a:solidFill>
                          <a:effectLst/>
                          <a:latin typeface="Perpetua" panose="02020502060401020303" pitchFamily="18" charset="0"/>
                          <a:ea typeface="+mn-ea"/>
                          <a:cs typeface="+mn-cs"/>
                        </a:rPr>
                        <a:t>Brief Impact:</a:t>
                      </a:r>
                    </a:p>
                    <a:p>
                      <a:pPr marL="433387" indent="-342900" algn="just">
                        <a:buFont typeface="Arial" panose="020B0604020202020204" pitchFamily="34" charset="0"/>
                        <a:buChar char="•"/>
                        <a:tabLst>
                          <a:tab pos="5106988" algn="l"/>
                        </a:tabLst>
                      </a:pPr>
                      <a:r>
                        <a:rPr lang="en-US" sz="2200" kern="1200" dirty="0">
                          <a:solidFill>
                            <a:schemeClr val="tx2"/>
                          </a:solidFill>
                          <a:effectLst/>
                          <a:latin typeface="Perpetua" panose="02020502060401020303" pitchFamily="18" charset="0"/>
                          <a:ea typeface="+mn-ea"/>
                          <a:cs typeface="+mn-cs"/>
                        </a:rPr>
                        <a:t>A New section 115BAD of the Income-tax Act, has been inserted with effect from the 1st day of April,2020. This section will provide the new and lower income tax slab rates for co-operative societies if they satisfy the certain conditions. </a:t>
                      </a:r>
                    </a:p>
                    <a:p>
                      <a:pPr marL="433387" indent="-342900" algn="just">
                        <a:buFont typeface="Arial" panose="020B0604020202020204" pitchFamily="34" charset="0"/>
                        <a:buChar char="•"/>
                        <a:tabLst>
                          <a:tab pos="5106988" algn="l"/>
                        </a:tabLst>
                      </a:pPr>
                      <a:r>
                        <a:rPr lang="en-US" sz="2200" kern="1200" dirty="0">
                          <a:solidFill>
                            <a:schemeClr val="tx2"/>
                          </a:solidFill>
                          <a:effectLst/>
                          <a:latin typeface="Perpetua" panose="02020502060401020303" pitchFamily="18" charset="0"/>
                          <a:ea typeface="+mn-ea"/>
                          <a:cs typeface="+mn-cs"/>
                        </a:rPr>
                        <a:t>It is further proposed to amend section 115JC of the Act so as to provide that the provisions relating to Alternate Minimum Tax (AMT) shall not apply to such co-operative society</a:t>
                      </a:r>
                    </a:p>
                    <a:p>
                      <a:pPr marL="433387"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tab pos="5106988" algn="l"/>
                        </a:tabLst>
                        <a:defRPr/>
                      </a:pPr>
                      <a:r>
                        <a:rPr lang="en-US" sz="2200" kern="1200" dirty="0">
                          <a:solidFill>
                            <a:schemeClr val="tx2"/>
                          </a:solidFill>
                          <a:effectLst/>
                          <a:latin typeface="Perpetua" panose="02020502060401020303" pitchFamily="18" charset="0"/>
                          <a:ea typeface="+mn-ea"/>
                          <a:cs typeface="+mn-cs"/>
                        </a:rPr>
                        <a:t>It was also provided that such company shall not be subjected to Minimum Alternate Tax (MAT) under section 115JB of the Act and that, the carry forward and set off of MAT credit, if any, under section 115JAA of the Act would not be allowed.</a:t>
                      </a:r>
                    </a:p>
                    <a:p>
                      <a:pPr marL="433387" indent="-342900" algn="just">
                        <a:buFont typeface="Arial" panose="020B0604020202020204" pitchFamily="34" charset="0"/>
                        <a:buChar char="•"/>
                        <a:tabLst>
                          <a:tab pos="5106988" algn="l"/>
                        </a:tabLst>
                      </a:pPr>
                      <a:r>
                        <a:rPr lang="en-US" sz="2200" kern="1200" dirty="0">
                          <a:solidFill>
                            <a:schemeClr val="tx2"/>
                          </a:solidFill>
                          <a:effectLst/>
                          <a:latin typeface="Perpetua" panose="02020502060401020303" pitchFamily="18" charset="0"/>
                          <a:ea typeface="+mn-ea"/>
                          <a:cs typeface="+mn-cs"/>
                        </a:rPr>
                        <a:t>The surcharge applicable to such co-operative society shall be levied at 10 per cent.</a:t>
                      </a:r>
                    </a:p>
                    <a:p>
                      <a:pPr marL="433387" indent="-342900" algn="just">
                        <a:buFont typeface="Arial" panose="020B0604020202020204" pitchFamily="34" charset="0"/>
                        <a:buChar char="•"/>
                        <a:tabLst>
                          <a:tab pos="5106988" algn="l"/>
                        </a:tabLst>
                      </a:pPr>
                      <a:r>
                        <a:rPr lang="en-US" sz="2200" kern="1200" dirty="0">
                          <a:solidFill>
                            <a:schemeClr val="tx2"/>
                          </a:solidFill>
                          <a:effectLst/>
                          <a:latin typeface="Perpetua" panose="02020502060401020303" pitchFamily="18" charset="0"/>
                          <a:ea typeface="+mn-ea"/>
                          <a:cs typeface="+mn-cs"/>
                        </a:rPr>
                        <a:t>It is also proposed to amend section 115JD of the Act so as to provide that the provisions relating to carry forward and set off of AMT credit, if any, shall not apply to such co-operative society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09362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AMNESTY SCHEME-</a:t>
            </a:r>
          </a:p>
          <a:p>
            <a:pPr algn="ctr"/>
            <a:r>
              <a:rPr lang="en-US" sz="3600" b="1" i="1" u="sng" dirty="0">
                <a:latin typeface="High Tower Text" pitchFamily="18" charset="0"/>
              </a:rPr>
              <a:t>“VIVAD SE VISHWAS”</a:t>
            </a:r>
          </a:p>
        </p:txBody>
      </p:sp>
      <p:sp>
        <p:nvSpPr>
          <p:cNvPr id="6" name="Slide Number Placeholder 5"/>
          <p:cNvSpPr>
            <a:spLocks noGrp="1"/>
          </p:cNvSpPr>
          <p:nvPr>
            <p:ph type="sldNum" sz="quarter" idx="12"/>
          </p:nvPr>
        </p:nvSpPr>
        <p:spPr/>
        <p:txBody>
          <a:bodyPr/>
          <a:lstStyle/>
          <a:p>
            <a:fld id="{30E6179D-5383-456B-B231-50ACACB8F698}" type="slidenum">
              <a:rPr lang="en-US" smtClean="0"/>
              <a:pPr/>
              <a:t>48</a:t>
            </a:fld>
            <a:endParaRPr lang="en-US"/>
          </a:p>
        </p:txBody>
      </p:sp>
    </p:spTree>
    <p:extLst>
      <p:ext uri="{BB962C8B-B14F-4D97-AF65-F5344CB8AC3E}">
        <p14:creationId xmlns:p14="http://schemas.microsoft.com/office/powerpoint/2010/main" val="22163728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AD04D01-76EF-4528-9C5B-17D9430E77E7}"/>
              </a:ext>
            </a:extLst>
          </p:cNvPr>
          <p:cNvSpPr>
            <a:spLocks noGrp="1"/>
          </p:cNvSpPr>
          <p:nvPr>
            <p:ph type="title"/>
          </p:nvPr>
        </p:nvSpPr>
        <p:spPr>
          <a:xfrm>
            <a:off x="0" y="0"/>
            <a:ext cx="9144000" cy="1196752"/>
          </a:xfrm>
          <a:solidFill>
            <a:schemeClr val="tx1"/>
          </a:solidFill>
        </p:spPr>
        <p:txBody>
          <a:bodyPr anchor="t"/>
          <a:lstStyle/>
          <a:p>
            <a:pPr marL="541338" indent="-541338" algn="ctr"/>
            <a:r>
              <a:rPr lang="en-US" b="1" i="1" kern="1200" dirty="0">
                <a:latin typeface="High Tower Text" panose="02040502050506030303" pitchFamily="18" charset="0"/>
              </a:rPr>
              <a:t>“</a:t>
            </a:r>
            <a:r>
              <a:rPr lang="en-US" b="1" i="1" kern="1200" dirty="0" err="1">
                <a:latin typeface="High Tower Text" panose="02040502050506030303" pitchFamily="18" charset="0"/>
              </a:rPr>
              <a:t>Vivad</a:t>
            </a:r>
            <a:r>
              <a:rPr lang="en-US" b="1" i="1" kern="1200" dirty="0">
                <a:latin typeface="High Tower Text" panose="02040502050506030303" pitchFamily="18" charset="0"/>
              </a:rPr>
              <a:t> se Vishwas” scheme</a:t>
            </a:r>
          </a:p>
        </p:txBody>
      </p:sp>
      <p:sp>
        <p:nvSpPr>
          <p:cNvPr id="7" name="Slide Number Placeholder 6"/>
          <p:cNvSpPr>
            <a:spLocks noGrp="1"/>
          </p:cNvSpPr>
          <p:nvPr>
            <p:ph type="sldNum" sz="quarter" idx="12"/>
          </p:nvPr>
        </p:nvSpPr>
        <p:spPr/>
        <p:txBody>
          <a:bodyPr/>
          <a:lstStyle/>
          <a:p>
            <a:fld id="{B3114B22-2A7B-4820-8EB8-CF2D6B3CC3FE}" type="slidenum">
              <a:rPr lang="en-US" smtClean="0"/>
              <a:pPr/>
              <a:t>49</a:t>
            </a:fld>
            <a:endParaRPr lang="en-US"/>
          </a:p>
        </p:txBody>
      </p:sp>
      <p:sp>
        <p:nvSpPr>
          <p:cNvPr id="5" name="Content Placeholder 2">
            <a:extLst>
              <a:ext uri="{FF2B5EF4-FFF2-40B4-BE49-F238E27FC236}">
                <a16:creationId xmlns:a16="http://schemas.microsoft.com/office/drawing/2014/main" id="{10E51A09-E69A-4850-9843-C99BC8DD4D52}"/>
              </a:ext>
            </a:extLst>
          </p:cNvPr>
          <p:cNvSpPr txBox="1">
            <a:spLocks/>
          </p:cNvSpPr>
          <p:nvPr/>
        </p:nvSpPr>
        <p:spPr>
          <a:xfrm>
            <a:off x="114300" y="1916832"/>
            <a:ext cx="8915400" cy="4392488"/>
          </a:xfrm>
          <a:prstGeom prst="rect">
            <a:avLst/>
          </a:prstGeom>
        </p:spPr>
        <p:txBody>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lgn="just"/>
            <a:r>
              <a:rPr lang="en-GB" sz="2100" dirty="0">
                <a:solidFill>
                  <a:schemeClr val="tx2"/>
                </a:solidFill>
                <a:latin typeface="Perpetua" panose="02020502060401020303" pitchFamily="18" charset="0"/>
              </a:rPr>
              <a:t>The </a:t>
            </a:r>
            <a:r>
              <a:rPr lang="en-GB" sz="2100" dirty="0" err="1">
                <a:solidFill>
                  <a:schemeClr val="tx2"/>
                </a:solidFill>
                <a:latin typeface="Perpetua" panose="02020502060401020303" pitchFamily="18" charset="0"/>
              </a:rPr>
              <a:t>Hon’ble</a:t>
            </a:r>
            <a:r>
              <a:rPr lang="en-GB" sz="2100" dirty="0">
                <a:solidFill>
                  <a:schemeClr val="tx2"/>
                </a:solidFill>
                <a:latin typeface="Perpetua" panose="02020502060401020303" pitchFamily="18" charset="0"/>
              </a:rPr>
              <a:t> Finance Minister cited concern on the number of pending Direct Tax cases in various appellate tribunals.</a:t>
            </a:r>
          </a:p>
          <a:p>
            <a:pPr algn="just"/>
            <a:r>
              <a:rPr lang="en-GB" sz="2100" dirty="0">
                <a:solidFill>
                  <a:schemeClr val="tx2"/>
                </a:solidFill>
                <a:latin typeface="Perpetua" panose="02020502060401020303" pitchFamily="18" charset="0"/>
              </a:rPr>
              <a:t>To address this issue, Government has proposed </a:t>
            </a:r>
            <a:r>
              <a:rPr lang="en-GB" sz="2100" b="1" i="1" dirty="0">
                <a:solidFill>
                  <a:schemeClr val="tx2"/>
                </a:solidFill>
                <a:latin typeface="Perpetua" panose="02020502060401020303" pitchFamily="18" charset="0"/>
              </a:rPr>
              <a:t>“</a:t>
            </a:r>
            <a:r>
              <a:rPr lang="en-GB" sz="2100" b="1" i="1" dirty="0" err="1">
                <a:solidFill>
                  <a:schemeClr val="tx2"/>
                </a:solidFill>
                <a:latin typeface="Perpetua" panose="02020502060401020303" pitchFamily="18" charset="0"/>
              </a:rPr>
              <a:t>Vivad</a:t>
            </a:r>
            <a:r>
              <a:rPr lang="en-GB" sz="2100" b="1" i="1" dirty="0">
                <a:solidFill>
                  <a:schemeClr val="tx2"/>
                </a:solidFill>
                <a:latin typeface="Perpetua" panose="02020502060401020303" pitchFamily="18" charset="0"/>
              </a:rPr>
              <a:t> se Vishwas” </a:t>
            </a:r>
            <a:r>
              <a:rPr lang="en-GB" sz="2100" dirty="0">
                <a:solidFill>
                  <a:schemeClr val="tx2"/>
                </a:solidFill>
                <a:latin typeface="Perpetua" panose="02020502060401020303" pitchFamily="18" charset="0"/>
              </a:rPr>
              <a:t>scheme.</a:t>
            </a:r>
          </a:p>
          <a:p>
            <a:pPr algn="just"/>
            <a:r>
              <a:rPr lang="en-US" sz="2100" dirty="0">
                <a:solidFill>
                  <a:schemeClr val="tx2"/>
                </a:solidFill>
                <a:latin typeface="Perpetua" panose="02020502060401020303" pitchFamily="18" charset="0"/>
              </a:rPr>
              <a:t>She said - “Under the proposed scheme, a taxpayer would be required to pay only the amount of the disputed taxes and will get a complete waiver of interest and penalty provided he pays by 31st March, 2020.”</a:t>
            </a:r>
          </a:p>
          <a:p>
            <a:pPr algn="just"/>
            <a:r>
              <a:rPr lang="en-US" sz="2100" dirty="0">
                <a:solidFill>
                  <a:schemeClr val="tx2"/>
                </a:solidFill>
                <a:latin typeface="Perpetua" panose="02020502060401020303" pitchFamily="18" charset="0"/>
              </a:rPr>
              <a:t>Also - “Those who avail this scheme after 31st March, 2020 will have to pay some additional amount. The scheme will remain open till 30th June, 2020.”</a:t>
            </a:r>
          </a:p>
          <a:p>
            <a:r>
              <a:rPr lang="en-US" sz="2100" dirty="0">
                <a:solidFill>
                  <a:schemeClr val="tx2"/>
                </a:solidFill>
                <a:latin typeface="Perpetua" panose="02020502060401020303" pitchFamily="18" charset="0"/>
              </a:rPr>
              <a:t>She also highlighted that assesses whose appeal cases pending at any level will benefit from this scheme.</a:t>
            </a:r>
            <a:br>
              <a:rPr lang="en-US" sz="2100" dirty="0">
                <a:solidFill>
                  <a:schemeClr val="tx2"/>
                </a:solidFill>
                <a:latin typeface="Perpetua" panose="02020502060401020303" pitchFamily="18" charset="0"/>
              </a:rPr>
            </a:br>
            <a:br>
              <a:rPr lang="en-US" sz="2400" dirty="0"/>
            </a:br>
            <a:br>
              <a:rPr lang="en-US" sz="2400" dirty="0"/>
            </a:br>
            <a:endParaRPr lang="en-GB" sz="2100" i="1" dirty="0">
              <a:solidFill>
                <a:schemeClr val="tx2"/>
              </a:solidFill>
              <a:latin typeface="Perpetua" panose="02020502060401020303" pitchFamily="18" charset="0"/>
            </a:endParaRPr>
          </a:p>
        </p:txBody>
      </p:sp>
    </p:spTree>
    <p:extLst>
      <p:ext uri="{BB962C8B-B14F-4D97-AF65-F5344CB8AC3E}">
        <p14:creationId xmlns:p14="http://schemas.microsoft.com/office/powerpoint/2010/main" val="384457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5</a:t>
            </a:fld>
            <a:endParaRPr lang="en-US" noProof="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28600"/>
            <a:ext cx="6583878" cy="97524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793174"/>
            <a:ext cx="8610600" cy="4683825"/>
          </a:xfrm>
          <a:prstGeom prst="rect">
            <a:avLst/>
          </a:prstGeom>
        </p:spPr>
      </p:pic>
    </p:spTree>
    <p:extLst>
      <p:ext uri="{BB962C8B-B14F-4D97-AF65-F5344CB8AC3E}">
        <p14:creationId xmlns:p14="http://schemas.microsoft.com/office/powerpoint/2010/main" val="17890508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B. TAX INCENTIVES</a:t>
            </a:r>
          </a:p>
        </p:txBody>
      </p:sp>
      <p:sp>
        <p:nvSpPr>
          <p:cNvPr id="6" name="Slide Number Placeholder 5"/>
          <p:cNvSpPr>
            <a:spLocks noGrp="1"/>
          </p:cNvSpPr>
          <p:nvPr>
            <p:ph type="sldNum" sz="quarter" idx="12"/>
          </p:nvPr>
        </p:nvSpPr>
        <p:spPr/>
        <p:txBody>
          <a:bodyPr/>
          <a:lstStyle/>
          <a:p>
            <a:fld id="{30E6179D-5383-456B-B231-50ACACB8F698}" type="slidenum">
              <a:rPr lang="en-US" smtClean="0"/>
              <a:pPr/>
              <a:t>50</a:t>
            </a:fld>
            <a:endParaRPr lang="en-US"/>
          </a:p>
        </p:txBody>
      </p:sp>
    </p:spTree>
    <p:extLst>
      <p:ext uri="{BB962C8B-B14F-4D97-AF65-F5344CB8AC3E}">
        <p14:creationId xmlns:p14="http://schemas.microsoft.com/office/powerpoint/2010/main" val="1332010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51</a:t>
            </a:fld>
            <a:endParaRPr lang="en-US"/>
          </a:p>
        </p:txBody>
      </p:sp>
      <p:sp>
        <p:nvSpPr>
          <p:cNvPr id="6" name="Text Placeholder 4"/>
          <p:cNvSpPr>
            <a:spLocks noGrp="1"/>
          </p:cNvSpPr>
          <p:nvPr>
            <p:ph type="body" idx="1"/>
          </p:nvPr>
        </p:nvSpPr>
        <p:spPr>
          <a:xfrm>
            <a:off x="0" y="0"/>
            <a:ext cx="9144000" cy="838200"/>
          </a:xfrm>
          <a:solidFill>
            <a:schemeClr val="tx1"/>
          </a:solidFill>
          <a:ln>
            <a:noFill/>
          </a:ln>
        </p:spPr>
        <p:style>
          <a:lnRef idx="3">
            <a:schemeClr val="lt1"/>
          </a:lnRef>
          <a:fillRef idx="1">
            <a:schemeClr val="accent1"/>
          </a:fillRef>
          <a:effectRef idx="1">
            <a:schemeClr val="accent1"/>
          </a:effectRef>
          <a:fontRef idx="minor">
            <a:schemeClr val="lt1"/>
          </a:fontRef>
        </p:style>
        <p:txBody>
          <a:bodyPr anchor="ctr"/>
          <a:lstStyle/>
          <a:p>
            <a:endParaRPr lang="en-US" sz="3600" b="1" u="sng" dirty="0">
              <a:latin typeface="High Tower Text" panose="02040502050506030303" pitchFamily="18" charset="0"/>
            </a:endParaRPr>
          </a:p>
          <a:p>
            <a:r>
              <a:rPr lang="en-US" sz="3600" b="1" dirty="0">
                <a:latin typeface="High Tower Text" panose="02040502050506030303" pitchFamily="18" charset="0"/>
              </a:rPr>
              <a:t>B. Tax Incentives</a:t>
            </a:r>
            <a:endParaRPr lang="en-US" sz="3600" dirty="0">
              <a:latin typeface="High Tower Text" panose="02040502050506030303" pitchFamily="18" charset="0"/>
            </a:endParaRPr>
          </a:p>
          <a:p>
            <a:endParaRPr lang="en-US" sz="3600" b="1" u="sng" dirty="0">
              <a:latin typeface="High Tower Text" pitchFamily="18" charset="0"/>
            </a:endParaRPr>
          </a:p>
        </p:txBody>
      </p:sp>
      <p:graphicFrame>
        <p:nvGraphicFramePr>
          <p:cNvPr id="5" name="Table 4"/>
          <p:cNvGraphicFramePr>
            <a:graphicFrameLocks noGrp="1"/>
          </p:cNvGraphicFramePr>
          <p:nvPr/>
        </p:nvGraphicFramePr>
        <p:xfrm>
          <a:off x="1" y="838200"/>
          <a:ext cx="9143998" cy="5870325"/>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4170947">
                  <a:extLst>
                    <a:ext uri="{9D8B030D-6E8A-4147-A177-3AD203B41FA5}">
                      <a16:colId xmlns:a16="http://schemas.microsoft.com/office/drawing/2014/main" val="20001"/>
                    </a:ext>
                  </a:extLst>
                </a:gridCol>
                <a:gridCol w="1523999">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gridCol w="1604210">
                  <a:extLst>
                    <a:ext uri="{9D8B030D-6E8A-4147-A177-3AD203B41FA5}">
                      <a16:colId xmlns:a16="http://schemas.microsoft.com/office/drawing/2014/main" val="20004"/>
                    </a:ext>
                  </a:extLst>
                </a:gridCol>
              </a:tblGrid>
              <a:tr h="1318953">
                <a:tc>
                  <a:txBody>
                    <a:bodyPr/>
                    <a:lstStyle/>
                    <a:p>
                      <a:pPr algn="ctr"/>
                      <a:r>
                        <a:rPr lang="en-US" sz="2000" b="1" dirty="0">
                          <a:solidFill>
                            <a:schemeClr val="tx2"/>
                          </a:solidFill>
                          <a:latin typeface="Perpetua" panose="02020502060401020303" pitchFamily="18" charset="0"/>
                        </a:rPr>
                        <a:t>S. No.</a:t>
                      </a:r>
                    </a:p>
                  </a:txBody>
                  <a:tcPr anchor="ctr"/>
                </a:tc>
                <a:tc>
                  <a:txBody>
                    <a:bodyPr/>
                    <a:lstStyle/>
                    <a:p>
                      <a:pPr algn="ctr"/>
                      <a:r>
                        <a:rPr lang="en-US" sz="2000" b="1" dirty="0">
                          <a:solidFill>
                            <a:schemeClr val="tx2"/>
                          </a:solidFill>
                          <a:latin typeface="Perpetua" panose="02020502060401020303" pitchFamily="18" charset="0"/>
                        </a:rPr>
                        <a:t>Brief </a:t>
                      </a:r>
                    </a:p>
                  </a:txBody>
                  <a:tcPr anchor="ctr"/>
                </a:tc>
                <a:tc>
                  <a:txBody>
                    <a:bodyPr/>
                    <a:lstStyle/>
                    <a:p>
                      <a:pPr algn="ctr"/>
                      <a:r>
                        <a:rPr lang="en-US" sz="2000" b="1" dirty="0">
                          <a:solidFill>
                            <a:schemeClr val="tx2"/>
                          </a:solidFill>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2"/>
                          </a:solidFill>
                          <a:latin typeface="Perpetua" panose="02020502060401020303" pitchFamily="18" charset="0"/>
                        </a:rPr>
                        <a:t>Clause No. </a:t>
                      </a:r>
                    </a:p>
                    <a:p>
                      <a:pPr algn="ctr"/>
                      <a:endParaRPr lang="en-US" sz="2000" b="1" dirty="0">
                        <a:solidFill>
                          <a:schemeClr val="tx2"/>
                        </a:solidFill>
                        <a:latin typeface="Perpetua" panose="02020502060401020303" pitchFamily="18" charset="0"/>
                      </a:endParaRPr>
                    </a:p>
                  </a:txBody>
                  <a:tcPr anchor="ctr"/>
                </a:tc>
                <a:tc>
                  <a:txBody>
                    <a:bodyPr/>
                    <a:lstStyle/>
                    <a:p>
                      <a:pPr algn="ctr"/>
                      <a:r>
                        <a:rPr lang="en-US" sz="2000" b="1" dirty="0">
                          <a:solidFill>
                            <a:schemeClr val="tx2"/>
                          </a:solidFill>
                          <a:latin typeface="Perpetua" panose="02020502060401020303" pitchFamily="18" charset="0"/>
                        </a:rPr>
                        <a:t>Effective date</a:t>
                      </a:r>
                    </a:p>
                    <a:p>
                      <a:pPr algn="ctr"/>
                      <a:r>
                        <a:rPr lang="en-US" sz="2000" b="1" dirty="0">
                          <a:solidFill>
                            <a:schemeClr val="tx2"/>
                          </a:solidFill>
                          <a:latin typeface="Perpetua" panose="02020502060401020303" pitchFamily="18" charset="0"/>
                        </a:rPr>
                        <a:t>[i.e. w.e.f.]</a:t>
                      </a:r>
                    </a:p>
                  </a:txBody>
                  <a:tcPr anchor="ctr"/>
                </a:tc>
                <a:extLst>
                  <a:ext uri="{0D108BD9-81ED-4DB2-BD59-A6C34878D82A}">
                    <a16:rowId xmlns:a16="http://schemas.microsoft.com/office/drawing/2014/main" val="10000"/>
                  </a:ext>
                </a:extLst>
              </a:tr>
              <a:tr h="970896">
                <a:tc>
                  <a:txBody>
                    <a:bodyPr/>
                    <a:lstStyle/>
                    <a:p>
                      <a:pPr algn="ctr"/>
                      <a:r>
                        <a:rPr lang="en-US" sz="2000" b="0" dirty="0">
                          <a:solidFill>
                            <a:schemeClr val="tx2"/>
                          </a:solidFill>
                          <a:latin typeface="Perpetua" panose="02020502060401020303" pitchFamily="18" charset="0"/>
                        </a:rPr>
                        <a:t>1.</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Exemption in respect of certain income of wholly owned subsidiary of Abu Dhabi Investment Authority and sovereign wealth fund.</a:t>
                      </a:r>
                    </a:p>
                  </a:txBody>
                  <a:tcPr anchor="ctr"/>
                </a:tc>
                <a:tc>
                  <a:txBody>
                    <a:bodyPr/>
                    <a:lstStyle/>
                    <a:p>
                      <a:pPr algn="ctr"/>
                      <a:r>
                        <a:rPr lang="en-US" sz="2000" kern="1200" dirty="0">
                          <a:solidFill>
                            <a:schemeClr val="tx2"/>
                          </a:solidFill>
                          <a:effectLst/>
                          <a:latin typeface="Perpetua" panose="02020502060401020303" pitchFamily="18" charset="0"/>
                          <a:ea typeface="+mn-ea"/>
                          <a:cs typeface="+mn-cs"/>
                        </a:rPr>
                        <a:t>Section 10</a:t>
                      </a:r>
                      <a:endParaRPr lang="en-US" sz="2000" b="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Clause 7</a:t>
                      </a:r>
                    </a:p>
                  </a:txBody>
                  <a:tcPr anchor="ctr"/>
                </a:tc>
                <a:tc>
                  <a:txBody>
                    <a:bodyPr/>
                    <a:lstStyle/>
                    <a:p>
                      <a:pPr marL="0" algn="ctr" defTabSz="914400" rtl="0" eaLnBrk="1" latinLnBrk="0" hangingPunct="1"/>
                      <a:r>
                        <a:rPr lang="en-US" sz="2000" b="0" u="none" kern="120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10001"/>
                  </a:ext>
                </a:extLst>
              </a:tr>
              <a:tr h="915939">
                <a:tc>
                  <a:txBody>
                    <a:bodyPr/>
                    <a:lstStyle/>
                    <a:p>
                      <a:pPr algn="ctr"/>
                      <a:r>
                        <a:rPr lang="en-US" sz="2000" b="0" dirty="0">
                          <a:solidFill>
                            <a:schemeClr val="tx2"/>
                          </a:solidFill>
                          <a:latin typeface="Perpetua" panose="02020502060401020303" pitchFamily="18" charset="0"/>
                        </a:rPr>
                        <a:t>2.</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Exemption in respect of certain income of Indian Strategic Petroleum Reserve Limited.</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Section 10</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Clause 7</a:t>
                      </a:r>
                    </a:p>
                  </a:txBody>
                  <a:tcPr anchor="ctr"/>
                </a:tc>
                <a:tc>
                  <a:txBody>
                    <a:bodyPr/>
                    <a:lstStyle/>
                    <a:p>
                      <a:pPr marL="0" algn="ctr" defTabSz="914400" rtl="0" eaLnBrk="1" latinLnBrk="0" hangingPunct="1"/>
                      <a:r>
                        <a:rPr lang="en-US" sz="20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956496225"/>
                  </a:ext>
                </a:extLst>
              </a:tr>
              <a:tr h="915939">
                <a:tc>
                  <a:txBody>
                    <a:bodyPr/>
                    <a:lstStyle/>
                    <a:p>
                      <a:pPr algn="ctr"/>
                      <a:r>
                        <a:rPr lang="en-US" sz="2000" b="0" dirty="0">
                          <a:solidFill>
                            <a:schemeClr val="tx2"/>
                          </a:solidFill>
                          <a:latin typeface="Perpetua" panose="02020502060401020303" pitchFamily="18" charset="0"/>
                        </a:rPr>
                        <a:t>3.</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Rationalization of provisions of start-ups.</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Section 80-IAC</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Clause</a:t>
                      </a:r>
                      <a:r>
                        <a:rPr lang="en-US" sz="2000" b="0" u="none" kern="1200" baseline="0" dirty="0">
                          <a:solidFill>
                            <a:schemeClr val="tx2"/>
                          </a:solidFill>
                          <a:latin typeface="Perpetua" panose="02020502060401020303" pitchFamily="18" charset="0"/>
                          <a:ea typeface="+mn-ea"/>
                          <a:cs typeface="+mn-cs"/>
                        </a:rPr>
                        <a:t> 36</a:t>
                      </a:r>
                      <a:endParaRPr lang="en-US" sz="2000" b="0" u="none" kern="1200" dirty="0">
                        <a:solidFill>
                          <a:schemeClr val="tx2"/>
                        </a:solidFill>
                        <a:latin typeface="Perpetua" panose="02020502060401020303" pitchFamily="18"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u="none" kern="120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1376251345"/>
                  </a:ext>
                </a:extLst>
              </a:tr>
              <a:tr h="1318953">
                <a:tc>
                  <a:txBody>
                    <a:bodyPr/>
                    <a:lstStyle/>
                    <a:p>
                      <a:pPr algn="ctr"/>
                      <a:r>
                        <a:rPr lang="en-US" sz="2000" b="0" dirty="0">
                          <a:solidFill>
                            <a:schemeClr val="tx2"/>
                          </a:solidFill>
                          <a:latin typeface="Perpetua" panose="02020502060401020303" pitchFamily="18" charset="0"/>
                        </a:rPr>
                        <a:t>4.</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Extending time limit for approval of affordable housing project for availing deduction under section 80-IBA of the Act.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2000" b="0" kern="1200" dirty="0">
                        <a:solidFill>
                          <a:schemeClr val="tx2"/>
                        </a:solidFill>
                        <a:effectLst/>
                        <a:latin typeface="Perpetua" panose="02020502060401020303" pitchFamily="18" charset="0"/>
                        <a:ea typeface="+mn-ea"/>
                        <a:cs typeface="+mn-cs"/>
                      </a:endParaRPr>
                    </a:p>
                  </a:txBody>
                  <a:tcPr anchor="ctr"/>
                </a:tc>
                <a:tc>
                  <a:txBody>
                    <a:bodyPr/>
                    <a:lstStyle/>
                    <a:p>
                      <a:pPr algn="ctr"/>
                      <a:r>
                        <a:rPr lang="en-US" sz="2000" kern="1200" dirty="0">
                          <a:solidFill>
                            <a:schemeClr val="tx2"/>
                          </a:solidFill>
                          <a:effectLst/>
                          <a:latin typeface="Perpetua" panose="02020502060401020303" pitchFamily="18" charset="0"/>
                          <a:ea typeface="+mn-ea"/>
                          <a:cs typeface="+mn-cs"/>
                        </a:rPr>
                        <a:t>Section 80-IBA </a:t>
                      </a:r>
                      <a:endParaRPr lang="en-US" sz="2000" b="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Clause 38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u="none" kern="1200" baseline="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510334187"/>
                  </a:ext>
                </a:extLst>
              </a:tr>
            </a:tbl>
          </a:graphicData>
        </a:graphic>
      </p:graphicFrame>
    </p:spTree>
    <p:extLst>
      <p:ext uri="{BB962C8B-B14F-4D97-AF65-F5344CB8AC3E}">
        <p14:creationId xmlns:p14="http://schemas.microsoft.com/office/powerpoint/2010/main" val="37667416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52</a:t>
            </a:fld>
            <a:endParaRPr lang="en-US"/>
          </a:p>
        </p:txBody>
      </p:sp>
      <p:sp>
        <p:nvSpPr>
          <p:cNvPr id="7" name="Text Placeholder 4"/>
          <p:cNvSpPr txBox="1">
            <a:spLocks/>
          </p:cNvSpPr>
          <p:nvPr/>
        </p:nvSpPr>
        <p:spPr bwMode="auto">
          <a:xfrm>
            <a:off x="-1" y="20318"/>
            <a:ext cx="9144000" cy="1198881"/>
          </a:xfrm>
          <a:prstGeom prst="rect">
            <a:avLst/>
          </a:prstGeom>
          <a:solidFill>
            <a:schemeClr val="tx1"/>
          </a:solidFill>
          <a:ln w="38100" cap="flat" cmpd="sng" algn="ctr">
            <a:noFill/>
            <a:prstDash val="solid"/>
            <a:miter lim="800000"/>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lvl1pPr marL="0" indent="0" algn="l" rtl="0" fontAlgn="base">
              <a:spcBef>
                <a:spcPct val="20000"/>
              </a:spcBef>
              <a:spcAft>
                <a:spcPct val="0"/>
              </a:spcAft>
              <a:buNone/>
              <a:defRPr sz="2000">
                <a:solidFill>
                  <a:schemeClr val="lt1"/>
                </a:solidFill>
                <a:latin typeface="+mn-lt"/>
                <a:ea typeface="+mn-ea"/>
                <a:cs typeface="+mn-cs"/>
              </a:defRPr>
            </a:lvl1pPr>
            <a:lvl2pPr marL="457200" indent="0" algn="l" rtl="0" fontAlgn="base">
              <a:spcBef>
                <a:spcPct val="20000"/>
              </a:spcBef>
              <a:spcAft>
                <a:spcPct val="0"/>
              </a:spcAft>
              <a:buNone/>
              <a:defRPr sz="1800">
                <a:solidFill>
                  <a:schemeClr val="lt1"/>
                </a:solidFill>
                <a:latin typeface="+mn-lt"/>
                <a:ea typeface="+mn-ea"/>
                <a:cs typeface="+mn-cs"/>
              </a:defRPr>
            </a:lvl2pPr>
            <a:lvl3pPr marL="914400" indent="0" algn="l" rtl="0" fontAlgn="base">
              <a:spcBef>
                <a:spcPct val="20000"/>
              </a:spcBef>
              <a:spcAft>
                <a:spcPct val="0"/>
              </a:spcAft>
              <a:buNone/>
              <a:defRPr sz="1600">
                <a:solidFill>
                  <a:schemeClr val="lt1"/>
                </a:solidFill>
                <a:latin typeface="+mn-lt"/>
                <a:ea typeface="+mn-ea"/>
                <a:cs typeface="+mn-cs"/>
              </a:defRPr>
            </a:lvl3pPr>
            <a:lvl4pPr marL="1371600" indent="0" algn="l" rtl="0" fontAlgn="base">
              <a:spcBef>
                <a:spcPct val="20000"/>
              </a:spcBef>
              <a:spcAft>
                <a:spcPct val="0"/>
              </a:spcAft>
              <a:buNone/>
              <a:defRPr sz="1400">
                <a:solidFill>
                  <a:schemeClr val="lt1"/>
                </a:solidFill>
                <a:latin typeface="+mn-lt"/>
                <a:ea typeface="+mn-ea"/>
                <a:cs typeface="+mn-cs"/>
              </a:defRPr>
            </a:lvl4pPr>
            <a:lvl5pPr marL="1828800" indent="0" algn="l" rtl="0" fontAlgn="base">
              <a:spcBef>
                <a:spcPct val="20000"/>
              </a:spcBef>
              <a:spcAft>
                <a:spcPct val="0"/>
              </a:spcAft>
              <a:buNone/>
              <a:defRPr sz="1400">
                <a:solidFill>
                  <a:schemeClr val="lt1"/>
                </a:solidFill>
                <a:latin typeface="+mn-lt"/>
                <a:ea typeface="+mn-ea"/>
                <a:cs typeface="+mn-cs"/>
              </a:defRPr>
            </a:lvl5pPr>
            <a:lvl6pPr marL="2286000" indent="0" algn="l" rtl="0" fontAlgn="base">
              <a:spcBef>
                <a:spcPct val="20000"/>
              </a:spcBef>
              <a:spcAft>
                <a:spcPct val="0"/>
              </a:spcAft>
              <a:buNone/>
              <a:defRPr sz="1400">
                <a:solidFill>
                  <a:schemeClr val="lt1"/>
                </a:solidFill>
                <a:latin typeface="+mn-lt"/>
                <a:ea typeface="+mn-ea"/>
                <a:cs typeface="+mn-cs"/>
              </a:defRPr>
            </a:lvl6pPr>
            <a:lvl7pPr marL="2743200" indent="0" algn="l" rtl="0" fontAlgn="base">
              <a:spcBef>
                <a:spcPct val="20000"/>
              </a:spcBef>
              <a:spcAft>
                <a:spcPct val="0"/>
              </a:spcAft>
              <a:buNone/>
              <a:defRPr sz="1400">
                <a:solidFill>
                  <a:schemeClr val="lt1"/>
                </a:solidFill>
                <a:latin typeface="+mn-lt"/>
                <a:ea typeface="+mn-ea"/>
                <a:cs typeface="+mn-cs"/>
              </a:defRPr>
            </a:lvl7pPr>
            <a:lvl8pPr marL="3200400" indent="0" algn="l" rtl="0" fontAlgn="base">
              <a:spcBef>
                <a:spcPct val="20000"/>
              </a:spcBef>
              <a:spcAft>
                <a:spcPct val="0"/>
              </a:spcAft>
              <a:buNone/>
              <a:defRPr sz="1400">
                <a:solidFill>
                  <a:schemeClr val="lt1"/>
                </a:solidFill>
                <a:latin typeface="+mn-lt"/>
                <a:ea typeface="+mn-ea"/>
                <a:cs typeface="+mn-cs"/>
              </a:defRPr>
            </a:lvl8pPr>
            <a:lvl9pPr marL="3657600" indent="0" algn="l" rtl="0" fontAlgn="base">
              <a:spcBef>
                <a:spcPct val="20000"/>
              </a:spcBef>
              <a:spcAft>
                <a:spcPct val="0"/>
              </a:spcAft>
              <a:buNone/>
              <a:defRPr sz="1400">
                <a:solidFill>
                  <a:schemeClr val="lt1"/>
                </a:solidFill>
                <a:latin typeface="+mn-lt"/>
                <a:ea typeface="+mn-ea"/>
                <a:cs typeface="+mn-cs"/>
              </a:defRPr>
            </a:lvl9pPr>
          </a:lstStyle>
          <a:p>
            <a:r>
              <a:rPr lang="en-US" sz="3600" b="1" kern="0" dirty="0">
                <a:latin typeface="High Tower Text" panose="02040502050506030303" pitchFamily="18" charset="0"/>
              </a:rPr>
              <a:t>B. Tax Incentives</a:t>
            </a:r>
            <a:endParaRPr lang="en-US" sz="3600" b="1" u="sng" kern="0" dirty="0">
              <a:latin typeface="High Tower Text" pitchFamily="18" charset="0"/>
            </a:endParaRPr>
          </a:p>
        </p:txBody>
      </p:sp>
      <p:graphicFrame>
        <p:nvGraphicFramePr>
          <p:cNvPr id="5" name="Table 4"/>
          <p:cNvGraphicFramePr>
            <a:graphicFrameLocks noGrp="1"/>
          </p:cNvGraphicFramePr>
          <p:nvPr/>
        </p:nvGraphicFramePr>
        <p:xfrm>
          <a:off x="1" y="1765751"/>
          <a:ext cx="9143998" cy="4327545"/>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4290354">
                  <a:extLst>
                    <a:ext uri="{9D8B030D-6E8A-4147-A177-3AD203B41FA5}">
                      <a16:colId xmlns:a16="http://schemas.microsoft.com/office/drawing/2014/main" val="20001"/>
                    </a:ext>
                  </a:extLst>
                </a:gridCol>
                <a:gridCol w="1404592">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gridCol w="1604210">
                  <a:extLst>
                    <a:ext uri="{9D8B030D-6E8A-4147-A177-3AD203B41FA5}">
                      <a16:colId xmlns:a16="http://schemas.microsoft.com/office/drawing/2014/main" val="20004"/>
                    </a:ext>
                  </a:extLst>
                </a:gridCol>
              </a:tblGrid>
              <a:tr h="1172865">
                <a:tc>
                  <a:txBody>
                    <a:bodyPr/>
                    <a:lstStyle/>
                    <a:p>
                      <a:pPr algn="ctr"/>
                      <a:r>
                        <a:rPr lang="en-US" sz="2000" b="1" dirty="0">
                          <a:solidFill>
                            <a:schemeClr val="tx2"/>
                          </a:solidFill>
                          <a:latin typeface="Perpetua" panose="02020502060401020303" pitchFamily="18" charset="0"/>
                        </a:rPr>
                        <a:t>S. No.</a:t>
                      </a:r>
                    </a:p>
                  </a:txBody>
                  <a:tcPr anchor="ctr"/>
                </a:tc>
                <a:tc>
                  <a:txBody>
                    <a:bodyPr/>
                    <a:lstStyle/>
                    <a:p>
                      <a:pPr algn="ctr"/>
                      <a:r>
                        <a:rPr lang="en-US" sz="2000" b="1" dirty="0">
                          <a:solidFill>
                            <a:schemeClr val="tx2"/>
                          </a:solidFill>
                          <a:latin typeface="Perpetua" panose="02020502060401020303" pitchFamily="18" charset="0"/>
                        </a:rPr>
                        <a:t>Brief </a:t>
                      </a:r>
                    </a:p>
                  </a:txBody>
                  <a:tcPr anchor="ctr"/>
                </a:tc>
                <a:tc>
                  <a:txBody>
                    <a:bodyPr/>
                    <a:lstStyle/>
                    <a:p>
                      <a:pPr algn="ctr"/>
                      <a:r>
                        <a:rPr lang="en-US" sz="2000" b="1" dirty="0">
                          <a:solidFill>
                            <a:schemeClr val="tx2"/>
                          </a:solidFill>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2"/>
                          </a:solidFill>
                          <a:latin typeface="Perpetua" panose="02020502060401020303" pitchFamily="18" charset="0"/>
                        </a:rPr>
                        <a:t>Clause No. </a:t>
                      </a:r>
                    </a:p>
                    <a:p>
                      <a:pPr algn="ctr"/>
                      <a:endParaRPr lang="en-US" sz="2000" b="1" dirty="0">
                        <a:solidFill>
                          <a:schemeClr val="tx2"/>
                        </a:solidFill>
                        <a:latin typeface="Perpetua" panose="02020502060401020303" pitchFamily="18" charset="0"/>
                      </a:endParaRPr>
                    </a:p>
                  </a:txBody>
                  <a:tcPr anchor="ctr"/>
                </a:tc>
                <a:tc>
                  <a:txBody>
                    <a:bodyPr/>
                    <a:lstStyle/>
                    <a:p>
                      <a:pPr algn="ctr"/>
                      <a:r>
                        <a:rPr lang="en-US" sz="2000" b="1" dirty="0">
                          <a:solidFill>
                            <a:schemeClr val="tx2"/>
                          </a:solidFill>
                          <a:latin typeface="Perpetua" panose="02020502060401020303" pitchFamily="18" charset="0"/>
                        </a:rPr>
                        <a:t>Effective date</a:t>
                      </a:r>
                    </a:p>
                    <a:p>
                      <a:pPr algn="ctr"/>
                      <a:r>
                        <a:rPr lang="en-US" sz="2000" b="1" dirty="0">
                          <a:solidFill>
                            <a:schemeClr val="tx2"/>
                          </a:solidFill>
                          <a:latin typeface="Perpetua" panose="02020502060401020303" pitchFamily="18" charset="0"/>
                        </a:rPr>
                        <a:t>[i.e. w.e.f.]</a:t>
                      </a:r>
                    </a:p>
                  </a:txBody>
                  <a:tcPr anchor="ctr"/>
                </a:tc>
                <a:extLst>
                  <a:ext uri="{0D108BD9-81ED-4DB2-BD59-A6C34878D82A}">
                    <a16:rowId xmlns:a16="http://schemas.microsoft.com/office/drawing/2014/main" val="10000"/>
                  </a:ext>
                </a:extLst>
              </a:tr>
              <a:tr h="1143000">
                <a:tc>
                  <a:txBody>
                    <a:bodyPr/>
                    <a:lstStyle/>
                    <a:p>
                      <a:pPr algn="ctr"/>
                      <a:r>
                        <a:rPr lang="en-US" sz="2000" b="0" i="0" dirty="0">
                          <a:solidFill>
                            <a:schemeClr val="tx2"/>
                          </a:solidFill>
                          <a:latin typeface="Perpetua" panose="02020502060401020303" pitchFamily="18" charset="0"/>
                        </a:rPr>
                        <a:t>5.</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Extending time limit for sanctioning of loan affordable housing for availing deduction under section 80EEA of the Act.</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Section 80EEA</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Clause 32</a:t>
                      </a:r>
                    </a:p>
                  </a:txBody>
                  <a:tcPr anchor="ctr"/>
                </a:tc>
                <a:tc>
                  <a:txBody>
                    <a:bodyPr/>
                    <a:lstStyle/>
                    <a:p>
                      <a:pPr marL="0" algn="ctr" defTabSz="914400" rtl="0" eaLnBrk="1" latinLnBrk="0" hangingPunct="1"/>
                      <a:r>
                        <a:rPr lang="en-US" sz="2000" b="0" i="0" u="none" kern="1200" dirty="0">
                          <a:solidFill>
                            <a:schemeClr val="tx2"/>
                          </a:solidFill>
                          <a:latin typeface="Perpetua" panose="02020502060401020303" pitchFamily="18" charset="0"/>
                          <a:ea typeface="+mn-ea"/>
                          <a:cs typeface="+mn-cs"/>
                        </a:rPr>
                        <a:t>01-04-2021</a:t>
                      </a:r>
                    </a:p>
                  </a:txBody>
                  <a:tcPr anchor="ctr"/>
                </a:tc>
                <a:extLst>
                  <a:ext uri="{0D108BD9-81ED-4DB2-BD59-A6C34878D82A}">
                    <a16:rowId xmlns:a16="http://schemas.microsoft.com/office/drawing/2014/main" val="10001"/>
                  </a:ext>
                </a:extLst>
              </a:tr>
              <a:tr h="299752">
                <a:tc>
                  <a:txBody>
                    <a:bodyPr/>
                    <a:lstStyle/>
                    <a:p>
                      <a:pPr algn="ctr"/>
                      <a:r>
                        <a:rPr lang="en-US" sz="2000" b="0" i="0" dirty="0">
                          <a:solidFill>
                            <a:schemeClr val="tx2"/>
                          </a:solidFill>
                          <a:latin typeface="Perpetua" panose="02020502060401020303" pitchFamily="18" charset="0"/>
                        </a:rPr>
                        <a:t>6.</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Modification in conditions for offshore funds’ exemption from “Business Connection”.</a:t>
                      </a:r>
                    </a:p>
                  </a:txBody>
                  <a:tcPr anchor="ctr"/>
                </a:tc>
                <a:tc>
                  <a:txBody>
                    <a:bodyPr/>
                    <a:lstStyle/>
                    <a:p>
                      <a:pPr algn="ctr"/>
                      <a:r>
                        <a:rPr lang="en-US" sz="2000" kern="1200" dirty="0">
                          <a:solidFill>
                            <a:schemeClr val="tx2"/>
                          </a:solidFill>
                          <a:effectLst/>
                          <a:latin typeface="Perpetua" panose="02020502060401020303" pitchFamily="18" charset="0"/>
                          <a:ea typeface="+mn-ea"/>
                          <a:cs typeface="+mn-cs"/>
                        </a:rPr>
                        <a:t>Section 9A</a:t>
                      </a:r>
                      <a:endParaRPr lang="en-US" sz="2000" b="0" i="0" u="none"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Clause 6</a:t>
                      </a:r>
                    </a:p>
                  </a:txBody>
                  <a:tcPr anchor="ctr"/>
                </a:tc>
                <a:tc>
                  <a:txBody>
                    <a:bodyPr/>
                    <a:lstStyle/>
                    <a:p>
                      <a:pPr marL="0" algn="ctr" defTabSz="914400" rtl="0" eaLnBrk="1" latinLnBrk="0" hangingPunct="1"/>
                      <a:r>
                        <a:rPr lang="en-US" sz="2000" b="0" i="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2"/>
                  </a:ext>
                </a:extLst>
              </a:tr>
              <a:tr h="838200">
                <a:tc>
                  <a:txBody>
                    <a:bodyPr/>
                    <a:lstStyle/>
                    <a:p>
                      <a:pPr algn="ctr"/>
                      <a:r>
                        <a:rPr lang="en-US" sz="2000" b="0" i="0" dirty="0">
                          <a:solidFill>
                            <a:schemeClr val="tx2"/>
                          </a:solidFill>
                          <a:latin typeface="Perpetua" panose="02020502060401020303" pitchFamily="18" charset="0"/>
                        </a:rPr>
                        <a:t>7.</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2"/>
                          </a:solidFill>
                          <a:effectLst/>
                          <a:latin typeface="Perpetua" panose="02020502060401020303" pitchFamily="18" charset="0"/>
                          <a:ea typeface="+mn-ea"/>
                          <a:cs typeface="+mn-cs"/>
                        </a:rPr>
                        <a:t>Amendment of section 115BAB of the Act to include generation of electricity as manufacturing.</a:t>
                      </a:r>
                      <a:endParaRPr lang="en-US" sz="2000" b="0" i="0" u="none" strike="noStrike" kern="1200" baseline="0" dirty="0">
                        <a:solidFill>
                          <a:schemeClr val="tx2"/>
                        </a:solidFill>
                        <a:latin typeface="Perpetua" panose="02020502060401020303" pitchFamily="18" charset="0"/>
                        <a:ea typeface="+mn-ea"/>
                        <a:cs typeface="+mn-cs"/>
                      </a:endParaRP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Section 115BAB</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Clause 52</a:t>
                      </a:r>
                    </a:p>
                  </a:txBody>
                  <a:tcPr anchor="ctr"/>
                </a:tc>
                <a:tc>
                  <a:txBody>
                    <a:bodyPr/>
                    <a:lstStyle/>
                    <a:p>
                      <a:pPr marL="0" algn="ctr" defTabSz="914400" rtl="0" eaLnBrk="1" latinLnBrk="0" hangingPunct="1"/>
                      <a:r>
                        <a:rPr lang="en-US" sz="2000" b="0" i="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5078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8025B20-EA67-416F-A18B-3C65EBEC4DA6}"/>
              </a:ext>
            </a:extLst>
          </p:cNvPr>
          <p:cNvSpPr>
            <a:spLocks noGrp="1"/>
          </p:cNvSpPr>
          <p:nvPr>
            <p:ph type="sldNum" sz="quarter" idx="12"/>
          </p:nvPr>
        </p:nvSpPr>
        <p:spPr/>
        <p:txBody>
          <a:bodyPr/>
          <a:lstStyle/>
          <a:p>
            <a:fld id="{30E6179D-5383-456B-B231-50ACACB8F698}" type="slidenum">
              <a:rPr lang="en-US" smtClean="0"/>
              <a:pPr/>
              <a:t>53</a:t>
            </a:fld>
            <a:endParaRPr lang="en-US"/>
          </a:p>
        </p:txBody>
      </p:sp>
      <p:graphicFrame>
        <p:nvGraphicFramePr>
          <p:cNvPr id="5" name="Table 4">
            <a:extLst>
              <a:ext uri="{FF2B5EF4-FFF2-40B4-BE49-F238E27FC236}">
                <a16:creationId xmlns:a16="http://schemas.microsoft.com/office/drawing/2014/main" id="{0C6B6061-2778-4D88-9F9C-A20454B8705D}"/>
              </a:ext>
            </a:extLst>
          </p:cNvPr>
          <p:cNvGraphicFramePr>
            <a:graphicFrameLocks noGrp="1"/>
          </p:cNvGraphicFramePr>
          <p:nvPr/>
        </p:nvGraphicFramePr>
        <p:xfrm>
          <a:off x="22976" y="1628800"/>
          <a:ext cx="9143998" cy="4403745"/>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4290354">
                  <a:extLst>
                    <a:ext uri="{9D8B030D-6E8A-4147-A177-3AD203B41FA5}">
                      <a16:colId xmlns:a16="http://schemas.microsoft.com/office/drawing/2014/main" val="20001"/>
                    </a:ext>
                  </a:extLst>
                </a:gridCol>
                <a:gridCol w="1404592">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gridCol w="1604210">
                  <a:extLst>
                    <a:ext uri="{9D8B030D-6E8A-4147-A177-3AD203B41FA5}">
                      <a16:colId xmlns:a16="http://schemas.microsoft.com/office/drawing/2014/main" val="20004"/>
                    </a:ext>
                  </a:extLst>
                </a:gridCol>
              </a:tblGrid>
              <a:tr h="1172865">
                <a:tc>
                  <a:txBody>
                    <a:bodyPr/>
                    <a:lstStyle/>
                    <a:p>
                      <a:pPr algn="ctr"/>
                      <a:r>
                        <a:rPr lang="en-US" sz="2000" b="1" dirty="0">
                          <a:solidFill>
                            <a:schemeClr val="tx2"/>
                          </a:solidFill>
                          <a:latin typeface="Perpetua" panose="02020502060401020303" pitchFamily="18" charset="0"/>
                        </a:rPr>
                        <a:t>S. No.</a:t>
                      </a:r>
                    </a:p>
                  </a:txBody>
                  <a:tcPr anchor="ctr"/>
                </a:tc>
                <a:tc>
                  <a:txBody>
                    <a:bodyPr/>
                    <a:lstStyle/>
                    <a:p>
                      <a:pPr algn="ctr"/>
                      <a:r>
                        <a:rPr lang="en-US" sz="2000" b="1" dirty="0">
                          <a:solidFill>
                            <a:schemeClr val="tx2"/>
                          </a:solidFill>
                          <a:latin typeface="Perpetua" panose="02020502060401020303" pitchFamily="18" charset="0"/>
                        </a:rPr>
                        <a:t>Brief </a:t>
                      </a:r>
                    </a:p>
                  </a:txBody>
                  <a:tcPr anchor="ctr"/>
                </a:tc>
                <a:tc>
                  <a:txBody>
                    <a:bodyPr/>
                    <a:lstStyle/>
                    <a:p>
                      <a:pPr algn="ctr"/>
                      <a:r>
                        <a:rPr lang="en-US" sz="2000" b="1" dirty="0">
                          <a:solidFill>
                            <a:schemeClr val="tx2"/>
                          </a:solidFill>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2"/>
                          </a:solidFill>
                          <a:latin typeface="Perpetua" panose="02020502060401020303" pitchFamily="18" charset="0"/>
                        </a:rPr>
                        <a:t>Clause No. </a:t>
                      </a:r>
                    </a:p>
                    <a:p>
                      <a:pPr algn="ctr"/>
                      <a:endParaRPr lang="en-US" sz="2000" b="1" dirty="0">
                        <a:solidFill>
                          <a:schemeClr val="tx2"/>
                        </a:solidFill>
                        <a:latin typeface="Perpetua" panose="02020502060401020303" pitchFamily="18" charset="0"/>
                      </a:endParaRPr>
                    </a:p>
                  </a:txBody>
                  <a:tcPr anchor="ctr"/>
                </a:tc>
                <a:tc>
                  <a:txBody>
                    <a:bodyPr/>
                    <a:lstStyle/>
                    <a:p>
                      <a:pPr algn="ctr"/>
                      <a:r>
                        <a:rPr lang="en-US" sz="2000" b="1" dirty="0">
                          <a:solidFill>
                            <a:schemeClr val="tx2"/>
                          </a:solidFill>
                          <a:latin typeface="Perpetua" panose="02020502060401020303" pitchFamily="18" charset="0"/>
                        </a:rPr>
                        <a:t>Effective date</a:t>
                      </a:r>
                    </a:p>
                    <a:p>
                      <a:pPr algn="ctr"/>
                      <a:r>
                        <a:rPr lang="en-US" sz="2000" b="1" dirty="0">
                          <a:solidFill>
                            <a:schemeClr val="tx2"/>
                          </a:solidFill>
                          <a:latin typeface="Perpetua" panose="02020502060401020303" pitchFamily="18" charset="0"/>
                        </a:rPr>
                        <a:t>[i.e. w.e.f.]</a:t>
                      </a:r>
                    </a:p>
                  </a:txBody>
                  <a:tcPr anchor="ctr"/>
                </a:tc>
                <a:extLst>
                  <a:ext uri="{0D108BD9-81ED-4DB2-BD59-A6C34878D82A}">
                    <a16:rowId xmlns:a16="http://schemas.microsoft.com/office/drawing/2014/main" val="10000"/>
                  </a:ext>
                </a:extLst>
              </a:tr>
              <a:tr h="838200">
                <a:tc>
                  <a:txBody>
                    <a:bodyPr/>
                    <a:lstStyle/>
                    <a:p>
                      <a:pPr algn="ctr"/>
                      <a:r>
                        <a:rPr lang="en-US" sz="2000" b="0" i="0" dirty="0">
                          <a:solidFill>
                            <a:schemeClr val="tx2"/>
                          </a:solidFill>
                          <a:latin typeface="Perpetua" panose="02020502060401020303" pitchFamily="18" charset="0"/>
                        </a:rPr>
                        <a:t>8.</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2"/>
                          </a:solidFill>
                          <a:effectLst/>
                          <a:latin typeface="Perpetua" panose="02020502060401020303" pitchFamily="18" charset="0"/>
                          <a:ea typeface="+mn-ea"/>
                          <a:cs typeface="+mn-cs"/>
                        </a:rPr>
                        <a:t>Amendment of section 194LC of the Act to extend the period of concessional rate of withholding tax and also to provide for the concessional rate to bonds listed in stock exchanges in IFSC. </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Section 194LC</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Clause</a:t>
                      </a:r>
                      <a:r>
                        <a:rPr lang="en-US" sz="2000" b="0" i="0" u="none" kern="1200" baseline="0" dirty="0">
                          <a:solidFill>
                            <a:schemeClr val="tx2"/>
                          </a:solidFill>
                          <a:latin typeface="Perpetua" panose="02020502060401020303" pitchFamily="18" charset="0"/>
                          <a:ea typeface="+mn-ea"/>
                          <a:cs typeface="+mn-cs"/>
                        </a:rPr>
                        <a:t> 82</a:t>
                      </a:r>
                      <a:endParaRPr lang="en-US" sz="2000" b="0" i="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000" b="0" i="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4"/>
                  </a:ext>
                </a:extLst>
              </a:tr>
              <a:tr h="970896">
                <a:tc>
                  <a:txBody>
                    <a:bodyPr/>
                    <a:lstStyle/>
                    <a:p>
                      <a:pPr algn="ctr"/>
                      <a:r>
                        <a:rPr lang="en-US" sz="2000" b="0" i="0" dirty="0">
                          <a:solidFill>
                            <a:schemeClr val="tx2"/>
                          </a:solidFill>
                          <a:latin typeface="Perpetua" panose="02020502060401020303" pitchFamily="18" charset="0"/>
                        </a:rPr>
                        <a:t>9.</a:t>
                      </a:r>
                    </a:p>
                  </a:txBody>
                  <a:tcPr anchor="ctr"/>
                </a:tc>
                <a:tc>
                  <a:txBody>
                    <a:bodyPr/>
                    <a:lstStyle/>
                    <a:p>
                      <a:pPr algn="just"/>
                      <a:r>
                        <a:rPr lang="en-US" sz="2000" b="0" kern="1200" dirty="0">
                          <a:solidFill>
                            <a:schemeClr val="tx2"/>
                          </a:solidFill>
                          <a:effectLst/>
                          <a:latin typeface="Perpetua" panose="02020502060401020303" pitchFamily="18" charset="0"/>
                          <a:ea typeface="+mn-ea"/>
                          <a:cs typeface="+mn-cs"/>
                        </a:rPr>
                        <a:t>Amendment of section 194LD of the Act to extend the period of concessional rate of  withholding tax and also to extend this concessional rate to municipal debt securities.</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Section 194LD</a:t>
                      </a:r>
                    </a:p>
                  </a:txBody>
                  <a:tcPr anchor="ctr"/>
                </a:tc>
                <a:tc>
                  <a:txBody>
                    <a:bodyPr/>
                    <a:lstStyle/>
                    <a:p>
                      <a:pPr algn="ctr"/>
                      <a:r>
                        <a:rPr lang="en-US" sz="2000" b="0" i="0" u="none" kern="1200" dirty="0">
                          <a:solidFill>
                            <a:schemeClr val="tx2"/>
                          </a:solidFill>
                          <a:latin typeface="Perpetua" panose="02020502060401020303" pitchFamily="18" charset="0"/>
                          <a:ea typeface="+mn-ea"/>
                          <a:cs typeface="+mn-cs"/>
                        </a:rPr>
                        <a:t>Clause</a:t>
                      </a:r>
                      <a:r>
                        <a:rPr lang="en-US" sz="2000" b="0" i="0" u="none" kern="1200" baseline="0" dirty="0">
                          <a:solidFill>
                            <a:schemeClr val="tx2"/>
                          </a:solidFill>
                          <a:latin typeface="Perpetua" panose="02020502060401020303" pitchFamily="18" charset="0"/>
                          <a:ea typeface="+mn-ea"/>
                          <a:cs typeface="+mn-cs"/>
                        </a:rPr>
                        <a:t> 83</a:t>
                      </a:r>
                      <a:endParaRPr lang="en-US" sz="2000" b="0" i="0" u="none" kern="1200" dirty="0">
                        <a:solidFill>
                          <a:schemeClr val="tx2"/>
                        </a:solidFill>
                        <a:latin typeface="Perpetua" panose="02020502060401020303" pitchFamily="18" charset="0"/>
                        <a:ea typeface="+mn-ea"/>
                        <a:cs typeface="+mn-cs"/>
                      </a:endParaRPr>
                    </a:p>
                  </a:txBody>
                  <a:tcPr anchor="ctr"/>
                </a:tc>
                <a:tc>
                  <a:txBody>
                    <a:bodyPr/>
                    <a:lstStyle/>
                    <a:p>
                      <a:pPr marL="0" algn="ctr" defTabSz="914400" rtl="0" eaLnBrk="1" latinLnBrk="0" hangingPunct="1"/>
                      <a:r>
                        <a:rPr lang="en-US" sz="2000" b="0" i="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5"/>
                  </a:ext>
                </a:extLst>
              </a:tr>
            </a:tbl>
          </a:graphicData>
        </a:graphic>
      </p:graphicFrame>
      <p:sp>
        <p:nvSpPr>
          <p:cNvPr id="6" name="Text Placeholder 4">
            <a:extLst>
              <a:ext uri="{FF2B5EF4-FFF2-40B4-BE49-F238E27FC236}">
                <a16:creationId xmlns:a16="http://schemas.microsoft.com/office/drawing/2014/main" id="{D4E3642D-18A0-4A9B-914D-804F62905E82}"/>
              </a:ext>
            </a:extLst>
          </p:cNvPr>
          <p:cNvSpPr txBox="1">
            <a:spLocks/>
          </p:cNvSpPr>
          <p:nvPr/>
        </p:nvSpPr>
        <p:spPr bwMode="auto">
          <a:xfrm>
            <a:off x="-1" y="20318"/>
            <a:ext cx="9144000" cy="1198881"/>
          </a:xfrm>
          <a:prstGeom prst="rect">
            <a:avLst/>
          </a:prstGeom>
          <a:solidFill>
            <a:schemeClr val="tx1"/>
          </a:solidFill>
          <a:ln w="38100" cap="flat" cmpd="sng" algn="ctr">
            <a:noFill/>
            <a:prstDash val="solid"/>
            <a:miter lim="800000"/>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t" anchorCtr="0" compatLnSpc="1">
            <a:prstTxWarp prst="textNoShape">
              <a:avLst/>
            </a:prstTxWarp>
          </a:bodyPr>
          <a:lstStyle>
            <a:lvl1pPr marL="0" indent="0" algn="l" rtl="0" fontAlgn="base">
              <a:spcBef>
                <a:spcPct val="20000"/>
              </a:spcBef>
              <a:spcAft>
                <a:spcPct val="0"/>
              </a:spcAft>
              <a:buNone/>
              <a:defRPr sz="2000">
                <a:solidFill>
                  <a:schemeClr val="lt1"/>
                </a:solidFill>
                <a:latin typeface="+mn-lt"/>
                <a:ea typeface="+mn-ea"/>
                <a:cs typeface="+mn-cs"/>
              </a:defRPr>
            </a:lvl1pPr>
            <a:lvl2pPr marL="457200" indent="0" algn="l" rtl="0" fontAlgn="base">
              <a:spcBef>
                <a:spcPct val="20000"/>
              </a:spcBef>
              <a:spcAft>
                <a:spcPct val="0"/>
              </a:spcAft>
              <a:buNone/>
              <a:defRPr sz="1800">
                <a:solidFill>
                  <a:schemeClr val="lt1"/>
                </a:solidFill>
                <a:latin typeface="+mn-lt"/>
                <a:ea typeface="+mn-ea"/>
                <a:cs typeface="+mn-cs"/>
              </a:defRPr>
            </a:lvl2pPr>
            <a:lvl3pPr marL="914400" indent="0" algn="l" rtl="0" fontAlgn="base">
              <a:spcBef>
                <a:spcPct val="20000"/>
              </a:spcBef>
              <a:spcAft>
                <a:spcPct val="0"/>
              </a:spcAft>
              <a:buNone/>
              <a:defRPr sz="1600">
                <a:solidFill>
                  <a:schemeClr val="lt1"/>
                </a:solidFill>
                <a:latin typeface="+mn-lt"/>
                <a:ea typeface="+mn-ea"/>
                <a:cs typeface="+mn-cs"/>
              </a:defRPr>
            </a:lvl3pPr>
            <a:lvl4pPr marL="1371600" indent="0" algn="l" rtl="0" fontAlgn="base">
              <a:spcBef>
                <a:spcPct val="20000"/>
              </a:spcBef>
              <a:spcAft>
                <a:spcPct val="0"/>
              </a:spcAft>
              <a:buNone/>
              <a:defRPr sz="1400">
                <a:solidFill>
                  <a:schemeClr val="lt1"/>
                </a:solidFill>
                <a:latin typeface="+mn-lt"/>
                <a:ea typeface="+mn-ea"/>
                <a:cs typeface="+mn-cs"/>
              </a:defRPr>
            </a:lvl4pPr>
            <a:lvl5pPr marL="1828800" indent="0" algn="l" rtl="0" fontAlgn="base">
              <a:spcBef>
                <a:spcPct val="20000"/>
              </a:spcBef>
              <a:spcAft>
                <a:spcPct val="0"/>
              </a:spcAft>
              <a:buNone/>
              <a:defRPr sz="1400">
                <a:solidFill>
                  <a:schemeClr val="lt1"/>
                </a:solidFill>
                <a:latin typeface="+mn-lt"/>
                <a:ea typeface="+mn-ea"/>
                <a:cs typeface="+mn-cs"/>
              </a:defRPr>
            </a:lvl5pPr>
            <a:lvl6pPr marL="2286000" indent="0" algn="l" rtl="0" fontAlgn="base">
              <a:spcBef>
                <a:spcPct val="20000"/>
              </a:spcBef>
              <a:spcAft>
                <a:spcPct val="0"/>
              </a:spcAft>
              <a:buNone/>
              <a:defRPr sz="1400">
                <a:solidFill>
                  <a:schemeClr val="lt1"/>
                </a:solidFill>
                <a:latin typeface="+mn-lt"/>
                <a:ea typeface="+mn-ea"/>
                <a:cs typeface="+mn-cs"/>
              </a:defRPr>
            </a:lvl6pPr>
            <a:lvl7pPr marL="2743200" indent="0" algn="l" rtl="0" fontAlgn="base">
              <a:spcBef>
                <a:spcPct val="20000"/>
              </a:spcBef>
              <a:spcAft>
                <a:spcPct val="0"/>
              </a:spcAft>
              <a:buNone/>
              <a:defRPr sz="1400">
                <a:solidFill>
                  <a:schemeClr val="lt1"/>
                </a:solidFill>
                <a:latin typeface="+mn-lt"/>
                <a:ea typeface="+mn-ea"/>
                <a:cs typeface="+mn-cs"/>
              </a:defRPr>
            </a:lvl7pPr>
            <a:lvl8pPr marL="3200400" indent="0" algn="l" rtl="0" fontAlgn="base">
              <a:spcBef>
                <a:spcPct val="20000"/>
              </a:spcBef>
              <a:spcAft>
                <a:spcPct val="0"/>
              </a:spcAft>
              <a:buNone/>
              <a:defRPr sz="1400">
                <a:solidFill>
                  <a:schemeClr val="lt1"/>
                </a:solidFill>
                <a:latin typeface="+mn-lt"/>
                <a:ea typeface="+mn-ea"/>
                <a:cs typeface="+mn-cs"/>
              </a:defRPr>
            </a:lvl8pPr>
            <a:lvl9pPr marL="3657600" indent="0" algn="l" rtl="0" fontAlgn="base">
              <a:spcBef>
                <a:spcPct val="20000"/>
              </a:spcBef>
              <a:spcAft>
                <a:spcPct val="0"/>
              </a:spcAft>
              <a:buNone/>
              <a:defRPr sz="1400">
                <a:solidFill>
                  <a:schemeClr val="lt1"/>
                </a:solidFill>
                <a:latin typeface="+mn-lt"/>
                <a:ea typeface="+mn-ea"/>
                <a:cs typeface="+mn-cs"/>
              </a:defRPr>
            </a:lvl9pPr>
          </a:lstStyle>
          <a:p>
            <a:r>
              <a:rPr lang="en-US" sz="3600" b="1" kern="0" dirty="0">
                <a:latin typeface="High Tower Text" panose="02040502050506030303" pitchFamily="18" charset="0"/>
              </a:rPr>
              <a:t>B. Tax Incentives</a:t>
            </a:r>
            <a:endParaRPr lang="en-US" sz="3600" b="1" u="sng" kern="0" dirty="0">
              <a:latin typeface="High Tower Text" pitchFamily="18" charset="0"/>
            </a:endParaRPr>
          </a:p>
        </p:txBody>
      </p:sp>
    </p:spTree>
    <p:extLst>
      <p:ext uri="{BB962C8B-B14F-4D97-AF65-F5344CB8AC3E}">
        <p14:creationId xmlns:p14="http://schemas.microsoft.com/office/powerpoint/2010/main" val="31036812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556792"/>
          </a:xfrm>
          <a:solidFill>
            <a:schemeClr val="tx1"/>
          </a:solidFill>
        </p:spPr>
        <p:txBody>
          <a:bodyPr anchor="t"/>
          <a:lstStyle/>
          <a:p>
            <a:r>
              <a:rPr lang="en-IN" sz="3200" b="1" kern="1200" dirty="0">
                <a:latin typeface="Times New Roman" panose="02020603050405020304" pitchFamily="18" charset="0"/>
                <a:cs typeface="Times New Roman" panose="02020603050405020304" pitchFamily="18" charset="0"/>
              </a:rPr>
              <a:t>1</a:t>
            </a:r>
            <a:r>
              <a:rPr lang="en-IN" sz="3100" b="1" kern="1200" dirty="0">
                <a:latin typeface="High Tower Text" pitchFamily="18" charset="0"/>
              </a:rPr>
              <a:t>. </a:t>
            </a:r>
            <a:r>
              <a:rPr lang="en-US" sz="3100" b="1" dirty="0">
                <a:latin typeface="Perpetua" panose="02020502060401020303" pitchFamily="18" charset="0"/>
              </a:rPr>
              <a:t>Exemption in respect of certain income of wholly owned subsidiary of Abu Dhabi Investment Authority and Sovereign wealth fund </a:t>
            </a:r>
            <a:r>
              <a:rPr lang="en-US" sz="3000" b="1" dirty="0">
                <a:latin typeface="Perpetua" panose="02020502060401020303" pitchFamily="18" charset="0"/>
              </a:rPr>
              <a:t>[Clause 7]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0" y="1700808"/>
            <a:ext cx="9036496" cy="5020667"/>
          </a:xfrm>
        </p:spPr>
        <p:txBody>
          <a:bodyPr/>
          <a:lstStyle/>
          <a:p>
            <a:pPr marL="0" indent="0" algn="just">
              <a:spcBef>
                <a:spcPts val="0"/>
              </a:spcBef>
              <a:buNone/>
            </a:pPr>
            <a:r>
              <a:rPr lang="en-US" sz="2300" b="1" u="sng" dirty="0">
                <a:solidFill>
                  <a:schemeClr val="accent4"/>
                </a:solidFill>
                <a:latin typeface="Perpetua" panose="02020502060401020303" pitchFamily="18" charset="0"/>
              </a:rPr>
              <a:t>Insertion of clause (d) in section 10 of the Income-tax Act, w.e.f. 01.04.2021 [Clause 7]</a:t>
            </a:r>
            <a:endParaRPr lang="en-US" sz="2300" dirty="0">
              <a:solidFill>
                <a:schemeClr val="accent4"/>
              </a:solidFill>
              <a:latin typeface="Perpetua" panose="02020502060401020303" pitchFamily="18" charset="0"/>
            </a:endParaRPr>
          </a:p>
          <a:p>
            <a:pPr marL="0" indent="0">
              <a:buNone/>
            </a:pPr>
            <a:r>
              <a:rPr lang="en-US" sz="2100" i="1" dirty="0">
                <a:solidFill>
                  <a:srgbClr val="000000"/>
                </a:solidFill>
                <a:latin typeface="Perpetua" panose="02020502060401020303" pitchFamily="18" charset="0"/>
              </a:rPr>
              <a:t>(d) after clause (23FD), the following clause shall be inserted, namely:––</a:t>
            </a:r>
          </a:p>
          <a:p>
            <a:pPr marL="231775" indent="0" algn="just">
              <a:buNone/>
            </a:pPr>
            <a:r>
              <a:rPr lang="en-US" sz="2100" i="1" dirty="0">
                <a:solidFill>
                  <a:srgbClr val="000000"/>
                </a:solidFill>
                <a:latin typeface="Perpetua" panose="02020502060401020303" pitchFamily="18" charset="0"/>
              </a:rPr>
              <a:t> “(23FE) any income of a specified person in the nature of dividend, interest or long-term capital gains arising from an investment made by it in India, whether in the form of debt or equity, if the investment––	</a:t>
            </a:r>
          </a:p>
          <a:p>
            <a:pPr marL="280988" indent="0" algn="just">
              <a:buNone/>
            </a:pPr>
            <a:r>
              <a:rPr lang="en-US" sz="2100" i="1" dirty="0">
                <a:solidFill>
                  <a:srgbClr val="000000"/>
                </a:solidFill>
                <a:latin typeface="Perpetua" panose="02020502060401020303" pitchFamily="18" charset="0"/>
              </a:rPr>
              <a:t>(</a:t>
            </a:r>
            <a:r>
              <a:rPr lang="en-US" sz="2100" i="1" dirty="0" err="1">
                <a:solidFill>
                  <a:srgbClr val="000000"/>
                </a:solidFill>
                <a:latin typeface="Perpetua" panose="02020502060401020303" pitchFamily="18" charset="0"/>
              </a:rPr>
              <a:t>i</a:t>
            </a:r>
            <a:r>
              <a:rPr lang="en-US" sz="2100" i="1" dirty="0">
                <a:solidFill>
                  <a:srgbClr val="000000"/>
                </a:solidFill>
                <a:latin typeface="Perpetua" panose="02020502060401020303" pitchFamily="18" charset="0"/>
              </a:rPr>
              <a:t>)   is made on or before the 31st day of March, 2024;</a:t>
            </a:r>
          </a:p>
          <a:p>
            <a:pPr marL="280988" indent="0" algn="just">
              <a:buNone/>
            </a:pPr>
            <a:r>
              <a:rPr lang="en-US" sz="2100" i="1" dirty="0">
                <a:solidFill>
                  <a:srgbClr val="000000"/>
                </a:solidFill>
                <a:latin typeface="Perpetua" panose="02020502060401020303" pitchFamily="18" charset="0"/>
              </a:rPr>
              <a:t>(ii)  is held for at least three years; and</a:t>
            </a:r>
          </a:p>
          <a:p>
            <a:pPr marL="633413" indent="-401638" algn="just">
              <a:buNone/>
            </a:pPr>
            <a:r>
              <a:rPr lang="en-US" sz="2100" i="1" dirty="0">
                <a:solidFill>
                  <a:srgbClr val="000000"/>
                </a:solidFill>
                <a:latin typeface="Perpetua" panose="02020502060401020303" pitchFamily="18" charset="0"/>
              </a:rPr>
              <a:t>(iii) is in a company or enterprise carrying on the business of developing, or operating and  maintaining, or developing, operating and maintaining any infrastructure facility as defined in the Explanation to clause (</a:t>
            </a:r>
            <a:r>
              <a:rPr lang="en-US" sz="2100" i="1" dirty="0" err="1">
                <a:solidFill>
                  <a:srgbClr val="000000"/>
                </a:solidFill>
                <a:latin typeface="Perpetua" panose="02020502060401020303" pitchFamily="18" charset="0"/>
              </a:rPr>
              <a:t>i</a:t>
            </a:r>
            <a:r>
              <a:rPr lang="en-US" sz="2100" i="1" dirty="0">
                <a:solidFill>
                  <a:srgbClr val="000000"/>
                </a:solidFill>
                <a:latin typeface="Perpetua" panose="02020502060401020303" pitchFamily="18" charset="0"/>
              </a:rPr>
              <a:t>) of sub-section (4) of section 80-IA or such other business as the Central Government may, by notification in the Official Gazette, specify in this behalf.</a:t>
            </a:r>
          </a:p>
          <a:p>
            <a:pPr marL="280988" indent="0" algn="just">
              <a:buNone/>
            </a:pPr>
            <a:r>
              <a:rPr lang="en-US" sz="2100" i="1" dirty="0">
                <a:solidFill>
                  <a:srgbClr val="000000"/>
                </a:solidFill>
                <a:latin typeface="Perpetua" panose="02020502060401020303" pitchFamily="18" charset="0"/>
              </a:rPr>
              <a:t>Explanation.—For the purposes of this clause, “specified person” means––</a:t>
            </a:r>
          </a:p>
        </p:txBody>
      </p:sp>
      <p:sp>
        <p:nvSpPr>
          <p:cNvPr id="7" name="Slide Number Placeholder 6"/>
          <p:cNvSpPr>
            <a:spLocks noGrp="1"/>
          </p:cNvSpPr>
          <p:nvPr>
            <p:ph type="sldNum" sz="quarter" idx="12"/>
          </p:nvPr>
        </p:nvSpPr>
        <p:spPr/>
        <p:txBody>
          <a:bodyPr/>
          <a:lstStyle/>
          <a:p>
            <a:fld id="{1E20AE4F-6262-4C8B-8D39-3FC41EDB5BB9}" type="slidenum">
              <a:rPr lang="en-US" smtClean="0"/>
              <a:pPr/>
              <a:t>54</a:t>
            </a:fld>
            <a:endParaRPr lang="en-US" dirty="0"/>
          </a:p>
        </p:txBody>
      </p:sp>
    </p:spTree>
    <p:extLst>
      <p:ext uri="{BB962C8B-B14F-4D97-AF65-F5344CB8AC3E}">
        <p14:creationId xmlns:p14="http://schemas.microsoft.com/office/powerpoint/2010/main" val="39042349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F1FB-7EEC-4631-AC0B-B797386136DE}"/>
              </a:ext>
            </a:extLst>
          </p:cNvPr>
          <p:cNvSpPr>
            <a:spLocks noGrp="1"/>
          </p:cNvSpPr>
          <p:nvPr>
            <p:ph type="title"/>
          </p:nvPr>
        </p:nvSpPr>
        <p:spPr>
          <a:xfrm>
            <a:off x="0" y="0"/>
            <a:ext cx="9144000" cy="1143000"/>
          </a:xfrm>
        </p:spPr>
        <p:style>
          <a:lnRef idx="2">
            <a:schemeClr val="dk1">
              <a:shade val="50000"/>
            </a:schemeClr>
          </a:lnRef>
          <a:fillRef idx="1">
            <a:schemeClr val="dk1"/>
          </a:fillRef>
          <a:effectRef idx="0">
            <a:schemeClr val="dk1"/>
          </a:effectRef>
          <a:fontRef idx="minor">
            <a:schemeClr val="lt1"/>
          </a:fontRef>
        </p:style>
        <p:txBody>
          <a:bodyPr anchor="t"/>
          <a:lstStyle/>
          <a:p>
            <a:pPr algn="r"/>
            <a:r>
              <a:rPr lang="en-US" b="1" kern="1200" dirty="0" err="1">
                <a:solidFill>
                  <a:schemeClr val="bg1"/>
                </a:solidFill>
                <a:latin typeface="High Tower Text" pitchFamily="18" charset="0"/>
                <a:ea typeface="+mj-ea"/>
                <a:cs typeface="+mj-cs"/>
              </a:rPr>
              <a:t>Contd</a:t>
            </a:r>
            <a:r>
              <a:rPr lang="en-US" b="1" kern="1200" dirty="0">
                <a:solidFill>
                  <a:schemeClr val="bg1"/>
                </a:solidFill>
                <a:latin typeface="High Tower Text" pitchFamily="18" charset="0"/>
                <a:ea typeface="+mj-ea"/>
                <a:cs typeface="+mj-cs"/>
              </a:rPr>
              <a:t>….</a:t>
            </a:r>
          </a:p>
        </p:txBody>
      </p:sp>
      <p:sp>
        <p:nvSpPr>
          <p:cNvPr id="3" name="Content Placeholder 2">
            <a:extLst>
              <a:ext uri="{FF2B5EF4-FFF2-40B4-BE49-F238E27FC236}">
                <a16:creationId xmlns:a16="http://schemas.microsoft.com/office/drawing/2014/main" id="{6D3F0F4D-111B-40E8-A26A-0DC6470E4BD4}"/>
              </a:ext>
            </a:extLst>
          </p:cNvPr>
          <p:cNvSpPr>
            <a:spLocks noGrp="1"/>
          </p:cNvSpPr>
          <p:nvPr>
            <p:ph idx="1"/>
          </p:nvPr>
        </p:nvSpPr>
        <p:spPr>
          <a:xfrm>
            <a:off x="0" y="1143000"/>
            <a:ext cx="9144000" cy="5715000"/>
          </a:xfrm>
          <a:solidFill>
            <a:schemeClr val="bg1"/>
          </a:solidFill>
        </p:spPr>
        <p:txBody>
          <a:bodyPr/>
          <a:lstStyle/>
          <a:p>
            <a:pPr marL="627063" indent="-341313">
              <a:buNone/>
            </a:pPr>
            <a:r>
              <a:rPr lang="en-US" sz="2100" i="1" dirty="0">
                <a:solidFill>
                  <a:srgbClr val="000000"/>
                </a:solidFill>
                <a:latin typeface="Perpetua" panose="02020502060401020303" pitchFamily="18" charset="0"/>
              </a:rPr>
              <a:t>(a) a wholly owned subsidiary of the Abu Dhabi Investment Authority which––</a:t>
            </a:r>
          </a:p>
          <a:p>
            <a:pPr marL="900113" indent="-273050">
              <a:buNone/>
            </a:pPr>
            <a:r>
              <a:rPr lang="en-US" sz="2100" i="1" dirty="0">
                <a:solidFill>
                  <a:srgbClr val="000000"/>
                </a:solidFill>
                <a:latin typeface="Perpetua" panose="02020502060401020303" pitchFamily="18" charset="0"/>
              </a:rPr>
              <a:t>(</a:t>
            </a:r>
            <a:r>
              <a:rPr lang="en-US" sz="2100" i="1" dirty="0" err="1">
                <a:solidFill>
                  <a:srgbClr val="000000"/>
                </a:solidFill>
                <a:latin typeface="Perpetua" panose="02020502060401020303" pitchFamily="18" charset="0"/>
              </a:rPr>
              <a:t>i</a:t>
            </a:r>
            <a:r>
              <a:rPr lang="en-US" sz="2100" i="1" dirty="0">
                <a:solidFill>
                  <a:srgbClr val="000000"/>
                </a:solidFill>
                <a:latin typeface="Perpetua" panose="02020502060401020303" pitchFamily="18" charset="0"/>
              </a:rPr>
              <a:t>) is a resident of the United Arab Emirates; and</a:t>
            </a:r>
          </a:p>
          <a:p>
            <a:pPr marL="900113" indent="-273050">
              <a:buNone/>
            </a:pPr>
            <a:r>
              <a:rPr lang="en-US" sz="2100" i="1" dirty="0">
                <a:solidFill>
                  <a:srgbClr val="000000"/>
                </a:solidFill>
                <a:latin typeface="Perpetua" panose="02020502060401020303" pitchFamily="18" charset="0"/>
              </a:rPr>
              <a:t>(ii) makes investment, directly or indirectly, out of the fund owned by</a:t>
            </a:r>
          </a:p>
          <a:p>
            <a:pPr marL="627063" indent="-341313">
              <a:buNone/>
            </a:pPr>
            <a:r>
              <a:rPr lang="en-US" sz="2100" i="1" dirty="0">
                <a:solidFill>
                  <a:srgbClr val="000000"/>
                </a:solidFill>
                <a:latin typeface="Perpetua" panose="02020502060401020303" pitchFamily="18" charset="0"/>
              </a:rPr>
              <a:t>the Government of the United Arab Emirates;</a:t>
            </a:r>
          </a:p>
          <a:p>
            <a:pPr marL="627063" indent="-341313">
              <a:buNone/>
            </a:pPr>
            <a:r>
              <a:rPr lang="en-US" sz="2100" i="1" dirty="0">
                <a:solidFill>
                  <a:srgbClr val="000000"/>
                </a:solidFill>
                <a:latin typeface="Perpetua" panose="02020502060401020303" pitchFamily="18" charset="0"/>
              </a:rPr>
              <a:t>(b) a sovereign wealth fund which satisfies the following conditions, namely:––</a:t>
            </a:r>
          </a:p>
          <a:p>
            <a:pPr marL="900113" indent="-273050">
              <a:buNone/>
            </a:pPr>
            <a:r>
              <a:rPr lang="en-US" sz="2100" i="1" dirty="0">
                <a:solidFill>
                  <a:srgbClr val="000000"/>
                </a:solidFill>
                <a:latin typeface="Perpetua" panose="02020502060401020303" pitchFamily="18" charset="0"/>
              </a:rPr>
              <a:t>(</a:t>
            </a:r>
            <a:r>
              <a:rPr lang="en-US" sz="2100" i="1" dirty="0" err="1">
                <a:solidFill>
                  <a:srgbClr val="000000"/>
                </a:solidFill>
                <a:latin typeface="Perpetua" panose="02020502060401020303" pitchFamily="18" charset="0"/>
              </a:rPr>
              <a:t>i</a:t>
            </a:r>
            <a:r>
              <a:rPr lang="en-US" sz="2100" i="1" dirty="0">
                <a:solidFill>
                  <a:srgbClr val="000000"/>
                </a:solidFill>
                <a:latin typeface="Perpetua" panose="02020502060401020303" pitchFamily="18" charset="0"/>
              </a:rPr>
              <a:t>) it is wholly owned and controlled, directly or indirectly, by the Government of a foreign country;</a:t>
            </a:r>
          </a:p>
          <a:p>
            <a:pPr marL="900113" indent="-273050">
              <a:buNone/>
            </a:pPr>
            <a:r>
              <a:rPr lang="en-US" sz="2100" i="1" dirty="0">
                <a:solidFill>
                  <a:srgbClr val="000000"/>
                </a:solidFill>
                <a:latin typeface="Perpetua" panose="02020502060401020303" pitchFamily="18" charset="0"/>
              </a:rPr>
              <a:t>(ii) it is set up and regulated under the law of such foreign country;</a:t>
            </a:r>
          </a:p>
          <a:p>
            <a:pPr marL="900113" indent="-273050">
              <a:buNone/>
            </a:pPr>
            <a:r>
              <a:rPr lang="en-US" sz="2100" i="1" dirty="0">
                <a:solidFill>
                  <a:srgbClr val="000000"/>
                </a:solidFill>
                <a:latin typeface="Perpetua" panose="02020502060401020303" pitchFamily="18" charset="0"/>
              </a:rPr>
              <a:t>(iii) the earnings of the said fund are credited either to the account of the Government of that foreign country or to any other account designated by that Government so that no portion of the earnings inures any benefit to any private person;</a:t>
            </a:r>
          </a:p>
          <a:p>
            <a:pPr marL="900113" indent="-273050">
              <a:buNone/>
            </a:pPr>
            <a:r>
              <a:rPr lang="en-US" sz="2100" i="1" dirty="0">
                <a:solidFill>
                  <a:srgbClr val="000000"/>
                </a:solidFill>
                <a:latin typeface="Perpetua" panose="02020502060401020303" pitchFamily="18" charset="0"/>
              </a:rPr>
              <a:t>(iv) the asset of the said fund vests in the Government of such foreign country upon dissolution;</a:t>
            </a:r>
          </a:p>
          <a:p>
            <a:pPr marL="900113" indent="-273050">
              <a:buNone/>
            </a:pPr>
            <a:r>
              <a:rPr lang="en-US" sz="2100" i="1" dirty="0">
                <a:solidFill>
                  <a:srgbClr val="000000"/>
                </a:solidFill>
                <a:latin typeface="Perpetua" panose="02020502060401020303" pitchFamily="18" charset="0"/>
              </a:rPr>
              <a:t>(v) it does not undertake any commercial activity whether within or outside India; and</a:t>
            </a:r>
          </a:p>
          <a:p>
            <a:pPr marL="900113" indent="-273050">
              <a:buNone/>
            </a:pPr>
            <a:r>
              <a:rPr lang="en-US" sz="2100" i="1" dirty="0">
                <a:solidFill>
                  <a:srgbClr val="000000"/>
                </a:solidFill>
                <a:latin typeface="Perpetua" panose="02020502060401020303" pitchFamily="18" charset="0"/>
              </a:rPr>
              <a:t>(vi) it is specified by the Central Government, by notification in the Official Gazette, for this purpose;”</a:t>
            </a:r>
          </a:p>
          <a:p>
            <a:pPr marL="0" indent="0">
              <a:buNone/>
            </a:pPr>
            <a:endParaRPr lang="en-US" sz="2100" i="1" dirty="0">
              <a:latin typeface="Perpetua" panose="02020502060401020303" pitchFamily="18" charset="0"/>
            </a:endParaRPr>
          </a:p>
        </p:txBody>
      </p:sp>
      <p:sp>
        <p:nvSpPr>
          <p:cNvPr id="4" name="Slide Number Placeholder 3">
            <a:extLst>
              <a:ext uri="{FF2B5EF4-FFF2-40B4-BE49-F238E27FC236}">
                <a16:creationId xmlns:a16="http://schemas.microsoft.com/office/drawing/2014/main" id="{4DA45F26-26CC-427B-989E-7F175641BD0F}"/>
              </a:ext>
            </a:extLst>
          </p:cNvPr>
          <p:cNvSpPr>
            <a:spLocks noGrp="1"/>
          </p:cNvSpPr>
          <p:nvPr>
            <p:ph type="sldNum" sz="quarter" idx="12"/>
          </p:nvPr>
        </p:nvSpPr>
        <p:spPr/>
        <p:txBody>
          <a:bodyPr/>
          <a:lstStyle/>
          <a:p>
            <a:fld id="{1E20AE4F-6262-4C8B-8D39-3FC41EDB5BB9}" type="slidenum">
              <a:rPr lang="en-US" smtClean="0"/>
              <a:pPr/>
              <a:t>55</a:t>
            </a:fld>
            <a:endParaRPr lang="en-US"/>
          </a:p>
        </p:txBody>
      </p:sp>
    </p:spTree>
    <p:extLst>
      <p:ext uri="{BB962C8B-B14F-4D97-AF65-F5344CB8AC3E}">
        <p14:creationId xmlns:p14="http://schemas.microsoft.com/office/powerpoint/2010/main" val="2331636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bwMode="gray">
          <a:xfrm>
            <a:off x="0" y="0"/>
            <a:ext cx="9144000" cy="1153051"/>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360363" indent="-360363" algn="r"/>
            <a:r>
              <a:rPr lang="en-US" sz="3800" b="1" dirty="0" err="1">
                <a:latin typeface="High Tower Text" pitchFamily="18" charset="0"/>
              </a:rPr>
              <a:t>Contd</a:t>
            </a:r>
            <a:r>
              <a:rPr lang="en-US" sz="3800" b="1" dirty="0">
                <a:latin typeface="High Tower Text" pitchFamily="18" charset="0"/>
              </a:rPr>
              <a:t>…</a:t>
            </a:r>
            <a:endParaRPr lang="en-US" sz="3800" b="1" kern="1200" dirty="0">
              <a:latin typeface="High Tower Text" pitchFamily="18" charset="0"/>
            </a:endParaRPr>
          </a:p>
        </p:txBody>
      </p:sp>
      <p:sp>
        <p:nvSpPr>
          <p:cNvPr id="8" name="Slide Number Placeholder 7"/>
          <p:cNvSpPr>
            <a:spLocks noGrp="1"/>
          </p:cNvSpPr>
          <p:nvPr>
            <p:ph type="sldNum" sz="quarter" idx="12"/>
          </p:nvPr>
        </p:nvSpPr>
        <p:spPr/>
        <p:txBody>
          <a:bodyPr/>
          <a:lstStyle/>
          <a:p>
            <a:fld id="{B3114B22-2A7B-4820-8EB8-CF2D6B3CC3FE}" type="slidenum">
              <a:rPr lang="en-US" smtClean="0"/>
              <a:pPr/>
              <a:t>56</a:t>
            </a:fld>
            <a:endParaRPr lang="en-US"/>
          </a:p>
        </p:txBody>
      </p:sp>
      <p:graphicFrame>
        <p:nvGraphicFramePr>
          <p:cNvPr id="5" name="Table 4">
            <a:extLst>
              <a:ext uri="{FF2B5EF4-FFF2-40B4-BE49-F238E27FC236}">
                <a16:creationId xmlns:a16="http://schemas.microsoft.com/office/drawing/2014/main" id="{A58F594F-635C-4BD7-8054-C0ECCF0679CF}"/>
              </a:ext>
            </a:extLst>
          </p:cNvPr>
          <p:cNvGraphicFramePr>
            <a:graphicFrameLocks noGrp="1"/>
          </p:cNvGraphicFramePr>
          <p:nvPr/>
        </p:nvGraphicFramePr>
        <p:xfrm>
          <a:off x="0" y="685799"/>
          <a:ext cx="9117495" cy="6035675"/>
        </p:xfrm>
        <a:graphic>
          <a:graphicData uri="http://schemas.openxmlformats.org/drawingml/2006/table">
            <a:tbl>
              <a:tblPr/>
              <a:tblGrid>
                <a:gridCol w="9117495">
                  <a:extLst>
                    <a:ext uri="{9D8B030D-6E8A-4147-A177-3AD203B41FA5}">
                      <a16:colId xmlns:a16="http://schemas.microsoft.com/office/drawing/2014/main" val="20000"/>
                    </a:ext>
                  </a:extLst>
                </a:gridCol>
              </a:tblGrid>
              <a:tr h="6035675">
                <a:tc>
                  <a:txBody>
                    <a:bodyPr/>
                    <a:lstStyle/>
                    <a:p>
                      <a:pPr marL="0" indent="0" algn="just">
                        <a:lnSpc>
                          <a:spcPct val="115000"/>
                        </a:lnSpc>
                        <a:spcAft>
                          <a:spcPts val="0"/>
                        </a:spcAft>
                        <a:buFont typeface="Arial" panose="020B0604020202020204" pitchFamily="34" charset="0"/>
                        <a:buNone/>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100" kern="1200" dirty="0">
                          <a:solidFill>
                            <a:schemeClr val="tx2"/>
                          </a:solidFill>
                          <a:effectLst/>
                          <a:latin typeface="Perpetua" panose="02020502060401020303" pitchFamily="18" charset="0"/>
                          <a:ea typeface="+mn-ea"/>
                          <a:cs typeface="+mn-cs"/>
                        </a:rPr>
                        <a:t>In aiming to promote investment of sovereign wealth fund and the wholly owned subsidiary of Abu Dhabi Investment Authority (ADIA), it is proposed to insert a new clause in section 10 so as to provide exemption to any income of a specified person in the nature of dividend, interest or long-term capital gains arising from an investment made by it in India, whether in the form of debt or equity, in a company or enterprise carrying on the business of developing, or operating and maintaining, or developing, operating or maintaining any infrastructure facility as defined in Explanation to clause (</a:t>
                      </a:r>
                      <a:r>
                        <a:rPr lang="en-US" sz="2100" kern="1200" dirty="0" err="1">
                          <a:solidFill>
                            <a:schemeClr val="tx2"/>
                          </a:solidFill>
                          <a:effectLst/>
                          <a:latin typeface="Perpetua" panose="02020502060401020303" pitchFamily="18" charset="0"/>
                          <a:ea typeface="+mn-ea"/>
                          <a:cs typeface="+mn-cs"/>
                        </a:rPr>
                        <a:t>i</a:t>
                      </a:r>
                      <a:r>
                        <a:rPr lang="en-US" sz="2100" kern="1200" dirty="0">
                          <a:solidFill>
                            <a:schemeClr val="tx2"/>
                          </a:solidFill>
                          <a:effectLst/>
                          <a:latin typeface="Perpetua" panose="02020502060401020303" pitchFamily="18" charset="0"/>
                          <a:ea typeface="+mn-ea"/>
                          <a:cs typeface="+mn-cs"/>
                        </a:rPr>
                        <a:t>) of sub-section (4) of section 80-IA of the Act or such other business as may be notified by the Central Government in this behalf. </a:t>
                      </a:r>
                    </a:p>
                    <a:p>
                      <a:endParaRPr lang="en-US" sz="2100" kern="1200" dirty="0">
                        <a:solidFill>
                          <a:schemeClr val="tx2"/>
                        </a:solidFill>
                        <a:effectLst/>
                        <a:latin typeface="Perpetua" panose="02020502060401020303" pitchFamily="18" charset="0"/>
                        <a:ea typeface="+mn-ea"/>
                        <a:cs typeface="+mn-cs"/>
                      </a:endParaRPr>
                    </a:p>
                    <a:p>
                      <a:pPr algn="just"/>
                      <a:r>
                        <a:rPr lang="en-US" sz="2100" kern="1200" dirty="0">
                          <a:solidFill>
                            <a:schemeClr val="tx2"/>
                          </a:solidFill>
                          <a:effectLst/>
                          <a:latin typeface="Perpetua" panose="02020502060401020303" pitchFamily="18" charset="0"/>
                          <a:ea typeface="+mn-ea"/>
                          <a:cs typeface="+mn-cs"/>
                        </a:rPr>
                        <a:t>In order to be eligible for exemption, the investment is required to be made on or before 31st March, 2024 and is required to be held for at least three years. It is also proposed to widen the types of securities listed in said clause by empowering the Central Government to notify other securities for the purposes of this clause.</a:t>
                      </a:r>
                      <a:endParaRPr lang="en-US" sz="1100" kern="1200" dirty="0">
                        <a:solidFill>
                          <a:schemeClr val="tx2"/>
                        </a:solidFill>
                        <a:effectLst/>
                        <a:latin typeface="Perpetua" panose="02020502060401020303" pitchFamily="18" charset="0"/>
                        <a:ea typeface="+mn-ea"/>
                        <a:cs typeface="+mn-cs"/>
                      </a:endParaRPr>
                    </a:p>
                    <a:p>
                      <a:pPr algn="just" fontAlgn="base"/>
                      <a:endParaRPr lang="en-US" sz="2100" kern="1200" dirty="0">
                        <a:solidFill>
                          <a:schemeClr val="tx2"/>
                        </a:solidFill>
                        <a:effectLst/>
                        <a:latin typeface="Perpetua" panose="02020502060401020303" pitchFamily="18" charset="0"/>
                        <a:ea typeface="+mn-ea"/>
                        <a:cs typeface="+mn-cs"/>
                      </a:endParaRPr>
                    </a:p>
                    <a:p>
                      <a:pPr algn="just" fontAlgn="base"/>
                      <a:r>
                        <a:rPr lang="en-US" sz="2100" kern="1200" dirty="0">
                          <a:solidFill>
                            <a:schemeClr val="tx2"/>
                          </a:solidFill>
                          <a:effectLst/>
                          <a:latin typeface="Perpetua" panose="02020502060401020303" pitchFamily="18" charset="0"/>
                          <a:ea typeface="+mn-ea"/>
                          <a:cs typeface="+mn-cs"/>
                        </a:rPr>
                        <a:t>These amendments will take effect from 1st April, 2021 and will, accordingly, apply in relation to the assessment year 2021-22 and subsequent assessment years.</a:t>
                      </a:r>
                      <a:endParaRPr lang="en-US" sz="2100" b="0" u="none" kern="1200" dirty="0">
                        <a:solidFill>
                          <a:schemeClr val="tx2"/>
                        </a:solidFill>
                        <a:effectLst/>
                        <a:latin typeface="Perpetua" panose="02020502060401020303" pitchFamily="18" charset="0"/>
                        <a:ea typeface="+mn-ea"/>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860397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0768"/>
          </a:xfrm>
          <a:solidFill>
            <a:schemeClr val="tx1"/>
          </a:solidFill>
        </p:spPr>
        <p:txBody>
          <a:bodyPr anchor="t"/>
          <a:lstStyle/>
          <a:p>
            <a:r>
              <a:rPr lang="en-IN" sz="3200" b="1" kern="1200" dirty="0">
                <a:latin typeface="Times New Roman" panose="02020603050405020304" pitchFamily="18" charset="0"/>
                <a:cs typeface="Times New Roman" panose="02020603050405020304" pitchFamily="18" charset="0"/>
              </a:rPr>
              <a:t>2</a:t>
            </a:r>
            <a:r>
              <a:rPr lang="en-IN" sz="3100" b="1" kern="1200" dirty="0">
                <a:latin typeface="High Tower Text" pitchFamily="18" charset="0"/>
              </a:rPr>
              <a:t>. </a:t>
            </a:r>
            <a:r>
              <a:rPr lang="en-US" sz="3100" b="1" dirty="0">
                <a:latin typeface="Perpetua" panose="02020502060401020303" pitchFamily="18" charset="0"/>
              </a:rPr>
              <a:t>Exemption in respect of certain income of Indian Strategic Petroleum Reserves Limited </a:t>
            </a:r>
            <a:r>
              <a:rPr lang="en-US" sz="3000" b="1" dirty="0">
                <a:latin typeface="Perpetua" panose="02020502060401020303" pitchFamily="18" charset="0"/>
              </a:rPr>
              <a:t>[Clause 7]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0" y="1456333"/>
            <a:ext cx="9036496" cy="3556843"/>
          </a:xfrm>
        </p:spPr>
        <p:txBody>
          <a:bodyPr/>
          <a:lstStyle/>
          <a:p>
            <a:pPr marL="0" indent="0" algn="just">
              <a:spcBef>
                <a:spcPts val="0"/>
              </a:spcBef>
              <a:buNone/>
            </a:pPr>
            <a:r>
              <a:rPr lang="en-US" sz="2300" b="1" u="sng" dirty="0">
                <a:solidFill>
                  <a:schemeClr val="accent4"/>
                </a:solidFill>
                <a:latin typeface="Perpetua" panose="02020502060401020303" pitchFamily="18" charset="0"/>
              </a:rPr>
              <a:t>Insertion of Clause (48C) in section 10 of the Income-tax Act, w.e.f. 01.04.2020 [Clause 7]</a:t>
            </a:r>
            <a:endParaRPr lang="en-US" sz="2300" dirty="0">
              <a:solidFill>
                <a:schemeClr val="accent4"/>
              </a:solidFill>
              <a:latin typeface="Perpetua" panose="02020502060401020303" pitchFamily="18" charset="0"/>
            </a:endParaRPr>
          </a:p>
          <a:p>
            <a:pPr marL="0" indent="0">
              <a:buNone/>
            </a:pPr>
            <a:r>
              <a:rPr lang="en-US" sz="2200" i="1" dirty="0">
                <a:solidFill>
                  <a:srgbClr val="000000"/>
                </a:solidFill>
                <a:latin typeface="Perpetua" panose="02020502060401020303" pitchFamily="18" charset="0"/>
              </a:rPr>
              <a:t>(III) after clause (48B), the following clause shall be inserted, namely:––</a:t>
            </a:r>
          </a:p>
          <a:p>
            <a:pPr marL="401638" indent="0" algn="just">
              <a:buNone/>
            </a:pPr>
            <a:r>
              <a:rPr lang="en-US" sz="2200" i="1" dirty="0">
                <a:solidFill>
                  <a:srgbClr val="000000"/>
                </a:solidFill>
                <a:latin typeface="Perpetua" panose="02020502060401020303" pitchFamily="18" charset="0"/>
              </a:rPr>
              <a:t>“(48C) any income accruing or arising to the Indian Strategic Petroleum Reserves Limited, being a wholly owned subsidiary of the Oil Industry Development Board under the Ministry of Petroleum and Natural Gas, as a result of arrangement for replenishment of crude oil stored in its storage facility in pursuance of directions of the Central Government in this behalf:</a:t>
            </a:r>
          </a:p>
          <a:p>
            <a:pPr marL="401638" indent="0" algn="just">
              <a:buNone/>
            </a:pPr>
            <a:r>
              <a:rPr lang="en-US" sz="2200" i="1" dirty="0">
                <a:solidFill>
                  <a:srgbClr val="000000"/>
                </a:solidFill>
                <a:latin typeface="Perpetua" panose="02020502060401020303" pitchFamily="18" charset="0"/>
              </a:rPr>
              <a:t>Provided that nothing contained in this clause shall apply to an arrangement, if the crude oil is not replenished in the storage facility within three years from the end of the financial year in which the crude oil was removed from the storage facility for the first time;”</a:t>
            </a:r>
          </a:p>
        </p:txBody>
      </p:sp>
      <p:sp>
        <p:nvSpPr>
          <p:cNvPr id="7" name="Slide Number Placeholder 6"/>
          <p:cNvSpPr>
            <a:spLocks noGrp="1"/>
          </p:cNvSpPr>
          <p:nvPr>
            <p:ph type="sldNum" sz="quarter" idx="12"/>
          </p:nvPr>
        </p:nvSpPr>
        <p:spPr/>
        <p:txBody>
          <a:bodyPr/>
          <a:lstStyle/>
          <a:p>
            <a:fld id="{1E20AE4F-6262-4C8B-8D39-3FC41EDB5BB9}" type="slidenum">
              <a:rPr lang="en-US" smtClean="0"/>
              <a:pPr/>
              <a:t>57</a:t>
            </a:fld>
            <a:endParaRPr lang="en-US" dirty="0"/>
          </a:p>
        </p:txBody>
      </p:sp>
    </p:spTree>
    <p:extLst>
      <p:ext uri="{BB962C8B-B14F-4D97-AF65-F5344CB8AC3E}">
        <p14:creationId xmlns:p14="http://schemas.microsoft.com/office/powerpoint/2010/main" val="9908044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F1FB-7EEC-4631-AC0B-B797386136DE}"/>
              </a:ext>
            </a:extLst>
          </p:cNvPr>
          <p:cNvSpPr>
            <a:spLocks noGrp="1"/>
          </p:cNvSpPr>
          <p:nvPr>
            <p:ph type="title"/>
          </p:nvPr>
        </p:nvSpPr>
        <p:spPr>
          <a:xfrm>
            <a:off x="0" y="0"/>
            <a:ext cx="9144000" cy="1143000"/>
          </a:xfrm>
        </p:spPr>
        <p:style>
          <a:lnRef idx="2">
            <a:schemeClr val="dk1">
              <a:shade val="50000"/>
            </a:schemeClr>
          </a:lnRef>
          <a:fillRef idx="1">
            <a:schemeClr val="dk1"/>
          </a:fillRef>
          <a:effectRef idx="0">
            <a:schemeClr val="dk1"/>
          </a:effectRef>
          <a:fontRef idx="minor">
            <a:schemeClr val="lt1"/>
          </a:fontRef>
        </p:style>
        <p:txBody>
          <a:bodyPr anchor="t"/>
          <a:lstStyle/>
          <a:p>
            <a:pPr algn="r"/>
            <a:r>
              <a:rPr lang="en-US" b="1" kern="1200" dirty="0" err="1">
                <a:solidFill>
                  <a:schemeClr val="bg1"/>
                </a:solidFill>
                <a:latin typeface="High Tower Text" pitchFamily="18" charset="0"/>
                <a:ea typeface="+mj-ea"/>
                <a:cs typeface="+mj-cs"/>
              </a:rPr>
              <a:t>Contd</a:t>
            </a:r>
            <a:r>
              <a:rPr lang="en-US" b="1" kern="1200" dirty="0">
                <a:solidFill>
                  <a:schemeClr val="bg1"/>
                </a:solidFill>
                <a:latin typeface="High Tower Text" pitchFamily="18" charset="0"/>
                <a:ea typeface="+mj-ea"/>
                <a:cs typeface="+mj-cs"/>
              </a:rPr>
              <a:t>….</a:t>
            </a:r>
          </a:p>
        </p:txBody>
      </p:sp>
      <p:sp>
        <p:nvSpPr>
          <p:cNvPr id="4" name="Slide Number Placeholder 3">
            <a:extLst>
              <a:ext uri="{FF2B5EF4-FFF2-40B4-BE49-F238E27FC236}">
                <a16:creationId xmlns:a16="http://schemas.microsoft.com/office/drawing/2014/main" id="{4DA45F26-26CC-427B-989E-7F175641BD0F}"/>
              </a:ext>
            </a:extLst>
          </p:cNvPr>
          <p:cNvSpPr>
            <a:spLocks noGrp="1"/>
          </p:cNvSpPr>
          <p:nvPr>
            <p:ph type="sldNum" sz="quarter" idx="12"/>
          </p:nvPr>
        </p:nvSpPr>
        <p:spPr/>
        <p:txBody>
          <a:bodyPr/>
          <a:lstStyle/>
          <a:p>
            <a:fld id="{1E20AE4F-6262-4C8B-8D39-3FC41EDB5BB9}" type="slidenum">
              <a:rPr lang="en-US" smtClean="0"/>
              <a:pPr/>
              <a:t>58</a:t>
            </a:fld>
            <a:endParaRPr lang="en-US"/>
          </a:p>
        </p:txBody>
      </p:sp>
      <p:graphicFrame>
        <p:nvGraphicFramePr>
          <p:cNvPr id="7" name="Table 6">
            <a:extLst>
              <a:ext uri="{FF2B5EF4-FFF2-40B4-BE49-F238E27FC236}">
                <a16:creationId xmlns:a16="http://schemas.microsoft.com/office/drawing/2014/main" id="{9AFB0A02-24C6-4656-876C-5D26E9E82FCB}"/>
              </a:ext>
            </a:extLst>
          </p:cNvPr>
          <p:cNvGraphicFramePr>
            <a:graphicFrameLocks noGrp="1"/>
          </p:cNvGraphicFramePr>
          <p:nvPr>
            <p:extLst>
              <p:ext uri="{D42A27DB-BD31-4B8C-83A1-F6EECF244321}">
                <p14:modId xmlns:p14="http://schemas.microsoft.com/office/powerpoint/2010/main" val="3736071596"/>
              </p:ext>
            </p:extLst>
          </p:nvPr>
        </p:nvGraphicFramePr>
        <p:xfrm>
          <a:off x="0" y="1225896"/>
          <a:ext cx="9144000" cy="5174904"/>
        </p:xfrm>
        <a:graphic>
          <a:graphicData uri="http://schemas.openxmlformats.org/drawingml/2006/table">
            <a:tbl>
              <a:tblPr/>
              <a:tblGrid>
                <a:gridCol w="9144000">
                  <a:extLst>
                    <a:ext uri="{9D8B030D-6E8A-4147-A177-3AD203B41FA5}">
                      <a16:colId xmlns:a16="http://schemas.microsoft.com/office/drawing/2014/main" val="20000"/>
                    </a:ext>
                  </a:extLst>
                </a:gridCol>
              </a:tblGrid>
              <a:tr h="5174904">
                <a:tc>
                  <a:txBody>
                    <a:bodyPr/>
                    <a:lstStyle/>
                    <a:p>
                      <a:pPr marL="0" indent="0" algn="just">
                        <a:lnSpc>
                          <a:spcPct val="115000"/>
                        </a:lnSpc>
                        <a:spcAft>
                          <a:spcPts val="0"/>
                        </a:spcAft>
                        <a:buFont typeface="Arial" panose="020B0604020202020204" pitchFamily="34" charset="0"/>
                        <a:buNone/>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100" kern="1200" dirty="0">
                          <a:solidFill>
                            <a:schemeClr val="tx2"/>
                          </a:solidFill>
                          <a:effectLst/>
                          <a:latin typeface="Perpetua" panose="02020502060401020303" pitchFamily="18" charset="0"/>
                          <a:ea typeface="+mn-ea"/>
                          <a:cs typeface="+mn-cs"/>
                        </a:rPr>
                        <a:t>In order to provide exemption, by inserting a new clause in section 10, to any income accruing or arising to Indian Strategic Petroleum Reserves Limited (ISPRL), being a wholly owned subsidiary of Oil Industry Development Board under the Ministry of Petroleum and Natural Gas, as a result of an arrangement for replenishment of crude oil stored in its storage facility in pursuance to directions of the Central Government in this behalf. This exemption shall be subject to the condition that the crude oil is replenished in the storage facility within three years from the end of the financial year in which the crude oil was removed first time from the storage facility. </a:t>
                      </a:r>
                    </a:p>
                    <a:p>
                      <a:pPr algn="just"/>
                      <a:r>
                        <a:rPr lang="en-US" sz="2100" kern="1200" dirty="0">
                          <a:solidFill>
                            <a:schemeClr val="tx2"/>
                          </a:solidFill>
                          <a:effectLst/>
                          <a:latin typeface="Perpetua" panose="02020502060401020303" pitchFamily="18" charset="0"/>
                          <a:ea typeface="+mn-ea"/>
                          <a:cs typeface="+mn-cs"/>
                        </a:rPr>
                        <a:t>It is provided in the clause that no exemption shall be available where the replenishment process was not carried out within 3 years from the end of the financial year in which the crude oil was first time removed from storage facility. No such condition was there to avail the exemption in existing clause 48A &amp; 48B relevant to crude oil storage facility.</a:t>
                      </a:r>
                    </a:p>
                    <a:p>
                      <a:endParaRPr lang="en-US" sz="2100" kern="1200" dirty="0">
                        <a:solidFill>
                          <a:schemeClr val="tx2"/>
                        </a:solidFill>
                        <a:effectLst/>
                        <a:latin typeface="Perpetua" panose="02020502060401020303" pitchFamily="18" charset="0"/>
                        <a:ea typeface="+mn-ea"/>
                        <a:cs typeface="+mn-cs"/>
                      </a:endParaRPr>
                    </a:p>
                    <a:p>
                      <a:pPr algn="just"/>
                      <a:r>
                        <a:rPr lang="en-US" sz="2100" kern="1200" dirty="0">
                          <a:solidFill>
                            <a:schemeClr val="tx2"/>
                          </a:solidFill>
                          <a:effectLst/>
                          <a:latin typeface="Perpetua" panose="02020502060401020303" pitchFamily="18" charset="0"/>
                          <a:ea typeface="+mn-ea"/>
                          <a:cs typeface="+mn-cs"/>
                        </a:rPr>
                        <a:t>This amendment will take effect from 1st April, 2020 and will, accordingly, apply in relation to the assessment year 2020-21 and subsequent assessment years.</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67335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49275"/>
          </a:xfrm>
          <a:solidFill>
            <a:schemeClr val="tx1"/>
          </a:solidFill>
        </p:spPr>
        <p:txBody>
          <a:bodyPr anchor="t"/>
          <a:lstStyle/>
          <a:p>
            <a:pPr marL="401638" indent="-401638"/>
            <a:r>
              <a:rPr lang="en-IN" sz="2600" b="1" kern="1200" dirty="0">
                <a:latin typeface="Times New Roman" panose="02020603050405020304" pitchFamily="18" charset="0"/>
                <a:cs typeface="Times New Roman" panose="02020603050405020304" pitchFamily="18" charset="0"/>
              </a:rPr>
              <a:t>3</a:t>
            </a:r>
            <a:r>
              <a:rPr lang="en-IN" sz="2600" b="1" kern="1200" dirty="0">
                <a:latin typeface="High Tower Text" pitchFamily="18" charset="0"/>
              </a:rPr>
              <a:t>. </a:t>
            </a:r>
            <a:r>
              <a:rPr lang="en-US" sz="2600" b="1" kern="1200" dirty="0">
                <a:latin typeface="Perpetua" panose="02020502060401020303" pitchFamily="18" charset="0"/>
              </a:rPr>
              <a:t>Rationalization of provisions of start-ups</a:t>
            </a:r>
            <a:r>
              <a:rPr lang="en-US" sz="2600" b="1" dirty="0">
                <a:latin typeface="Perpetua" panose="02020502060401020303" pitchFamily="18" charset="0"/>
              </a:rPr>
              <a:t> [Clause 36]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31304" y="533400"/>
            <a:ext cx="9112696" cy="3200400"/>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80-IAC of the Income-tax Act, w.e.f. 01.04.2021</a:t>
            </a:r>
            <a:endParaRPr lang="en-US" sz="2300" dirty="0">
              <a:solidFill>
                <a:schemeClr val="accent4"/>
              </a:solidFill>
              <a:latin typeface="Perpetua" panose="02020502060401020303" pitchFamily="18" charset="0"/>
            </a:endParaRPr>
          </a:p>
          <a:p>
            <a:pPr marL="0" indent="0" algn="just">
              <a:spcBef>
                <a:spcPts val="0"/>
              </a:spcBef>
              <a:buNone/>
            </a:pPr>
            <a:r>
              <a:rPr lang="en-US" sz="2100" i="1" u="sng" dirty="0">
                <a:solidFill>
                  <a:srgbClr val="000000"/>
                </a:solidFill>
                <a:latin typeface="Perpetua" panose="02020502060401020303" pitchFamily="18" charset="0"/>
              </a:rPr>
              <a:t>Substitution in sub-section 2 of section 80-IAC</a:t>
            </a:r>
            <a:r>
              <a:rPr lang="en-US" sz="2100" i="1" dirty="0">
                <a:solidFill>
                  <a:srgbClr val="000000"/>
                </a:solidFill>
                <a:latin typeface="Perpetua" panose="02020502060401020303" pitchFamily="18" charset="0"/>
              </a:rPr>
              <a:t> </a:t>
            </a:r>
          </a:p>
          <a:p>
            <a:pPr marL="573088" indent="-463550" algn="just">
              <a:spcBef>
                <a:spcPts val="0"/>
              </a:spcBef>
              <a:buNone/>
            </a:pPr>
            <a:r>
              <a:rPr lang="en-US" sz="2100" i="1" dirty="0">
                <a:solidFill>
                  <a:srgbClr val="000000"/>
                </a:solidFill>
                <a:latin typeface="Perpetua" panose="02020502060401020303" pitchFamily="18" charset="0"/>
              </a:rPr>
              <a:t> (2) The deduction specified in sub-section (1) may, at the option of the assessee, be claimed by him for any three consecutive assessment years out of </a:t>
            </a:r>
            <a:r>
              <a:rPr lang="en-US" sz="2100" b="1" i="1" strike="sngStrike" dirty="0">
                <a:solidFill>
                  <a:srgbClr val="000000"/>
                </a:solidFill>
                <a:latin typeface="Perpetua" panose="02020502060401020303" pitchFamily="18" charset="0"/>
              </a:rPr>
              <a:t>seven</a:t>
            </a:r>
            <a:r>
              <a:rPr lang="en-US" sz="2100" b="1" i="1" dirty="0">
                <a:solidFill>
                  <a:srgbClr val="000000"/>
                </a:solidFill>
                <a:latin typeface="Perpetua" panose="02020502060401020303" pitchFamily="18" charset="0"/>
              </a:rPr>
              <a:t> </a:t>
            </a:r>
            <a:r>
              <a:rPr lang="en-US" sz="2100" b="1" i="1" u="sng" dirty="0">
                <a:solidFill>
                  <a:srgbClr val="000000"/>
                </a:solidFill>
                <a:latin typeface="Perpetua" panose="02020502060401020303" pitchFamily="18" charset="0"/>
              </a:rPr>
              <a:t>Ten</a:t>
            </a:r>
            <a:r>
              <a:rPr lang="en-US" sz="2100" b="1" i="1" dirty="0">
                <a:solidFill>
                  <a:srgbClr val="000000"/>
                </a:solidFill>
                <a:latin typeface="Perpetua" panose="02020502060401020303" pitchFamily="18" charset="0"/>
              </a:rPr>
              <a:t> years </a:t>
            </a:r>
            <a:r>
              <a:rPr lang="en-US" sz="2100" i="1" dirty="0">
                <a:solidFill>
                  <a:srgbClr val="000000"/>
                </a:solidFill>
                <a:latin typeface="Perpetua" panose="02020502060401020303" pitchFamily="18" charset="0"/>
              </a:rPr>
              <a:t>beginning from the year in which the eligible start-up is incorporated.</a:t>
            </a:r>
          </a:p>
          <a:p>
            <a:pPr marL="512763" indent="-512763" algn="just">
              <a:spcBef>
                <a:spcPts val="0"/>
              </a:spcBef>
              <a:buNone/>
            </a:pPr>
            <a:r>
              <a:rPr lang="en-US" sz="2100" i="1" u="sng" dirty="0">
                <a:solidFill>
                  <a:srgbClr val="000000"/>
                </a:solidFill>
                <a:latin typeface="Perpetua" panose="02020502060401020303" pitchFamily="18" charset="0"/>
              </a:rPr>
              <a:t>Substitution in explanation of sub-section 4 of section 80-IAC</a:t>
            </a:r>
            <a:r>
              <a:rPr lang="en-US" sz="2100" i="1" dirty="0">
                <a:solidFill>
                  <a:srgbClr val="000000"/>
                </a:solidFill>
                <a:latin typeface="Perpetua" panose="02020502060401020303" pitchFamily="18" charset="0"/>
              </a:rPr>
              <a:t> </a:t>
            </a:r>
          </a:p>
          <a:p>
            <a:pPr marL="512763" indent="-341313" algn="just">
              <a:spcBef>
                <a:spcPts val="0"/>
              </a:spcBef>
              <a:buNone/>
            </a:pPr>
            <a:r>
              <a:rPr lang="en-US" sz="2100" i="1" dirty="0">
                <a:solidFill>
                  <a:srgbClr val="000000"/>
                </a:solidFill>
                <a:latin typeface="Perpetua" panose="02020502060401020303" pitchFamily="18" charset="0"/>
              </a:rPr>
              <a:t>(ii)(b) the total turnover of its business does not exceed </a:t>
            </a:r>
            <a:r>
              <a:rPr lang="en-US" sz="2100" b="1" i="1" strike="sngStrike" dirty="0">
                <a:solidFill>
                  <a:srgbClr val="000000"/>
                </a:solidFill>
                <a:latin typeface="Perpetua" panose="02020502060401020303" pitchFamily="18" charset="0"/>
              </a:rPr>
              <a:t>twenty-five</a:t>
            </a:r>
            <a:r>
              <a:rPr lang="en-US" sz="2100" b="1" i="1" dirty="0">
                <a:solidFill>
                  <a:srgbClr val="000000"/>
                </a:solidFill>
                <a:latin typeface="Perpetua" panose="02020502060401020303" pitchFamily="18" charset="0"/>
              </a:rPr>
              <a:t> </a:t>
            </a:r>
            <a:r>
              <a:rPr lang="en-US" sz="2100" b="1" i="1" u="sng" dirty="0">
                <a:solidFill>
                  <a:srgbClr val="000000"/>
                </a:solidFill>
                <a:latin typeface="Perpetua" panose="02020502060401020303" pitchFamily="18" charset="0"/>
              </a:rPr>
              <a:t>one hundred crore rupees </a:t>
            </a:r>
            <a:r>
              <a:rPr lang="en-US" sz="2100" i="1" dirty="0">
                <a:solidFill>
                  <a:srgbClr val="000000"/>
                </a:solidFill>
                <a:latin typeface="Perpetua" panose="02020502060401020303" pitchFamily="18" charset="0"/>
              </a:rPr>
              <a:t>[in the previous year relevant to the assessment year for which deduction under sub-section (1) is claimed]; and</a:t>
            </a:r>
          </a:p>
          <a:p>
            <a:pPr marL="512763" indent="-341313" algn="just">
              <a:buNone/>
            </a:pPr>
            <a:endParaRPr lang="en-US" sz="2100" i="1" dirty="0">
              <a:solidFill>
                <a:srgbClr val="000000"/>
              </a:solidFill>
              <a:latin typeface="Perpetua" panose="02020502060401020303" pitchFamily="18" charset="0"/>
            </a:endParaRPr>
          </a:p>
          <a:p>
            <a:pPr marL="512763" indent="-341313" algn="just">
              <a:buNone/>
            </a:pPr>
            <a:endParaRPr lang="en-US" sz="2100" i="1"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59</a:t>
            </a:fld>
            <a:endParaRPr lang="en-US" dirty="0"/>
          </a:p>
        </p:txBody>
      </p:sp>
      <p:graphicFrame>
        <p:nvGraphicFramePr>
          <p:cNvPr id="5" name="Table 4">
            <a:extLst>
              <a:ext uri="{FF2B5EF4-FFF2-40B4-BE49-F238E27FC236}">
                <a16:creationId xmlns:a16="http://schemas.microsoft.com/office/drawing/2014/main" id="{68B056A9-49BE-4D12-BC52-440F63A9046A}"/>
              </a:ext>
            </a:extLst>
          </p:cNvPr>
          <p:cNvGraphicFramePr>
            <a:graphicFrameLocks noGrp="1"/>
          </p:cNvGraphicFramePr>
          <p:nvPr>
            <p:extLst>
              <p:ext uri="{D42A27DB-BD31-4B8C-83A1-F6EECF244321}">
                <p14:modId xmlns:p14="http://schemas.microsoft.com/office/powerpoint/2010/main" val="3630454617"/>
              </p:ext>
            </p:extLst>
          </p:nvPr>
        </p:nvGraphicFramePr>
        <p:xfrm>
          <a:off x="0" y="3581400"/>
          <a:ext cx="9144000" cy="3276600"/>
        </p:xfrm>
        <a:graphic>
          <a:graphicData uri="http://schemas.openxmlformats.org/drawingml/2006/table">
            <a:tbl>
              <a:tblPr/>
              <a:tblGrid>
                <a:gridCol w="9144000">
                  <a:extLst>
                    <a:ext uri="{9D8B030D-6E8A-4147-A177-3AD203B41FA5}">
                      <a16:colId xmlns:a16="http://schemas.microsoft.com/office/drawing/2014/main" val="20000"/>
                    </a:ext>
                  </a:extLst>
                </a:gridCol>
              </a:tblGrid>
              <a:tr h="3276600">
                <a:tc>
                  <a:txBody>
                    <a:bodyPr/>
                    <a:lstStyle/>
                    <a:p>
                      <a:pPr marL="0" indent="0" algn="just">
                        <a:lnSpc>
                          <a:spcPct val="115000"/>
                        </a:lnSpc>
                        <a:spcAft>
                          <a:spcPts val="0"/>
                        </a:spcAft>
                        <a:buFont typeface="Arial" panose="020B0604020202020204" pitchFamily="34" charset="0"/>
                        <a:buNone/>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100" kern="1200" dirty="0">
                          <a:solidFill>
                            <a:schemeClr val="tx2"/>
                          </a:solidFill>
                          <a:effectLst/>
                          <a:latin typeface="Perpetua" panose="02020502060401020303" pitchFamily="18" charset="0"/>
                          <a:ea typeface="+mn-ea"/>
                          <a:cs typeface="+mn-cs"/>
                        </a:rPr>
                        <a:t>The existing provisions of section 80-IAC of the Act provide for a deduction of 100 percent of the profits derived from an eligible business of eligible start-up for 3 consecutive assessment years out of 7 years, subject to some specified conditions. In order to further rationalize the provisions relating to start-ups, Section 80-IAC of the Act amended so as to provide the deduction for a period of 3 consecutive AYs out of </a:t>
                      </a:r>
                      <a:r>
                        <a:rPr lang="en-US" sz="2100" b="1" i="0" u="sng" kern="1200" dirty="0">
                          <a:solidFill>
                            <a:schemeClr val="tx2"/>
                          </a:solidFill>
                          <a:effectLst/>
                          <a:latin typeface="Perpetua" panose="02020502060401020303" pitchFamily="18" charset="0"/>
                          <a:ea typeface="+mn-ea"/>
                          <a:cs typeface="+mn-cs"/>
                        </a:rPr>
                        <a:t>ten years</a:t>
                      </a:r>
                      <a:r>
                        <a:rPr lang="en-US" sz="2100" kern="1200" dirty="0">
                          <a:solidFill>
                            <a:schemeClr val="tx2"/>
                          </a:solidFill>
                          <a:effectLst/>
                          <a:latin typeface="Perpetua" panose="02020502060401020303" pitchFamily="18" charset="0"/>
                          <a:ea typeface="+mn-ea"/>
                          <a:cs typeface="+mn-cs"/>
                        </a:rPr>
                        <a:t> beginning from the year in which it is incorporated, if the total turnover of its business does not exceed </a:t>
                      </a:r>
                      <a:r>
                        <a:rPr lang="en-US" sz="2100" b="1" u="sng" kern="1200" dirty="0">
                          <a:solidFill>
                            <a:schemeClr val="tx2"/>
                          </a:solidFill>
                          <a:effectLst/>
                          <a:latin typeface="Perpetua" panose="02020502060401020303" pitchFamily="18" charset="0"/>
                          <a:ea typeface="+mn-ea"/>
                          <a:cs typeface="+mn-cs"/>
                        </a:rPr>
                        <a:t>one hundred crore</a:t>
                      </a:r>
                      <a:r>
                        <a:rPr lang="en-US" sz="2100" kern="1200" dirty="0">
                          <a:solidFill>
                            <a:schemeClr val="tx2"/>
                          </a:solidFill>
                          <a:effectLst/>
                          <a:latin typeface="Perpetua" panose="02020502060401020303" pitchFamily="18" charset="0"/>
                          <a:ea typeface="+mn-ea"/>
                          <a:cs typeface="+mn-cs"/>
                        </a:rPr>
                        <a:t> rupees in any of the previous years beginning from the year in which it is incorporated.</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69941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6</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228600"/>
            <a:ext cx="6279078" cy="97524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1793174"/>
            <a:ext cx="7848599" cy="4836226"/>
          </a:xfrm>
          <a:prstGeom prst="rect">
            <a:avLst/>
          </a:prstGeom>
        </p:spPr>
      </p:pic>
    </p:spTree>
    <p:extLst>
      <p:ext uri="{BB962C8B-B14F-4D97-AF65-F5344CB8AC3E}">
        <p14:creationId xmlns:p14="http://schemas.microsoft.com/office/powerpoint/2010/main" val="29167294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28800"/>
          </a:xfrm>
          <a:solidFill>
            <a:schemeClr val="tx1"/>
          </a:solidFill>
        </p:spPr>
        <p:txBody>
          <a:bodyPr anchor="t"/>
          <a:lstStyle/>
          <a:p>
            <a:pPr marL="401638" indent="-401638" algn="just"/>
            <a:r>
              <a:rPr lang="en-IN" sz="3200" b="1" kern="1200" dirty="0">
                <a:latin typeface="Times New Roman" panose="02020603050405020304" pitchFamily="18" charset="0"/>
                <a:cs typeface="Times New Roman" panose="02020603050405020304" pitchFamily="18" charset="0"/>
              </a:rPr>
              <a:t>4</a:t>
            </a:r>
            <a:r>
              <a:rPr lang="en-IN" sz="3100" b="1" kern="1200" dirty="0">
                <a:latin typeface="High Tower Text" pitchFamily="18" charset="0"/>
              </a:rPr>
              <a:t>. </a:t>
            </a:r>
            <a:r>
              <a:rPr lang="en-US" sz="3100" b="1" kern="1200" dirty="0">
                <a:latin typeface="Perpetua" panose="02020502060401020303" pitchFamily="18" charset="0"/>
              </a:rPr>
              <a:t>Extending time limit for approval of affordable housing project for availing deduction in section 80-IBA 						        </a:t>
            </a:r>
            <a:r>
              <a:rPr lang="en-US" sz="3000" b="1" dirty="0">
                <a:latin typeface="Perpetua" panose="02020502060401020303" pitchFamily="18" charset="0"/>
              </a:rPr>
              <a:t>[Clause 38]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0" y="1800201"/>
            <a:ext cx="9036496" cy="1628799"/>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80-IBA of the Income-tax Act, w.e.f. 01.04.2021</a:t>
            </a:r>
            <a:endParaRPr lang="en-US" sz="2300" dirty="0">
              <a:solidFill>
                <a:schemeClr val="accent4"/>
              </a:solidFill>
              <a:latin typeface="Perpetua" panose="02020502060401020303" pitchFamily="18" charset="0"/>
            </a:endParaRPr>
          </a:p>
          <a:p>
            <a:pPr marL="171450" indent="0">
              <a:buNone/>
            </a:pPr>
            <a:r>
              <a:rPr lang="en-US" sz="2100" i="1" dirty="0">
                <a:solidFill>
                  <a:srgbClr val="000000"/>
                </a:solidFill>
                <a:latin typeface="Perpetua" panose="02020502060401020303" pitchFamily="18" charset="0"/>
              </a:rPr>
              <a:t>“In section 80-IBA of the Income-tax Act, in sub-section (2), in clause (a), for the figures “</a:t>
            </a:r>
            <a:r>
              <a:rPr lang="en-US" sz="2100" b="1" i="1" dirty="0">
                <a:solidFill>
                  <a:srgbClr val="000000"/>
                </a:solidFill>
                <a:latin typeface="Perpetua" panose="02020502060401020303" pitchFamily="18" charset="0"/>
              </a:rPr>
              <a:t>2020</a:t>
            </a:r>
            <a:r>
              <a:rPr lang="en-US" sz="2100" i="1" dirty="0">
                <a:solidFill>
                  <a:srgbClr val="000000"/>
                </a:solidFill>
                <a:latin typeface="Perpetua" panose="02020502060401020303" pitchFamily="18" charset="0"/>
              </a:rPr>
              <a:t>”, the figures “</a:t>
            </a:r>
            <a:r>
              <a:rPr lang="en-US" sz="2100" b="1" i="1" dirty="0">
                <a:solidFill>
                  <a:srgbClr val="000000"/>
                </a:solidFill>
                <a:latin typeface="Perpetua" panose="02020502060401020303" pitchFamily="18" charset="0"/>
              </a:rPr>
              <a:t>2021</a:t>
            </a:r>
            <a:r>
              <a:rPr lang="en-US" sz="2100" i="1" dirty="0">
                <a:solidFill>
                  <a:srgbClr val="000000"/>
                </a:solidFill>
                <a:latin typeface="Perpetua" panose="02020502060401020303" pitchFamily="18" charset="0"/>
              </a:rPr>
              <a:t>” shall be substituted with effect from the 1st day of April 2021.”</a:t>
            </a:r>
          </a:p>
        </p:txBody>
      </p:sp>
      <p:sp>
        <p:nvSpPr>
          <p:cNvPr id="7" name="Slide Number Placeholder 6"/>
          <p:cNvSpPr>
            <a:spLocks noGrp="1"/>
          </p:cNvSpPr>
          <p:nvPr>
            <p:ph type="sldNum" sz="quarter" idx="12"/>
          </p:nvPr>
        </p:nvSpPr>
        <p:spPr/>
        <p:txBody>
          <a:bodyPr/>
          <a:lstStyle/>
          <a:p>
            <a:fld id="{1E20AE4F-6262-4C8B-8D39-3FC41EDB5BB9}" type="slidenum">
              <a:rPr lang="en-US" smtClean="0"/>
              <a:pPr/>
              <a:t>60</a:t>
            </a:fld>
            <a:endParaRPr lang="en-US" dirty="0"/>
          </a:p>
        </p:txBody>
      </p:sp>
      <p:graphicFrame>
        <p:nvGraphicFramePr>
          <p:cNvPr id="6" name="Table 5">
            <a:extLst>
              <a:ext uri="{FF2B5EF4-FFF2-40B4-BE49-F238E27FC236}">
                <a16:creationId xmlns:a16="http://schemas.microsoft.com/office/drawing/2014/main" id="{1CBC211B-E1C0-4FCF-9261-4C2CCD6A481C}"/>
              </a:ext>
            </a:extLst>
          </p:cNvPr>
          <p:cNvGraphicFramePr>
            <a:graphicFrameLocks noGrp="1"/>
          </p:cNvGraphicFramePr>
          <p:nvPr/>
        </p:nvGraphicFramePr>
        <p:xfrm>
          <a:off x="87282" y="3648837"/>
          <a:ext cx="8969436" cy="2448270"/>
        </p:xfrm>
        <a:graphic>
          <a:graphicData uri="http://schemas.openxmlformats.org/drawingml/2006/table">
            <a:tbl>
              <a:tblPr/>
              <a:tblGrid>
                <a:gridCol w="8969436">
                  <a:extLst>
                    <a:ext uri="{9D8B030D-6E8A-4147-A177-3AD203B41FA5}">
                      <a16:colId xmlns:a16="http://schemas.microsoft.com/office/drawing/2014/main" val="20000"/>
                    </a:ext>
                  </a:extLst>
                </a:gridCol>
              </a:tblGrid>
              <a:tr h="2448270">
                <a:tc>
                  <a:txBody>
                    <a:bodyPr/>
                    <a:lstStyle/>
                    <a:p>
                      <a:pPr marL="0" indent="0" algn="just">
                        <a:lnSpc>
                          <a:spcPct val="115000"/>
                        </a:lnSpc>
                        <a:spcAft>
                          <a:spcPts val="0"/>
                        </a:spcAft>
                        <a:buFont typeface="Arial" panose="020B0604020202020204" pitchFamily="34" charset="0"/>
                        <a:buNone/>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100" kern="1200" dirty="0">
                          <a:solidFill>
                            <a:schemeClr val="tx2"/>
                          </a:solidFill>
                          <a:effectLst/>
                          <a:latin typeface="Perpetua" panose="02020502060401020303" pitchFamily="18" charset="0"/>
                          <a:ea typeface="+mn-ea"/>
                          <a:cs typeface="+mn-cs"/>
                        </a:rPr>
                        <a:t>In order to incentivize building affordable housing to boost the supply of such houses, the period of approval of the project by the competent authority is proposed to be extended to 31st March, 2021.</a:t>
                      </a:r>
                    </a:p>
                    <a:p>
                      <a:pPr algn="just"/>
                      <a:r>
                        <a:rPr lang="en-US" sz="2100" kern="1200" dirty="0">
                          <a:solidFill>
                            <a:schemeClr val="tx2"/>
                          </a:solidFill>
                          <a:effectLst/>
                          <a:latin typeface="Perpetua" panose="02020502060401020303" pitchFamily="18" charset="0"/>
                          <a:ea typeface="+mn-ea"/>
                          <a:cs typeface="+mn-cs"/>
                        </a:rPr>
                        <a:t>This amendment will take effect from 1st April, 2021 and will, accordingly, apply in relation to the assessment year 2021-22 and subsequent assessment years.</a:t>
                      </a:r>
                    </a:p>
                    <a:p>
                      <a:endParaRPr lang="en-US" sz="21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340107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28800"/>
          </a:xfrm>
          <a:solidFill>
            <a:schemeClr val="tx1"/>
          </a:solidFill>
        </p:spPr>
        <p:txBody>
          <a:bodyPr anchor="t"/>
          <a:lstStyle/>
          <a:p>
            <a:pPr marL="401638" indent="-401638" algn="just"/>
            <a:r>
              <a:rPr lang="en-IN" sz="3200" b="1" kern="1200" dirty="0">
                <a:latin typeface="Times New Roman" panose="02020603050405020304" pitchFamily="18" charset="0"/>
                <a:cs typeface="Times New Roman" panose="02020603050405020304" pitchFamily="18" charset="0"/>
              </a:rPr>
              <a:t>5</a:t>
            </a:r>
            <a:r>
              <a:rPr lang="en-IN" sz="3100" b="1" kern="1200" dirty="0">
                <a:latin typeface="High Tower Text" pitchFamily="18" charset="0"/>
              </a:rPr>
              <a:t>. </a:t>
            </a:r>
            <a:r>
              <a:rPr lang="en-US" sz="3100" b="1" kern="1200" dirty="0">
                <a:latin typeface="Perpetua" panose="02020502060401020303" pitchFamily="18" charset="0"/>
              </a:rPr>
              <a:t>Extending time limit for sanctioning of loan for affordable housing for availing deduction in Section 80-EEA </a:t>
            </a:r>
            <a:r>
              <a:rPr lang="en-US" sz="3000" b="1" dirty="0">
                <a:latin typeface="Perpetua" panose="02020502060401020303" pitchFamily="18" charset="0"/>
              </a:rPr>
              <a:t>[Clause 32]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0" y="1800201"/>
            <a:ext cx="9036496" cy="1484783"/>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80-EEA of the Income-tax Act, w.e.f. 01.04.2021 [Clause 32]</a:t>
            </a:r>
          </a:p>
          <a:p>
            <a:pPr marL="171450" indent="0" algn="just">
              <a:buNone/>
            </a:pPr>
            <a:r>
              <a:rPr lang="en-US" sz="2100" i="1" dirty="0">
                <a:solidFill>
                  <a:srgbClr val="000000"/>
                </a:solidFill>
                <a:latin typeface="Perpetua" panose="02020502060401020303" pitchFamily="18" charset="0"/>
              </a:rPr>
              <a:t>“In section In section 80EEA of the Income-tax Act, in sub-section (3), in clause (</a:t>
            </a:r>
            <a:r>
              <a:rPr lang="en-US" sz="2100" i="1" dirty="0" err="1">
                <a:solidFill>
                  <a:srgbClr val="000000"/>
                </a:solidFill>
                <a:latin typeface="Perpetua" panose="02020502060401020303" pitchFamily="18" charset="0"/>
              </a:rPr>
              <a:t>i</a:t>
            </a:r>
            <a:r>
              <a:rPr lang="en-US" sz="2100" i="1" dirty="0">
                <a:solidFill>
                  <a:srgbClr val="000000"/>
                </a:solidFill>
                <a:latin typeface="Perpetua" panose="02020502060401020303" pitchFamily="18" charset="0"/>
              </a:rPr>
              <a:t>), for the figures “</a:t>
            </a:r>
            <a:r>
              <a:rPr lang="en-US" sz="2100" b="1" i="1" dirty="0">
                <a:solidFill>
                  <a:srgbClr val="000000"/>
                </a:solidFill>
                <a:latin typeface="Perpetua" panose="02020502060401020303" pitchFamily="18" charset="0"/>
              </a:rPr>
              <a:t>2020</a:t>
            </a:r>
            <a:r>
              <a:rPr lang="en-US" sz="2100" i="1" dirty="0">
                <a:solidFill>
                  <a:srgbClr val="000000"/>
                </a:solidFill>
                <a:latin typeface="Perpetua" panose="02020502060401020303" pitchFamily="18" charset="0"/>
              </a:rPr>
              <a:t>”, the figures “</a:t>
            </a:r>
            <a:r>
              <a:rPr lang="en-US" sz="2100" b="1" i="1" dirty="0">
                <a:solidFill>
                  <a:srgbClr val="000000"/>
                </a:solidFill>
                <a:latin typeface="Perpetua" panose="02020502060401020303" pitchFamily="18" charset="0"/>
              </a:rPr>
              <a:t>2021</a:t>
            </a:r>
            <a:r>
              <a:rPr lang="en-US" sz="2100" i="1" dirty="0">
                <a:solidFill>
                  <a:srgbClr val="000000"/>
                </a:solidFill>
                <a:latin typeface="Perpetua" panose="02020502060401020303" pitchFamily="18" charset="0"/>
              </a:rPr>
              <a:t>” shall be substituted with effect from the 1st day of April, 2021.”</a:t>
            </a:r>
          </a:p>
        </p:txBody>
      </p:sp>
      <p:sp>
        <p:nvSpPr>
          <p:cNvPr id="7" name="Slide Number Placeholder 6"/>
          <p:cNvSpPr>
            <a:spLocks noGrp="1"/>
          </p:cNvSpPr>
          <p:nvPr>
            <p:ph type="sldNum" sz="quarter" idx="12"/>
          </p:nvPr>
        </p:nvSpPr>
        <p:spPr/>
        <p:txBody>
          <a:bodyPr/>
          <a:lstStyle/>
          <a:p>
            <a:fld id="{1E20AE4F-6262-4C8B-8D39-3FC41EDB5BB9}" type="slidenum">
              <a:rPr lang="en-US" smtClean="0"/>
              <a:pPr/>
              <a:t>61</a:t>
            </a:fld>
            <a:endParaRPr lang="en-US" dirty="0"/>
          </a:p>
        </p:txBody>
      </p:sp>
      <p:graphicFrame>
        <p:nvGraphicFramePr>
          <p:cNvPr id="6" name="Table 5">
            <a:extLst>
              <a:ext uri="{FF2B5EF4-FFF2-40B4-BE49-F238E27FC236}">
                <a16:creationId xmlns:a16="http://schemas.microsoft.com/office/drawing/2014/main" id="{1CBC211B-E1C0-4FCF-9261-4C2CCD6A481C}"/>
              </a:ext>
            </a:extLst>
          </p:cNvPr>
          <p:cNvGraphicFramePr>
            <a:graphicFrameLocks noGrp="1"/>
          </p:cNvGraphicFramePr>
          <p:nvPr>
            <p:extLst>
              <p:ext uri="{D42A27DB-BD31-4B8C-83A1-F6EECF244321}">
                <p14:modId xmlns:p14="http://schemas.microsoft.com/office/powerpoint/2010/main" val="1517635919"/>
              </p:ext>
            </p:extLst>
          </p:nvPr>
        </p:nvGraphicFramePr>
        <p:xfrm>
          <a:off x="0" y="3429000"/>
          <a:ext cx="9125336" cy="3428999"/>
        </p:xfrm>
        <a:graphic>
          <a:graphicData uri="http://schemas.openxmlformats.org/drawingml/2006/table">
            <a:tbl>
              <a:tblPr/>
              <a:tblGrid>
                <a:gridCol w="9125336">
                  <a:extLst>
                    <a:ext uri="{9D8B030D-6E8A-4147-A177-3AD203B41FA5}">
                      <a16:colId xmlns:a16="http://schemas.microsoft.com/office/drawing/2014/main" val="20000"/>
                    </a:ext>
                  </a:extLst>
                </a:gridCol>
              </a:tblGrid>
              <a:tr h="3428999">
                <a:tc>
                  <a:txBody>
                    <a:bodyPr/>
                    <a:lstStyle/>
                    <a:p>
                      <a:pPr marL="0" indent="0" algn="just">
                        <a:lnSpc>
                          <a:spcPct val="115000"/>
                        </a:lnSpc>
                        <a:spcAft>
                          <a:spcPts val="0"/>
                        </a:spcAft>
                        <a:buFont typeface="Arial" panose="020B0604020202020204" pitchFamily="34" charset="0"/>
                        <a:buNone/>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r>
                        <a:rPr lang="en-US" sz="2100" kern="1200" dirty="0">
                          <a:solidFill>
                            <a:schemeClr val="tx2"/>
                          </a:solidFill>
                          <a:effectLst/>
                          <a:latin typeface="Perpetua" panose="02020502060401020303" pitchFamily="18" charset="0"/>
                          <a:ea typeface="+mn-ea"/>
                          <a:cs typeface="+mn-cs"/>
                        </a:rPr>
                        <a:t>In the existing provisions, there is one condition is that loan has been sanctioned by the financial institution during the period from 1st April, 2019 to 31st March, 2020.  The said deduction is aimed to incentivize first time buyers to invest in residential house property whose stamp duty does not exceed forty-five lakh rupees. In order to continue promoting purchase of affordable housing, the period of sanctioning of loan by the financial institution is proposed to be extended to 31st March, 2021.</a:t>
                      </a:r>
                    </a:p>
                    <a:p>
                      <a:pPr algn="just"/>
                      <a:r>
                        <a:rPr lang="en-US" sz="2100" kern="1200" dirty="0">
                          <a:solidFill>
                            <a:schemeClr val="tx2"/>
                          </a:solidFill>
                          <a:effectLst/>
                          <a:latin typeface="Perpetua" panose="02020502060401020303" pitchFamily="18" charset="0"/>
                          <a:ea typeface="+mn-ea"/>
                          <a:cs typeface="+mn-cs"/>
                        </a:rPr>
                        <a:t>This amendment will take effect from 1st April, 2021 and will, accordingly, apply in relation to the assessment year 2021-22 and subsequent assessment years.</a:t>
                      </a:r>
                    </a:p>
                    <a:p>
                      <a:endParaRPr lang="en-US" sz="2100" kern="1200" dirty="0">
                        <a:solidFill>
                          <a:schemeClr val="tx2"/>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835557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2776"/>
          </a:xfrm>
          <a:solidFill>
            <a:schemeClr val="tx1"/>
          </a:solidFill>
        </p:spPr>
        <p:txBody>
          <a:bodyPr anchor="t"/>
          <a:lstStyle/>
          <a:p>
            <a:pPr marL="401638" indent="-401638" algn="just"/>
            <a:r>
              <a:rPr lang="en-IN" sz="3200" b="1" kern="1200" dirty="0">
                <a:latin typeface="Times New Roman" panose="02020603050405020304" pitchFamily="18" charset="0"/>
                <a:cs typeface="Times New Roman" panose="02020603050405020304" pitchFamily="18" charset="0"/>
              </a:rPr>
              <a:t>6</a:t>
            </a:r>
            <a:r>
              <a:rPr lang="en-IN" sz="3100" b="1" kern="1200" dirty="0">
                <a:latin typeface="High Tower Text" pitchFamily="18" charset="0"/>
              </a:rPr>
              <a:t>. </a:t>
            </a:r>
            <a:r>
              <a:rPr lang="en-US" sz="3100" b="1" kern="1200" dirty="0">
                <a:latin typeface="Perpetua" panose="02020502060401020303" pitchFamily="18" charset="0"/>
              </a:rPr>
              <a:t>Modification in the conditions for offshore funds’ exemption from “business connection” </a:t>
            </a:r>
            <a:r>
              <a:rPr lang="en-US" sz="3000" b="1" dirty="0">
                <a:latin typeface="Perpetua" panose="02020502060401020303" pitchFamily="18" charset="0"/>
              </a:rPr>
              <a:t>[Clause 6]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107504" y="1484783"/>
            <a:ext cx="8928992" cy="5236691"/>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9A of the Income-tax Act, w.e.f. 01.04.2020 [Clause 6]</a:t>
            </a:r>
          </a:p>
          <a:p>
            <a:pPr marL="0" indent="0" algn="just">
              <a:buNone/>
            </a:pPr>
            <a:r>
              <a:rPr lang="en-US" sz="2100" i="1" dirty="0">
                <a:solidFill>
                  <a:srgbClr val="000000"/>
                </a:solidFill>
                <a:latin typeface="Perpetua" panose="02020502060401020303" pitchFamily="18" charset="0"/>
              </a:rPr>
              <a:t>“In section 9A of the Income-tax Act, in sub-section (3),––</a:t>
            </a:r>
          </a:p>
          <a:p>
            <a:pPr marL="109538" indent="0" algn="just">
              <a:buNone/>
            </a:pPr>
            <a:r>
              <a:rPr lang="en-US" sz="2100" i="1" dirty="0">
                <a:solidFill>
                  <a:srgbClr val="000000"/>
                </a:solidFill>
                <a:latin typeface="Perpetua" panose="02020502060401020303" pitchFamily="18" charset="0"/>
              </a:rPr>
              <a:t>(a) in clause (c), the following proviso shall be inserted, namely:––</a:t>
            </a:r>
          </a:p>
          <a:p>
            <a:pPr marL="109538" indent="0" algn="just">
              <a:buNone/>
            </a:pPr>
            <a:endParaRPr lang="en-US" sz="500" i="1" dirty="0">
              <a:solidFill>
                <a:srgbClr val="000000"/>
              </a:solidFill>
              <a:latin typeface="Perpetua" panose="02020502060401020303" pitchFamily="18" charset="0"/>
            </a:endParaRPr>
          </a:p>
          <a:p>
            <a:pPr marL="401638" indent="0" algn="just">
              <a:buNone/>
            </a:pPr>
            <a:r>
              <a:rPr lang="en-US" sz="2100" i="1" dirty="0">
                <a:solidFill>
                  <a:srgbClr val="000000"/>
                </a:solidFill>
                <a:latin typeface="Perpetua" panose="02020502060401020303" pitchFamily="18" charset="0"/>
              </a:rPr>
              <a:t>“Provided that for the purposes of calculation of the said aggregate participation or investment in the fund, any contribution made by the eligible fund manager during the first three years of operation of the fund, not exceeding twenty-five crore rupees, shall not be taken into account;</a:t>
            </a:r>
          </a:p>
          <a:p>
            <a:pPr marL="401638" indent="0" algn="just">
              <a:buNone/>
            </a:pPr>
            <a:endParaRPr lang="en-US" sz="800" i="1" dirty="0">
              <a:solidFill>
                <a:srgbClr val="000000"/>
              </a:solidFill>
              <a:latin typeface="Perpetua" panose="02020502060401020303" pitchFamily="18" charset="0"/>
            </a:endParaRPr>
          </a:p>
          <a:p>
            <a:pPr marL="401638" indent="-292100" algn="just">
              <a:buNone/>
            </a:pPr>
            <a:r>
              <a:rPr lang="en-US" sz="2100" i="1" dirty="0">
                <a:solidFill>
                  <a:srgbClr val="000000"/>
                </a:solidFill>
                <a:latin typeface="Perpetua" panose="02020502060401020303" pitchFamily="18" charset="0"/>
              </a:rPr>
              <a:t>(b) </a:t>
            </a:r>
            <a:r>
              <a:rPr lang="en-US" sz="2100" b="1" i="1" dirty="0">
                <a:solidFill>
                  <a:srgbClr val="000000"/>
                </a:solidFill>
                <a:latin typeface="Perpetua" panose="02020502060401020303" pitchFamily="18" charset="0"/>
              </a:rPr>
              <a:t>In clause (j)</a:t>
            </a:r>
          </a:p>
          <a:p>
            <a:pPr marL="401638" indent="-292100" algn="just">
              <a:buNone/>
            </a:pPr>
            <a:r>
              <a:rPr lang="en-US" sz="2100" i="1" dirty="0">
                <a:solidFill>
                  <a:srgbClr val="000000"/>
                </a:solidFill>
                <a:latin typeface="Perpetua" panose="02020502060401020303" pitchFamily="18" charset="0"/>
              </a:rPr>
              <a:t>“(j) the monthly average of the corpus of the fund shall not be less than one hundred crore rupees:</a:t>
            </a:r>
          </a:p>
          <a:p>
            <a:pPr marL="401638" indent="-292100" algn="just">
              <a:buNone/>
            </a:pPr>
            <a:r>
              <a:rPr lang="en-US" sz="2100" i="1" dirty="0">
                <a:solidFill>
                  <a:srgbClr val="000000"/>
                </a:solidFill>
                <a:latin typeface="Perpetua" panose="02020502060401020303" pitchFamily="18" charset="0"/>
              </a:rPr>
              <a:t>Provided that if the fund has been established or incorporated in the previous year, the corpus of fund shall not be less than one hundred crore rupees </a:t>
            </a:r>
            <a:r>
              <a:rPr lang="en-US" sz="2100" b="1" i="1" dirty="0">
                <a:solidFill>
                  <a:srgbClr val="000000"/>
                </a:solidFill>
                <a:latin typeface="Perpetua" panose="02020502060401020303" pitchFamily="18" charset="0"/>
              </a:rPr>
              <a:t>[at the end of a period of </a:t>
            </a:r>
            <a:r>
              <a:rPr lang="en-US" sz="2100" b="1" i="1" strike="sngStrike" dirty="0">
                <a:solidFill>
                  <a:srgbClr val="000000"/>
                </a:solidFill>
                <a:latin typeface="Perpetua" panose="02020502060401020303" pitchFamily="18" charset="0"/>
              </a:rPr>
              <a:t>six months from the </a:t>
            </a:r>
            <a:r>
              <a:rPr lang="en-US" sz="2100" b="1" i="1" strike="sngStrike" dirty="0" err="1">
                <a:solidFill>
                  <a:srgbClr val="000000"/>
                </a:solidFill>
                <a:latin typeface="Perpetua" panose="02020502060401020303" pitchFamily="18" charset="0"/>
              </a:rPr>
              <a:t>the</a:t>
            </a:r>
            <a:r>
              <a:rPr lang="en-US" sz="2100" b="1" i="1" strike="sngStrike" dirty="0">
                <a:solidFill>
                  <a:srgbClr val="000000"/>
                </a:solidFill>
                <a:latin typeface="Perpetua" panose="02020502060401020303" pitchFamily="18" charset="0"/>
              </a:rPr>
              <a:t> last day of the month of its establishment or incorporation, or at the end of such previous year, whichever is later] </a:t>
            </a:r>
            <a:r>
              <a:rPr lang="en-US" sz="2100" b="1" i="1" dirty="0">
                <a:solidFill>
                  <a:srgbClr val="000000"/>
                </a:solidFill>
                <a:latin typeface="Perpetua" panose="02020502060401020303" pitchFamily="18" charset="0"/>
              </a:rPr>
              <a:t>“twelve months from the last day of the month of its establishment or incorporation.”</a:t>
            </a:r>
            <a:endParaRPr lang="en-US" sz="2100" b="1" i="1" strike="sngStrike"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62</a:t>
            </a:fld>
            <a:endParaRPr lang="en-US" dirty="0"/>
          </a:p>
        </p:txBody>
      </p:sp>
    </p:spTree>
    <p:extLst>
      <p:ext uri="{BB962C8B-B14F-4D97-AF65-F5344CB8AC3E}">
        <p14:creationId xmlns:p14="http://schemas.microsoft.com/office/powerpoint/2010/main" val="36839435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2FA1D5-715A-482A-8613-E0F6088B5FE4}"/>
              </a:ext>
            </a:extLst>
          </p:cNvPr>
          <p:cNvSpPr>
            <a:spLocks noGrp="1"/>
          </p:cNvSpPr>
          <p:nvPr>
            <p:ph type="sldNum" sz="quarter" idx="12"/>
          </p:nvPr>
        </p:nvSpPr>
        <p:spPr/>
        <p:txBody>
          <a:bodyPr/>
          <a:lstStyle/>
          <a:p>
            <a:fld id="{1E20AE4F-6262-4C8B-8D39-3FC41EDB5BB9}" type="slidenum">
              <a:rPr lang="en-US" smtClean="0"/>
              <a:pPr/>
              <a:t>63</a:t>
            </a:fld>
            <a:endParaRPr lang="en-US"/>
          </a:p>
        </p:txBody>
      </p:sp>
      <p:sp>
        <p:nvSpPr>
          <p:cNvPr id="5" name="Title 1">
            <a:extLst>
              <a:ext uri="{FF2B5EF4-FFF2-40B4-BE49-F238E27FC236}">
                <a16:creationId xmlns:a16="http://schemas.microsoft.com/office/drawing/2014/main" id="{0C8DAF7A-4A61-4238-BFD6-392A2579CA55}"/>
              </a:ext>
            </a:extLst>
          </p:cNvPr>
          <p:cNvSpPr>
            <a:spLocks noGrp="1"/>
          </p:cNvSpPr>
          <p:nvPr>
            <p:ph type="title"/>
          </p:nvPr>
        </p:nvSpPr>
        <p:spPr>
          <a:xfrm>
            <a:off x="0" y="0"/>
            <a:ext cx="9144000" cy="1188694"/>
          </a:xfrm>
        </p:spPr>
        <p:style>
          <a:lnRef idx="2">
            <a:schemeClr val="dk1">
              <a:shade val="50000"/>
            </a:schemeClr>
          </a:lnRef>
          <a:fillRef idx="1">
            <a:schemeClr val="dk1"/>
          </a:fillRef>
          <a:effectRef idx="0">
            <a:schemeClr val="dk1"/>
          </a:effectRef>
          <a:fontRef idx="minor">
            <a:schemeClr val="lt1"/>
          </a:fontRef>
        </p:style>
        <p:txBody>
          <a:bodyPr/>
          <a:lstStyle/>
          <a:p>
            <a:pPr algn="r">
              <a:tabLst>
                <a:tab pos="7778750" algn="l"/>
              </a:tabLst>
            </a:pPr>
            <a:br>
              <a:rPr lang="en-US" dirty="0">
                <a:latin typeface="Perpetua"/>
              </a:rPr>
            </a:br>
            <a:r>
              <a:rPr lang="en-US" sz="3600" b="1" dirty="0" err="1">
                <a:latin typeface="High Tower Text" panose="02040502050506030303" pitchFamily="18" charset="0"/>
              </a:rPr>
              <a:t>Contd</a:t>
            </a:r>
            <a:r>
              <a:rPr lang="en-US" sz="3600" b="1" dirty="0">
                <a:latin typeface="High Tower Text" panose="02040502050506030303" pitchFamily="18" charset="0"/>
              </a:rPr>
              <a:t>….</a:t>
            </a:r>
          </a:p>
        </p:txBody>
      </p:sp>
      <p:sp>
        <p:nvSpPr>
          <p:cNvPr id="7" name="Content Placeholder 2">
            <a:extLst>
              <a:ext uri="{FF2B5EF4-FFF2-40B4-BE49-F238E27FC236}">
                <a16:creationId xmlns:a16="http://schemas.microsoft.com/office/drawing/2014/main" id="{CCF6FD8D-7BCA-4667-AE43-96E4BD65B9E1}"/>
              </a:ext>
            </a:extLst>
          </p:cNvPr>
          <p:cNvSpPr>
            <a:spLocks noGrp="1"/>
          </p:cNvSpPr>
          <p:nvPr>
            <p:ph idx="1"/>
          </p:nvPr>
        </p:nvSpPr>
        <p:spPr>
          <a:xfrm>
            <a:off x="0" y="1272209"/>
            <a:ext cx="9143999" cy="5532781"/>
          </a:xfrm>
          <a:solidFill>
            <a:schemeClr val="tx1">
              <a:lumMod val="20000"/>
              <a:lumOff val="80000"/>
            </a:schemeClr>
          </a:solidFill>
          <a:ln>
            <a:solidFill>
              <a:schemeClr val="tx2"/>
            </a:solidFill>
          </a:ln>
        </p:spPr>
        <p:txBody>
          <a:bodyPr/>
          <a:lstStyle/>
          <a:p>
            <a:pPr marL="0" indent="0" algn="just">
              <a:buNone/>
            </a:pPr>
            <a:r>
              <a:rPr lang="en-US" sz="2400" b="1" u="sng" dirty="0">
                <a:solidFill>
                  <a:schemeClr val="tx2"/>
                </a:solidFill>
                <a:latin typeface="Perpetua" panose="02020502060401020303" pitchFamily="18" charset="0"/>
                <a:cs typeface="Times New Roman" panose="02020603050405020304" pitchFamily="18" charset="0"/>
              </a:rPr>
              <a:t>Brief</a:t>
            </a:r>
            <a:r>
              <a:rPr lang="en-US" sz="2800" b="1" u="sng" dirty="0">
                <a:solidFill>
                  <a:schemeClr val="tx2"/>
                </a:solidFill>
                <a:latin typeface="Perpetua" panose="02020502060401020303" pitchFamily="18" charset="0"/>
                <a:ea typeface="Calibri" panose="020F0502020204030204" pitchFamily="34" charset="0"/>
                <a:cs typeface="Times New Roman" panose="02020603050405020304" pitchFamily="18" charset="0"/>
              </a:rPr>
              <a:t> </a:t>
            </a:r>
            <a:r>
              <a:rPr lang="en-US" sz="2400" b="1" u="sng" dirty="0">
                <a:solidFill>
                  <a:schemeClr val="tx2"/>
                </a:solidFill>
                <a:latin typeface="Perpetua" panose="02020502060401020303" pitchFamily="18" charset="0"/>
                <a:ea typeface="Calibri" panose="020F0502020204030204" pitchFamily="34" charset="0"/>
                <a:cs typeface="Times New Roman" panose="02020603050405020304" pitchFamily="18" charset="0"/>
              </a:rPr>
              <a:t>Impact</a:t>
            </a:r>
            <a:r>
              <a:rPr lang="en-US" sz="2800" b="1" u="sng" dirty="0">
                <a:solidFill>
                  <a:schemeClr val="tx2"/>
                </a:solidFill>
                <a:latin typeface="Perpetua" panose="02020502060401020303" pitchFamily="18" charset="0"/>
                <a:ea typeface="Calibri" panose="020F0502020204030204" pitchFamily="34" charset="0"/>
                <a:cs typeface="Times New Roman" panose="02020603050405020304" pitchFamily="18" charset="0"/>
              </a:rPr>
              <a:t>:</a:t>
            </a:r>
          </a:p>
          <a:p>
            <a:pPr marL="0" indent="0" algn="just">
              <a:buNone/>
            </a:pPr>
            <a:r>
              <a:rPr lang="en-US" sz="2100" dirty="0">
                <a:solidFill>
                  <a:schemeClr val="tx2"/>
                </a:solidFill>
                <a:latin typeface="Perpetua" panose="02020502060401020303" pitchFamily="18" charset="0"/>
              </a:rPr>
              <a:t>According to an existing condition for eligibility, the period for fulfilling the requirement of monthly average of the corpus of one hundred crore rupees ranges from six months to eighteen months, in so far as the fund established or incorporated on last day of the financial year would get six months and the fund established or incorporated on first day of the financial year would get eighteen months. It has been stated that this results in anomaly as certain funds due to its date of establishment and incorporation get favored.</a:t>
            </a:r>
          </a:p>
          <a:p>
            <a:pPr marL="0" indent="0" algn="just">
              <a:buNone/>
            </a:pPr>
            <a:r>
              <a:rPr lang="en-US" sz="2100" dirty="0">
                <a:solidFill>
                  <a:schemeClr val="tx2"/>
                </a:solidFill>
                <a:latin typeface="Perpetua" panose="02020502060401020303" pitchFamily="18" charset="0"/>
              </a:rPr>
              <a:t>Accordingly, it is proposed to amend section 9A of the Act to relax these two conditions so as to provide that-</a:t>
            </a:r>
          </a:p>
          <a:p>
            <a:pPr marL="0" indent="0" algn="just">
              <a:buNone/>
            </a:pPr>
            <a:r>
              <a:rPr lang="en-US" sz="2100" dirty="0">
                <a:solidFill>
                  <a:schemeClr val="tx2"/>
                </a:solidFill>
                <a:latin typeface="Perpetua" panose="02020502060401020303" pitchFamily="18" charset="0"/>
              </a:rPr>
              <a:t>(</a:t>
            </a:r>
            <a:r>
              <a:rPr lang="en-US" sz="2100" dirty="0" err="1">
                <a:solidFill>
                  <a:schemeClr val="tx2"/>
                </a:solidFill>
                <a:latin typeface="Perpetua" panose="02020502060401020303" pitchFamily="18" charset="0"/>
              </a:rPr>
              <a:t>i</a:t>
            </a:r>
            <a:r>
              <a:rPr lang="en-US" sz="2100" dirty="0">
                <a:solidFill>
                  <a:schemeClr val="tx2"/>
                </a:solidFill>
                <a:latin typeface="Perpetua" panose="02020502060401020303" pitchFamily="18" charset="0"/>
              </a:rPr>
              <a:t>) for the purpose of calculation of the aggregate participation or investment in the fund, directly or indirectly, by Indian resident, contribution of the eligible fund manager during first three years up to twenty-five crore rupees shall not be accounted for; and</a:t>
            </a:r>
          </a:p>
          <a:p>
            <a:pPr marL="0" indent="0" algn="just">
              <a:buNone/>
            </a:pPr>
            <a:r>
              <a:rPr lang="en-US" sz="2100" dirty="0">
                <a:solidFill>
                  <a:schemeClr val="tx2"/>
                </a:solidFill>
                <a:latin typeface="Perpetua" panose="02020502060401020303" pitchFamily="18" charset="0"/>
              </a:rPr>
              <a:t>(ii) if the fund has been established or incorporated in the previous year, the condition of monthly average of the corpus of the fund to be at one hundred crore rupees shall be fulfilled within twelve months from the last day of the month of its establishment or incorporation.</a:t>
            </a:r>
            <a:endParaRPr lang="en-GB" sz="2100" dirty="0">
              <a:solidFill>
                <a:schemeClr val="tx2"/>
              </a:solidFill>
              <a:latin typeface="Perpetua" panose="02020502060401020303" pitchFamily="18" charset="0"/>
            </a:endParaRPr>
          </a:p>
        </p:txBody>
      </p:sp>
    </p:spTree>
    <p:extLst>
      <p:ext uri="{BB962C8B-B14F-4D97-AF65-F5344CB8AC3E}">
        <p14:creationId xmlns:p14="http://schemas.microsoft.com/office/powerpoint/2010/main" val="42693167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84784"/>
          </a:xfrm>
          <a:solidFill>
            <a:schemeClr val="tx1"/>
          </a:solidFill>
        </p:spPr>
        <p:txBody>
          <a:bodyPr anchor="t"/>
          <a:lstStyle/>
          <a:p>
            <a:pPr marL="401638" indent="-401638" algn="just"/>
            <a:r>
              <a:rPr lang="en-IN" sz="3200" b="1" kern="1200" dirty="0">
                <a:latin typeface="Times New Roman" panose="02020603050405020304" pitchFamily="18" charset="0"/>
                <a:cs typeface="Times New Roman" panose="02020603050405020304" pitchFamily="18" charset="0"/>
              </a:rPr>
              <a:t>7</a:t>
            </a:r>
            <a:r>
              <a:rPr lang="en-IN" sz="3100" b="1" kern="1200" dirty="0">
                <a:latin typeface="High Tower Text" pitchFamily="18" charset="0"/>
              </a:rPr>
              <a:t>.</a:t>
            </a:r>
            <a:r>
              <a:rPr lang="en-IN" sz="3100" b="1" kern="1200" dirty="0">
                <a:latin typeface="Perpetua" panose="02020502060401020303" pitchFamily="18" charset="0"/>
              </a:rPr>
              <a:t>Amendment of section 115-BAB to include generation of electricity as manufacturing</a:t>
            </a:r>
            <a:r>
              <a:rPr lang="en-US" sz="3100" b="1" kern="1200" dirty="0">
                <a:latin typeface="Perpetua" panose="02020502060401020303" pitchFamily="18" charset="0"/>
              </a:rPr>
              <a:t> </a:t>
            </a:r>
            <a:r>
              <a:rPr lang="en-US" sz="3000" b="1" dirty="0">
                <a:latin typeface="Perpetua" panose="02020502060401020303" pitchFamily="18" charset="0"/>
              </a:rPr>
              <a:t>[Clause 52]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107504" y="1893168"/>
            <a:ext cx="8928992" cy="4272136"/>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115-BAB of the Income-tax Act, w.e.f. 01.04.2020 [Clause 52]</a:t>
            </a:r>
          </a:p>
          <a:p>
            <a:r>
              <a:rPr lang="en-US" sz="2300" i="1" u="sng" dirty="0">
                <a:solidFill>
                  <a:srgbClr val="000000"/>
                </a:solidFill>
                <a:latin typeface="Perpetua" panose="02020502060401020303" pitchFamily="18" charset="0"/>
              </a:rPr>
              <a:t>Substitution in Section 115BAB of the Income-tax Act, in sub-section (2) clause (c),sub-clause (</a:t>
            </a:r>
            <a:r>
              <a:rPr lang="en-US" sz="2300" i="1" u="sng" dirty="0" err="1">
                <a:solidFill>
                  <a:srgbClr val="000000"/>
                </a:solidFill>
                <a:latin typeface="Perpetua" panose="02020502060401020303" pitchFamily="18" charset="0"/>
              </a:rPr>
              <a:t>i</a:t>
            </a:r>
            <a:r>
              <a:rPr lang="en-US" sz="2300" i="1" u="sng" dirty="0">
                <a:solidFill>
                  <a:srgbClr val="000000"/>
                </a:solidFill>
                <a:latin typeface="Perpetua" panose="02020502060401020303" pitchFamily="18" charset="0"/>
              </a:rPr>
              <a:t>):-</a:t>
            </a:r>
          </a:p>
          <a:p>
            <a:pPr marL="0" indent="0">
              <a:buNone/>
            </a:pPr>
            <a:r>
              <a:rPr lang="en-US" sz="2200" i="1" dirty="0">
                <a:solidFill>
                  <a:srgbClr val="000000"/>
                </a:solidFill>
                <a:latin typeface="Perpetua" panose="02020502060401020303" pitchFamily="18" charset="0"/>
              </a:rPr>
              <a:t>“(c) the total income of the company has been computed,—</a:t>
            </a:r>
          </a:p>
          <a:p>
            <a:pPr marL="0" indent="0">
              <a:buNone/>
            </a:pPr>
            <a:r>
              <a:rPr lang="en-US" sz="2200" i="1" dirty="0">
                <a:solidFill>
                  <a:srgbClr val="000000"/>
                </a:solidFill>
                <a:latin typeface="Perpetua" panose="02020502060401020303" pitchFamily="18" charset="0"/>
              </a:rPr>
              <a:t>(</a:t>
            </a:r>
            <a:r>
              <a:rPr lang="en-US" sz="2200" i="1" dirty="0" err="1">
                <a:solidFill>
                  <a:srgbClr val="000000"/>
                </a:solidFill>
                <a:latin typeface="Perpetua" panose="02020502060401020303" pitchFamily="18" charset="0"/>
              </a:rPr>
              <a:t>i</a:t>
            </a:r>
            <a:r>
              <a:rPr lang="en-US" sz="2200" i="1" dirty="0">
                <a:solidFill>
                  <a:srgbClr val="000000"/>
                </a:solidFill>
                <a:latin typeface="Perpetua" panose="02020502060401020303" pitchFamily="18" charset="0"/>
              </a:rPr>
              <a:t>) without any deduction under the provisions of section 10AA or clause (</a:t>
            </a:r>
            <a:r>
              <a:rPr lang="en-US" sz="2200" i="1" dirty="0" err="1">
                <a:solidFill>
                  <a:srgbClr val="000000"/>
                </a:solidFill>
                <a:latin typeface="Perpetua" panose="02020502060401020303" pitchFamily="18" charset="0"/>
              </a:rPr>
              <a:t>iia</a:t>
            </a:r>
            <a:r>
              <a:rPr lang="en-US" sz="2200" i="1" dirty="0">
                <a:solidFill>
                  <a:srgbClr val="000000"/>
                </a:solidFill>
                <a:latin typeface="Perpetua" panose="02020502060401020303" pitchFamily="18" charset="0"/>
              </a:rPr>
              <a:t>) of sub-section (1) of section 32 or section 32AD or section 33AB or section 33ABA or sub-clause (ii) or sub-clause (</a:t>
            </a:r>
            <a:r>
              <a:rPr lang="en-US" sz="2200" i="1" dirty="0" err="1">
                <a:solidFill>
                  <a:srgbClr val="000000"/>
                </a:solidFill>
                <a:latin typeface="Perpetua" panose="02020502060401020303" pitchFamily="18" charset="0"/>
              </a:rPr>
              <a:t>iia</a:t>
            </a:r>
            <a:r>
              <a:rPr lang="en-US" sz="2200" i="1" dirty="0">
                <a:solidFill>
                  <a:srgbClr val="000000"/>
                </a:solidFill>
                <a:latin typeface="Perpetua" panose="02020502060401020303" pitchFamily="18" charset="0"/>
              </a:rPr>
              <a:t>) or sub-clause (iii) of sub-section (1) or sub-section (2AA) or sub-section (2AB) of section 35 or section 35AD or section 35CCC or section 35CCD or under any provisions of </a:t>
            </a:r>
            <a:r>
              <a:rPr lang="en-US" sz="2200" b="1" i="1" strike="sngStrike" dirty="0">
                <a:solidFill>
                  <a:srgbClr val="000000"/>
                </a:solidFill>
                <a:latin typeface="Perpetua" panose="02020502060401020303" pitchFamily="18" charset="0"/>
              </a:rPr>
              <a:t>Chapter VI-A under the heading "C.—Deductions in respect of certain incomes" other than the provisions of section 80JJAA</a:t>
            </a:r>
            <a:r>
              <a:rPr lang="en-US" sz="2200" b="1" i="1" dirty="0">
                <a:solidFill>
                  <a:srgbClr val="000000"/>
                </a:solidFill>
                <a:latin typeface="Perpetua" panose="02020502060401020303" pitchFamily="18" charset="0"/>
              </a:rPr>
              <a:t>; </a:t>
            </a:r>
            <a:r>
              <a:rPr lang="en-US" sz="2100" b="1" i="1" dirty="0">
                <a:solidFill>
                  <a:srgbClr val="000000"/>
                </a:solidFill>
                <a:latin typeface="Perpetua" panose="02020502060401020303" pitchFamily="18" charset="0"/>
              </a:rPr>
              <a:t>Chapter VI-A other than the provisions of section 80JJAA or section 80M”.</a:t>
            </a:r>
            <a:endParaRPr lang="en-US" sz="600" i="1"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64</a:t>
            </a:fld>
            <a:endParaRPr lang="en-US" dirty="0"/>
          </a:p>
        </p:txBody>
      </p:sp>
    </p:spTree>
    <p:extLst>
      <p:ext uri="{BB962C8B-B14F-4D97-AF65-F5344CB8AC3E}">
        <p14:creationId xmlns:p14="http://schemas.microsoft.com/office/powerpoint/2010/main" val="30769688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2FA1D5-715A-482A-8613-E0F6088B5FE4}"/>
              </a:ext>
            </a:extLst>
          </p:cNvPr>
          <p:cNvSpPr>
            <a:spLocks noGrp="1"/>
          </p:cNvSpPr>
          <p:nvPr>
            <p:ph type="sldNum" sz="quarter" idx="12"/>
          </p:nvPr>
        </p:nvSpPr>
        <p:spPr/>
        <p:txBody>
          <a:bodyPr/>
          <a:lstStyle/>
          <a:p>
            <a:fld id="{1E20AE4F-6262-4C8B-8D39-3FC41EDB5BB9}" type="slidenum">
              <a:rPr lang="en-US" smtClean="0"/>
              <a:pPr/>
              <a:t>65</a:t>
            </a:fld>
            <a:endParaRPr lang="en-US"/>
          </a:p>
        </p:txBody>
      </p:sp>
      <p:sp>
        <p:nvSpPr>
          <p:cNvPr id="5" name="Title 1">
            <a:extLst>
              <a:ext uri="{FF2B5EF4-FFF2-40B4-BE49-F238E27FC236}">
                <a16:creationId xmlns:a16="http://schemas.microsoft.com/office/drawing/2014/main" id="{0C8DAF7A-4A61-4238-BFD6-392A2579CA55}"/>
              </a:ext>
            </a:extLst>
          </p:cNvPr>
          <p:cNvSpPr>
            <a:spLocks noGrp="1"/>
          </p:cNvSpPr>
          <p:nvPr>
            <p:ph type="title"/>
          </p:nvPr>
        </p:nvSpPr>
        <p:spPr>
          <a:xfrm>
            <a:off x="0" y="0"/>
            <a:ext cx="9144000" cy="1188694"/>
          </a:xfrm>
        </p:spPr>
        <p:style>
          <a:lnRef idx="2">
            <a:schemeClr val="dk1">
              <a:shade val="50000"/>
            </a:schemeClr>
          </a:lnRef>
          <a:fillRef idx="1">
            <a:schemeClr val="dk1"/>
          </a:fillRef>
          <a:effectRef idx="0">
            <a:schemeClr val="dk1"/>
          </a:effectRef>
          <a:fontRef idx="minor">
            <a:schemeClr val="lt1"/>
          </a:fontRef>
        </p:style>
        <p:txBody>
          <a:bodyPr/>
          <a:lstStyle/>
          <a:p>
            <a:pPr algn="r">
              <a:tabLst>
                <a:tab pos="7778750" algn="l"/>
              </a:tabLst>
            </a:pPr>
            <a:br>
              <a:rPr lang="en-US" dirty="0">
                <a:latin typeface="Perpetua"/>
              </a:rPr>
            </a:br>
            <a:r>
              <a:rPr lang="en-US" sz="3600" b="1" dirty="0" err="1">
                <a:latin typeface="High Tower Text" panose="02040502050506030303" pitchFamily="18" charset="0"/>
              </a:rPr>
              <a:t>Contd</a:t>
            </a:r>
            <a:r>
              <a:rPr lang="en-US" sz="3600" b="1" dirty="0">
                <a:latin typeface="High Tower Text" panose="02040502050506030303" pitchFamily="18" charset="0"/>
              </a:rPr>
              <a:t>….</a:t>
            </a:r>
          </a:p>
        </p:txBody>
      </p:sp>
      <p:sp>
        <p:nvSpPr>
          <p:cNvPr id="7" name="Content Placeholder 2">
            <a:extLst>
              <a:ext uri="{FF2B5EF4-FFF2-40B4-BE49-F238E27FC236}">
                <a16:creationId xmlns:a16="http://schemas.microsoft.com/office/drawing/2014/main" id="{CCF6FD8D-7BCA-4667-AE43-96E4BD65B9E1}"/>
              </a:ext>
            </a:extLst>
          </p:cNvPr>
          <p:cNvSpPr>
            <a:spLocks noGrp="1"/>
          </p:cNvSpPr>
          <p:nvPr>
            <p:ph idx="1"/>
          </p:nvPr>
        </p:nvSpPr>
        <p:spPr>
          <a:xfrm>
            <a:off x="323529" y="3140968"/>
            <a:ext cx="8363272" cy="3240360"/>
          </a:xfrm>
          <a:solidFill>
            <a:schemeClr val="tx1">
              <a:lumMod val="20000"/>
              <a:lumOff val="80000"/>
            </a:schemeClr>
          </a:solidFill>
          <a:ln>
            <a:solidFill>
              <a:schemeClr val="tx2"/>
            </a:solidFill>
          </a:ln>
        </p:spPr>
        <p:txBody>
          <a:bodyPr/>
          <a:lstStyle/>
          <a:p>
            <a:pPr marL="0" indent="0" algn="just">
              <a:buNone/>
            </a:pPr>
            <a:r>
              <a:rPr lang="en-US" sz="2200" b="1" u="sng" dirty="0">
                <a:solidFill>
                  <a:schemeClr val="tx2"/>
                </a:solidFill>
                <a:latin typeface="Perpetua" panose="02020502060401020303" pitchFamily="18" charset="0"/>
                <a:cs typeface="Times New Roman" panose="02020603050405020304" pitchFamily="18" charset="0"/>
              </a:rPr>
              <a:t>Brief</a:t>
            </a:r>
            <a:r>
              <a:rPr lang="en-US" sz="2200" b="1" u="sng" dirty="0">
                <a:solidFill>
                  <a:schemeClr val="tx2"/>
                </a:solidFill>
                <a:latin typeface="Perpetua" panose="02020502060401020303" pitchFamily="18" charset="0"/>
                <a:ea typeface="Calibri" panose="020F0502020204030204" pitchFamily="34" charset="0"/>
                <a:cs typeface="Times New Roman" panose="02020603050405020304" pitchFamily="18" charset="0"/>
              </a:rPr>
              <a:t> Impact:</a:t>
            </a:r>
          </a:p>
          <a:p>
            <a:pPr marL="0" indent="0" algn="just">
              <a:buNone/>
            </a:pPr>
            <a:r>
              <a:rPr lang="en-US" sz="2200" dirty="0">
                <a:solidFill>
                  <a:schemeClr val="tx2"/>
                </a:solidFill>
                <a:latin typeface="Perpetua" panose="02020502060401020303" pitchFamily="18" charset="0"/>
              </a:rPr>
              <a:t>An explanation is inserted under section 115BAB of the Act to include the business of generation of electricity as manufacturing, which otherwise may not amount to manufacturing or production of an article or thing. Accordingly, it is proposed to explain that, for the purposes of this section, manufacturing or production of an article or thing shall include generation of electricity.</a:t>
            </a:r>
          </a:p>
          <a:p>
            <a:pPr marL="0" indent="0" algn="just">
              <a:buNone/>
            </a:pPr>
            <a:r>
              <a:rPr lang="en-US" sz="2200" dirty="0">
                <a:solidFill>
                  <a:schemeClr val="tx2"/>
                </a:solidFill>
                <a:latin typeface="Perpetua" panose="02020502060401020303" pitchFamily="18" charset="0"/>
              </a:rPr>
              <a:t>This amendment will take effect from 1st April, 2020 and will, accordingly, apply in relation to the assessment year 2020-21 and subsequent assessment years.</a:t>
            </a:r>
            <a:endParaRPr lang="en-GB" sz="2200" dirty="0">
              <a:solidFill>
                <a:schemeClr val="tx2"/>
              </a:solidFill>
              <a:latin typeface="Perpetua" panose="02020502060401020303" pitchFamily="18" charset="0"/>
            </a:endParaRPr>
          </a:p>
        </p:txBody>
      </p:sp>
      <p:sp>
        <p:nvSpPr>
          <p:cNvPr id="2" name="TextBox 1">
            <a:extLst>
              <a:ext uri="{FF2B5EF4-FFF2-40B4-BE49-F238E27FC236}">
                <a16:creationId xmlns:a16="http://schemas.microsoft.com/office/drawing/2014/main" id="{CF3725ED-3C8A-4BE2-865D-14C6B3264884}"/>
              </a:ext>
            </a:extLst>
          </p:cNvPr>
          <p:cNvSpPr txBox="1"/>
          <p:nvPr/>
        </p:nvSpPr>
        <p:spPr>
          <a:xfrm>
            <a:off x="179512" y="1484784"/>
            <a:ext cx="8712968" cy="1461939"/>
          </a:xfrm>
          <a:prstGeom prst="rect">
            <a:avLst/>
          </a:prstGeom>
          <a:noFill/>
        </p:spPr>
        <p:txBody>
          <a:bodyPr wrap="square" rtlCol="0">
            <a:spAutoFit/>
          </a:bodyPr>
          <a:lstStyle/>
          <a:p>
            <a:pPr marL="342900" indent="-342900">
              <a:buFont typeface="Arial" panose="020B0604020202020204" pitchFamily="34" charset="0"/>
              <a:buChar char="•"/>
            </a:pPr>
            <a:r>
              <a:rPr lang="en-US" sz="2300" i="1" u="sng" dirty="0">
                <a:solidFill>
                  <a:srgbClr val="000000"/>
                </a:solidFill>
                <a:latin typeface="Perpetua" panose="02020502060401020303" pitchFamily="18" charset="0"/>
              </a:rPr>
              <a:t>After clause (c), the following Explanation shall be inserted, namely:––</a:t>
            </a:r>
          </a:p>
          <a:p>
            <a:r>
              <a:rPr lang="en-US" sz="2200" i="1" dirty="0">
                <a:solidFill>
                  <a:srgbClr val="000000"/>
                </a:solidFill>
                <a:latin typeface="Perpetua" panose="02020502060401020303" pitchFamily="18" charset="0"/>
              </a:rPr>
              <a:t>“</a:t>
            </a:r>
            <a:r>
              <a:rPr lang="en-US" sz="2200" b="1" i="1" dirty="0">
                <a:solidFill>
                  <a:srgbClr val="000000"/>
                </a:solidFill>
                <a:latin typeface="Perpetua" panose="02020502060401020303" pitchFamily="18" charset="0"/>
              </a:rPr>
              <a:t>Explanation.––For the purposes of clause (b), the “business of manufacture or production of any article or thing” shall include the business of generation of electricity.”</a:t>
            </a:r>
            <a:endParaRPr lang="en-IN" sz="2200" b="1" dirty="0"/>
          </a:p>
        </p:txBody>
      </p:sp>
    </p:spTree>
    <p:extLst>
      <p:ext uri="{BB962C8B-B14F-4D97-AF65-F5344CB8AC3E}">
        <p14:creationId xmlns:p14="http://schemas.microsoft.com/office/powerpoint/2010/main" val="31201809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524000"/>
          </a:xfrm>
          <a:solidFill>
            <a:schemeClr val="tx1"/>
          </a:solidFill>
        </p:spPr>
        <p:txBody>
          <a:bodyPr anchor="t"/>
          <a:lstStyle/>
          <a:p>
            <a:pPr marL="401638" indent="-401638" algn="just">
              <a:lnSpc>
                <a:spcPct val="90000"/>
              </a:lnSpc>
            </a:pPr>
            <a:r>
              <a:rPr lang="en-IN" sz="2800" b="1" kern="1200" dirty="0">
                <a:latin typeface="Times New Roman" panose="02020603050405020304" pitchFamily="18" charset="0"/>
                <a:cs typeface="Times New Roman" panose="02020603050405020304" pitchFamily="18" charset="0"/>
              </a:rPr>
              <a:t>8</a:t>
            </a:r>
            <a:r>
              <a:rPr lang="en-IN" sz="2800" b="1" kern="1200" dirty="0">
                <a:latin typeface="High Tower Text" pitchFamily="18" charset="0"/>
              </a:rPr>
              <a:t>.	</a:t>
            </a:r>
            <a:r>
              <a:rPr lang="en-IN" sz="2600" b="1" kern="1200" dirty="0">
                <a:latin typeface="Perpetua" panose="02020502060401020303" pitchFamily="18" charset="0"/>
              </a:rPr>
              <a:t>Amendment of Section 194LC to extend the period of concessional rate of withholding tax &amp; to provide for the concessional rate to bonds listed in stock exchange in IFSC </a:t>
            </a:r>
            <a:r>
              <a:rPr lang="en-IN" sz="2800" b="1" kern="1200" dirty="0">
                <a:latin typeface="Perpetua" panose="02020502060401020303" pitchFamily="18" charset="0"/>
              </a:rPr>
              <a:t>						                       </a:t>
            </a:r>
            <a:r>
              <a:rPr lang="en-US" sz="2800" b="1" dirty="0">
                <a:latin typeface="Perpetua" panose="02020502060401020303" pitchFamily="18" charset="0"/>
              </a:rPr>
              <a:t>[Clause82] </a:t>
            </a:r>
            <a:r>
              <a:rPr lang="en-US" sz="3200" b="1" kern="1200" dirty="0">
                <a:latin typeface="High Tower Text" pitchFamily="18" charset="0"/>
              </a:rPr>
              <a:t>			</a:t>
            </a:r>
            <a:endParaRPr lang="en-US" sz="3200" b="1" i="1" kern="1200" dirty="0">
              <a:latin typeface="High Tower Text" pitchFamily="18" charset="0"/>
            </a:endParaRPr>
          </a:p>
        </p:txBody>
      </p:sp>
      <p:sp>
        <p:nvSpPr>
          <p:cNvPr id="3" name="Content Placeholder 2"/>
          <p:cNvSpPr>
            <a:spLocks noGrp="1"/>
          </p:cNvSpPr>
          <p:nvPr>
            <p:ph idx="1"/>
          </p:nvPr>
        </p:nvSpPr>
        <p:spPr>
          <a:xfrm>
            <a:off x="0" y="1511574"/>
            <a:ext cx="9144000" cy="5346426"/>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194LC of the Income-tax Act [w.e.f. 01.04.2020] </a:t>
            </a:r>
            <a:r>
              <a:rPr lang="en-US" sz="2200" i="1" dirty="0">
                <a:solidFill>
                  <a:srgbClr val="000000"/>
                </a:solidFill>
                <a:latin typeface="Perpetua" panose="02020502060401020303" pitchFamily="18" charset="0"/>
              </a:rPr>
              <a:t>“In section 194LC of the Income-tax Act,––</a:t>
            </a:r>
          </a:p>
          <a:p>
            <a:pPr marL="0" indent="0">
              <a:lnSpc>
                <a:spcPct val="95000"/>
              </a:lnSpc>
              <a:spcBef>
                <a:spcPts val="0"/>
              </a:spcBef>
              <a:buNone/>
            </a:pPr>
            <a:r>
              <a:rPr lang="en-US" sz="2200" i="1" dirty="0">
                <a:solidFill>
                  <a:srgbClr val="000000"/>
                </a:solidFill>
                <a:latin typeface="Perpetua" panose="02020502060401020303" pitchFamily="18" charset="0"/>
              </a:rPr>
              <a:t>(</a:t>
            </a:r>
            <a:r>
              <a:rPr lang="en-US" sz="2200" i="1" dirty="0" err="1">
                <a:solidFill>
                  <a:srgbClr val="000000"/>
                </a:solidFill>
                <a:latin typeface="Perpetua" panose="02020502060401020303" pitchFamily="18" charset="0"/>
              </a:rPr>
              <a:t>i</a:t>
            </a:r>
            <a:r>
              <a:rPr lang="en-US" sz="2200" i="1" dirty="0">
                <a:solidFill>
                  <a:srgbClr val="000000"/>
                </a:solidFill>
                <a:latin typeface="Perpetua" panose="02020502060401020303" pitchFamily="18" charset="0"/>
              </a:rPr>
              <a:t>) in sub-section (1), the following proviso shall be inserted, namely:––</a:t>
            </a:r>
          </a:p>
          <a:p>
            <a:pPr marL="280988" indent="0" algn="just">
              <a:lnSpc>
                <a:spcPct val="95000"/>
              </a:lnSpc>
              <a:spcBef>
                <a:spcPts val="0"/>
              </a:spcBef>
              <a:buNone/>
            </a:pPr>
            <a:r>
              <a:rPr lang="en-US" sz="2200" b="1" i="1" dirty="0">
                <a:solidFill>
                  <a:srgbClr val="000000"/>
                </a:solidFill>
                <a:latin typeface="Perpetua" panose="02020502060401020303" pitchFamily="18" charset="0"/>
              </a:rPr>
              <a:t>“Provided that in case of income by way of interest referred to clause (</a:t>
            </a:r>
            <a:r>
              <a:rPr lang="en-US" sz="2200" b="1" i="1" dirty="0" err="1">
                <a:solidFill>
                  <a:srgbClr val="000000"/>
                </a:solidFill>
                <a:latin typeface="Perpetua" panose="02020502060401020303" pitchFamily="18" charset="0"/>
              </a:rPr>
              <a:t>ib</a:t>
            </a:r>
            <a:r>
              <a:rPr lang="en-US" sz="2200" b="1" i="1" dirty="0">
                <a:solidFill>
                  <a:srgbClr val="000000"/>
                </a:solidFill>
                <a:latin typeface="Perpetua" panose="02020502060401020303" pitchFamily="18" charset="0"/>
              </a:rPr>
              <a:t>) of sub-section (2), the income-tax shall be deducted at the rate of four per cent.”</a:t>
            </a:r>
          </a:p>
          <a:p>
            <a:pPr marL="0" indent="0">
              <a:lnSpc>
                <a:spcPct val="95000"/>
              </a:lnSpc>
              <a:spcBef>
                <a:spcPts val="0"/>
              </a:spcBef>
              <a:buNone/>
            </a:pPr>
            <a:r>
              <a:rPr lang="en-US" sz="2200" i="1" dirty="0">
                <a:solidFill>
                  <a:srgbClr val="000000"/>
                </a:solidFill>
                <a:latin typeface="Perpetua" panose="02020502060401020303" pitchFamily="18" charset="0"/>
              </a:rPr>
              <a:t>(ii) in sub-section (2),––</a:t>
            </a:r>
          </a:p>
          <a:p>
            <a:pPr marL="341313" indent="0">
              <a:lnSpc>
                <a:spcPct val="95000"/>
              </a:lnSpc>
              <a:spcBef>
                <a:spcPts val="0"/>
              </a:spcBef>
              <a:buNone/>
            </a:pPr>
            <a:r>
              <a:rPr lang="en-US" sz="2200" i="1" dirty="0">
                <a:solidFill>
                  <a:srgbClr val="000000"/>
                </a:solidFill>
                <a:latin typeface="Perpetua" panose="02020502060401020303" pitchFamily="18" charset="0"/>
              </a:rPr>
              <a:t>(a) in clause (</a:t>
            </a:r>
            <a:r>
              <a:rPr lang="en-US" sz="2200" i="1" dirty="0" err="1">
                <a:solidFill>
                  <a:srgbClr val="000000"/>
                </a:solidFill>
                <a:latin typeface="Perpetua" panose="02020502060401020303" pitchFamily="18" charset="0"/>
              </a:rPr>
              <a:t>i</a:t>
            </a:r>
            <a:r>
              <a:rPr lang="en-US" sz="2200" i="1" dirty="0">
                <a:solidFill>
                  <a:srgbClr val="000000"/>
                </a:solidFill>
                <a:latin typeface="Perpetua" panose="02020502060401020303" pitchFamily="18" charset="0"/>
              </a:rPr>
              <a:t>), in sub-clause (a) and sub-clause (c), for the figures “</a:t>
            </a:r>
            <a:r>
              <a:rPr lang="en-US" sz="2200" b="1" i="1" dirty="0">
                <a:solidFill>
                  <a:srgbClr val="000000"/>
                </a:solidFill>
                <a:latin typeface="Perpetua" panose="02020502060401020303" pitchFamily="18" charset="0"/>
              </a:rPr>
              <a:t>2020</a:t>
            </a:r>
            <a:r>
              <a:rPr lang="en-US" sz="2200" i="1" dirty="0">
                <a:solidFill>
                  <a:srgbClr val="000000"/>
                </a:solidFill>
                <a:latin typeface="Perpetua" panose="02020502060401020303" pitchFamily="18" charset="0"/>
              </a:rPr>
              <a:t>”, the figures “</a:t>
            </a:r>
            <a:r>
              <a:rPr lang="en-US" sz="2200" b="1" i="1" dirty="0">
                <a:solidFill>
                  <a:srgbClr val="000000"/>
                </a:solidFill>
                <a:latin typeface="Perpetua" panose="02020502060401020303" pitchFamily="18" charset="0"/>
              </a:rPr>
              <a:t>2023</a:t>
            </a:r>
            <a:r>
              <a:rPr lang="en-US" sz="2200" i="1" dirty="0">
                <a:solidFill>
                  <a:srgbClr val="000000"/>
                </a:solidFill>
                <a:latin typeface="Perpetua" panose="02020502060401020303" pitchFamily="18" charset="0"/>
              </a:rPr>
              <a:t>” shall be substituted;</a:t>
            </a:r>
          </a:p>
          <a:p>
            <a:pPr marL="341313" indent="0">
              <a:lnSpc>
                <a:spcPct val="95000"/>
              </a:lnSpc>
              <a:spcBef>
                <a:spcPts val="0"/>
              </a:spcBef>
              <a:buNone/>
            </a:pPr>
            <a:r>
              <a:rPr lang="en-US" sz="2200" i="1" dirty="0">
                <a:solidFill>
                  <a:srgbClr val="000000"/>
                </a:solidFill>
                <a:latin typeface="Perpetua" panose="02020502060401020303" pitchFamily="18" charset="0"/>
              </a:rPr>
              <a:t>(b) in clause (</a:t>
            </a:r>
            <a:r>
              <a:rPr lang="en-US" sz="2200" i="1" dirty="0" err="1">
                <a:solidFill>
                  <a:srgbClr val="000000"/>
                </a:solidFill>
                <a:latin typeface="Perpetua" panose="02020502060401020303" pitchFamily="18" charset="0"/>
              </a:rPr>
              <a:t>ia</a:t>
            </a:r>
            <a:r>
              <a:rPr lang="en-US" sz="2200" i="1" dirty="0">
                <a:solidFill>
                  <a:srgbClr val="000000"/>
                </a:solidFill>
                <a:latin typeface="Perpetua" panose="02020502060401020303" pitchFamily="18" charset="0"/>
              </a:rPr>
              <a:t>), for the figures and word </a:t>
            </a:r>
            <a:r>
              <a:rPr lang="en-US" sz="2200" b="1" i="1" dirty="0">
                <a:solidFill>
                  <a:srgbClr val="000000"/>
                </a:solidFill>
                <a:latin typeface="Perpetua" panose="02020502060401020303" pitchFamily="18" charset="0"/>
              </a:rPr>
              <a:t>“2020</a:t>
            </a:r>
            <a:r>
              <a:rPr lang="en-US" sz="2200" i="1" dirty="0">
                <a:solidFill>
                  <a:srgbClr val="000000"/>
                </a:solidFill>
                <a:latin typeface="Perpetua" panose="02020502060401020303" pitchFamily="18" charset="0"/>
              </a:rPr>
              <a:t>, and”, the figures and word “</a:t>
            </a:r>
            <a:r>
              <a:rPr lang="en-US" sz="2200" b="1" i="1" dirty="0">
                <a:solidFill>
                  <a:srgbClr val="000000"/>
                </a:solidFill>
                <a:latin typeface="Perpetua" panose="02020502060401020303" pitchFamily="18" charset="0"/>
              </a:rPr>
              <a:t>2023</a:t>
            </a:r>
            <a:r>
              <a:rPr lang="en-US" sz="2200" i="1" dirty="0">
                <a:solidFill>
                  <a:srgbClr val="000000"/>
                </a:solidFill>
                <a:latin typeface="Perpetua" panose="02020502060401020303" pitchFamily="18" charset="0"/>
              </a:rPr>
              <a:t>, or” shall be substituted; </a:t>
            </a:r>
          </a:p>
          <a:p>
            <a:pPr marL="365125" indent="0">
              <a:lnSpc>
                <a:spcPct val="95000"/>
              </a:lnSpc>
              <a:spcBef>
                <a:spcPts val="0"/>
              </a:spcBef>
              <a:buNone/>
            </a:pPr>
            <a:r>
              <a:rPr lang="en-US" sz="2200" i="1" dirty="0">
                <a:solidFill>
                  <a:srgbClr val="000000"/>
                </a:solidFill>
                <a:latin typeface="Perpetua" panose="02020502060401020303" pitchFamily="18" charset="0"/>
              </a:rPr>
              <a:t>(c) after clause (</a:t>
            </a:r>
            <a:r>
              <a:rPr lang="en-US" sz="2200" i="1" dirty="0" err="1">
                <a:solidFill>
                  <a:srgbClr val="000000"/>
                </a:solidFill>
                <a:latin typeface="Perpetua" panose="02020502060401020303" pitchFamily="18" charset="0"/>
              </a:rPr>
              <a:t>ia</a:t>
            </a:r>
            <a:r>
              <a:rPr lang="en-US" sz="2200" i="1" dirty="0">
                <a:solidFill>
                  <a:srgbClr val="000000"/>
                </a:solidFill>
                <a:latin typeface="Perpetua" panose="02020502060401020303" pitchFamily="18" charset="0"/>
              </a:rPr>
              <a:t>), the following clause shall be inserted, namely:––</a:t>
            </a:r>
          </a:p>
          <a:p>
            <a:pPr marL="682625" indent="0">
              <a:lnSpc>
                <a:spcPct val="95000"/>
              </a:lnSpc>
              <a:spcBef>
                <a:spcPts val="0"/>
              </a:spcBef>
              <a:buNone/>
            </a:pPr>
            <a:r>
              <a:rPr lang="en-US" sz="2200" b="1" i="1" dirty="0">
                <a:solidFill>
                  <a:srgbClr val="000000"/>
                </a:solidFill>
                <a:latin typeface="Perpetua" panose="02020502060401020303" pitchFamily="18" charset="0"/>
              </a:rPr>
              <a:t>“(</a:t>
            </a:r>
            <a:r>
              <a:rPr lang="en-US" sz="2200" b="1" i="1" dirty="0" err="1">
                <a:solidFill>
                  <a:srgbClr val="000000"/>
                </a:solidFill>
                <a:latin typeface="Perpetua" panose="02020502060401020303" pitchFamily="18" charset="0"/>
              </a:rPr>
              <a:t>ib</a:t>
            </a:r>
            <a:r>
              <a:rPr lang="en-US" sz="2200" b="1" i="1" dirty="0">
                <a:solidFill>
                  <a:srgbClr val="000000"/>
                </a:solidFill>
                <a:latin typeface="Perpetua" panose="02020502060401020303" pitchFamily="18" charset="0"/>
              </a:rPr>
              <a:t>) in respect of monies borrowed by it from a source outside India by way of issue of any long-term bond or rupee denominated bond on or after the 1st day of April, 2020 but before the 1st day of July, 2023, which is listed only on a recognised stock exchange located in any International Financial Services Centre, and”</a:t>
            </a:r>
          </a:p>
          <a:p>
            <a:pPr marL="341313" indent="0">
              <a:spcBef>
                <a:spcPts val="0"/>
              </a:spcBef>
              <a:buNone/>
            </a:pPr>
            <a:endParaRPr lang="en-US" sz="2200" i="1" dirty="0">
              <a:solidFill>
                <a:srgbClr val="000000"/>
              </a:solidFill>
              <a:latin typeface="Perpetua" panose="02020502060401020303" pitchFamily="18" charset="0"/>
            </a:endParaRPr>
          </a:p>
          <a:p>
            <a:pPr marL="341313" indent="0">
              <a:buNone/>
            </a:pPr>
            <a:endParaRPr lang="en-US" sz="2100" i="1"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66</a:t>
            </a:fld>
            <a:endParaRPr lang="en-US" dirty="0"/>
          </a:p>
        </p:txBody>
      </p:sp>
    </p:spTree>
    <p:extLst>
      <p:ext uri="{BB962C8B-B14F-4D97-AF65-F5344CB8AC3E}">
        <p14:creationId xmlns:p14="http://schemas.microsoft.com/office/powerpoint/2010/main" val="31390883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F1FB-7EEC-4631-AC0B-B797386136DE}"/>
              </a:ext>
            </a:extLst>
          </p:cNvPr>
          <p:cNvSpPr>
            <a:spLocks noGrp="1"/>
          </p:cNvSpPr>
          <p:nvPr>
            <p:ph type="title"/>
          </p:nvPr>
        </p:nvSpPr>
        <p:spPr>
          <a:xfrm>
            <a:off x="0" y="0"/>
            <a:ext cx="9144000" cy="533400"/>
          </a:xfrm>
        </p:spPr>
        <p:style>
          <a:lnRef idx="2">
            <a:schemeClr val="dk1">
              <a:shade val="50000"/>
            </a:schemeClr>
          </a:lnRef>
          <a:fillRef idx="1">
            <a:schemeClr val="dk1"/>
          </a:fillRef>
          <a:effectRef idx="0">
            <a:schemeClr val="dk1"/>
          </a:effectRef>
          <a:fontRef idx="minor">
            <a:schemeClr val="lt1"/>
          </a:fontRef>
        </p:style>
        <p:txBody>
          <a:bodyPr anchor="t"/>
          <a:lstStyle/>
          <a:p>
            <a:pPr algn="r"/>
            <a:r>
              <a:rPr lang="en-US" sz="2800" b="1" kern="1200" dirty="0" err="1">
                <a:solidFill>
                  <a:schemeClr val="bg1"/>
                </a:solidFill>
                <a:latin typeface="High Tower Text" pitchFamily="18" charset="0"/>
                <a:ea typeface="+mj-ea"/>
                <a:cs typeface="+mj-cs"/>
              </a:rPr>
              <a:t>Contd</a:t>
            </a:r>
            <a:r>
              <a:rPr lang="en-US" sz="2800" b="1" kern="1200" dirty="0">
                <a:solidFill>
                  <a:schemeClr val="bg1"/>
                </a:solidFill>
                <a:latin typeface="High Tower Text" pitchFamily="18" charset="0"/>
                <a:ea typeface="+mj-ea"/>
                <a:cs typeface="+mj-cs"/>
              </a:rPr>
              <a:t>….</a:t>
            </a:r>
          </a:p>
        </p:txBody>
      </p:sp>
      <p:sp>
        <p:nvSpPr>
          <p:cNvPr id="4" name="Slide Number Placeholder 3">
            <a:extLst>
              <a:ext uri="{FF2B5EF4-FFF2-40B4-BE49-F238E27FC236}">
                <a16:creationId xmlns:a16="http://schemas.microsoft.com/office/drawing/2014/main" id="{4DA45F26-26CC-427B-989E-7F175641BD0F}"/>
              </a:ext>
            </a:extLst>
          </p:cNvPr>
          <p:cNvSpPr>
            <a:spLocks noGrp="1"/>
          </p:cNvSpPr>
          <p:nvPr>
            <p:ph type="sldNum" sz="quarter" idx="12"/>
          </p:nvPr>
        </p:nvSpPr>
        <p:spPr/>
        <p:txBody>
          <a:bodyPr/>
          <a:lstStyle/>
          <a:p>
            <a:fld id="{1E20AE4F-6262-4C8B-8D39-3FC41EDB5BB9}" type="slidenum">
              <a:rPr lang="en-US" smtClean="0"/>
              <a:pPr/>
              <a:t>67</a:t>
            </a:fld>
            <a:endParaRPr lang="en-US"/>
          </a:p>
        </p:txBody>
      </p:sp>
      <p:sp>
        <p:nvSpPr>
          <p:cNvPr id="13" name="Content Placeholder 2">
            <a:extLst>
              <a:ext uri="{FF2B5EF4-FFF2-40B4-BE49-F238E27FC236}">
                <a16:creationId xmlns:a16="http://schemas.microsoft.com/office/drawing/2014/main" id="{A9DC1B93-E64B-45AC-B319-C28D681CA38E}"/>
              </a:ext>
            </a:extLst>
          </p:cNvPr>
          <p:cNvSpPr>
            <a:spLocks noGrp="1"/>
          </p:cNvSpPr>
          <p:nvPr>
            <p:ph idx="1"/>
          </p:nvPr>
        </p:nvSpPr>
        <p:spPr>
          <a:xfrm>
            <a:off x="0" y="589856"/>
            <a:ext cx="9144000" cy="2305744"/>
          </a:xfrm>
          <a:solidFill>
            <a:schemeClr val="bg1"/>
          </a:solidFill>
        </p:spPr>
        <p:txBody>
          <a:bodyPr/>
          <a:lstStyle/>
          <a:p>
            <a:pPr marL="0" indent="0" algn="just">
              <a:buNone/>
            </a:pPr>
            <a:r>
              <a:rPr lang="en-US" sz="2200" i="1" dirty="0">
                <a:solidFill>
                  <a:srgbClr val="000000"/>
                </a:solidFill>
                <a:latin typeface="Perpetua" panose="02020502060401020303" pitchFamily="18" charset="0"/>
              </a:rPr>
              <a:t>(iii) In the Explanation, after clause (b), the following clauses shall be inserted, namely:––</a:t>
            </a:r>
          </a:p>
          <a:p>
            <a:pPr marL="401638" indent="0" algn="just">
              <a:buNone/>
            </a:pPr>
            <a:r>
              <a:rPr lang="en-US" sz="2200" b="1" i="1" dirty="0">
                <a:solidFill>
                  <a:srgbClr val="000000"/>
                </a:solidFill>
                <a:latin typeface="Perpetua" panose="02020502060401020303" pitchFamily="18" charset="0"/>
              </a:rPr>
              <a:t>“(c) “International Financial Services Centre" shall have the meaning assigned to it in clause (q) of section 2 of the Special Economic Zones Act, 2005;</a:t>
            </a:r>
          </a:p>
          <a:p>
            <a:pPr marL="401638" indent="0" algn="just">
              <a:buNone/>
            </a:pPr>
            <a:r>
              <a:rPr lang="en-US" sz="2200" b="1" i="1" dirty="0">
                <a:solidFill>
                  <a:srgbClr val="000000"/>
                </a:solidFill>
                <a:latin typeface="Perpetua" panose="02020502060401020303" pitchFamily="18" charset="0"/>
              </a:rPr>
              <a:t>(d) “</a:t>
            </a:r>
            <a:r>
              <a:rPr lang="en-US" sz="2200" b="1" i="1" dirty="0" err="1">
                <a:solidFill>
                  <a:srgbClr val="000000"/>
                </a:solidFill>
                <a:latin typeface="Perpetua" panose="02020502060401020303" pitchFamily="18" charset="0"/>
              </a:rPr>
              <a:t>recognised</a:t>
            </a:r>
            <a:r>
              <a:rPr lang="en-US" sz="2200" b="1" i="1" dirty="0">
                <a:solidFill>
                  <a:srgbClr val="000000"/>
                </a:solidFill>
                <a:latin typeface="Perpetua" panose="02020502060401020303" pitchFamily="18" charset="0"/>
              </a:rPr>
              <a:t> stock exchange” shall have the meaning assigned to it in clause (ii) of Explanation 1 to clause (5) of section 43.”</a:t>
            </a:r>
          </a:p>
        </p:txBody>
      </p:sp>
      <p:sp>
        <p:nvSpPr>
          <p:cNvPr id="5" name="Content Placeholder 2">
            <a:extLst>
              <a:ext uri="{FF2B5EF4-FFF2-40B4-BE49-F238E27FC236}">
                <a16:creationId xmlns:a16="http://schemas.microsoft.com/office/drawing/2014/main" id="{5FDCB14C-4C28-4F34-8192-D38224A85D23}"/>
              </a:ext>
            </a:extLst>
          </p:cNvPr>
          <p:cNvSpPr txBox="1">
            <a:spLocks/>
          </p:cNvSpPr>
          <p:nvPr/>
        </p:nvSpPr>
        <p:spPr bwMode="auto">
          <a:xfrm>
            <a:off x="0" y="2895600"/>
            <a:ext cx="9144000" cy="3962400"/>
          </a:xfrm>
          <a:prstGeom prst="rect">
            <a:avLst/>
          </a:prstGeom>
          <a:solidFill>
            <a:schemeClr val="tx1">
              <a:lumMod val="20000"/>
              <a:lumOff val="80000"/>
            </a:schemeClr>
          </a:solidFill>
          <a:ln w="9525">
            <a:solidFill>
              <a:schemeClr val="tx2"/>
            </a:solid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r>
              <a:rPr lang="en-US" sz="2400" b="1" u="sng" kern="0" dirty="0">
                <a:solidFill>
                  <a:schemeClr val="tx2"/>
                </a:solidFill>
                <a:latin typeface="Perpetua" panose="02020502060401020303" pitchFamily="18" charset="0"/>
                <a:ea typeface="Calibri" panose="020F0502020204030204" pitchFamily="34" charset="0"/>
                <a:cs typeface="Times New Roman" panose="02020603050405020304" pitchFamily="18" charset="0"/>
              </a:rPr>
              <a:t>Brief Impact:</a:t>
            </a:r>
          </a:p>
          <a:p>
            <a:pPr marL="0" indent="0" algn="just">
              <a:buFontTx/>
              <a:buNone/>
            </a:pPr>
            <a:r>
              <a:rPr lang="en-US" sz="2400" kern="0" dirty="0">
                <a:solidFill>
                  <a:schemeClr val="tx2"/>
                </a:solidFill>
                <a:latin typeface="Perpetua" panose="02020502060401020303" pitchFamily="18" charset="0"/>
              </a:rPr>
              <a:t>In order to attract offshore fresh investment, create jobs and stimulate the economy, it is proposed to; - </a:t>
            </a:r>
          </a:p>
          <a:p>
            <a:pPr marL="514350" indent="-514350">
              <a:buFontTx/>
              <a:buAutoNum type="romanLcPeriod"/>
            </a:pPr>
            <a:r>
              <a:rPr lang="en-US" sz="2400" b="1" kern="0" dirty="0">
                <a:solidFill>
                  <a:schemeClr val="tx2"/>
                </a:solidFill>
                <a:latin typeface="Perpetua" panose="02020502060401020303" pitchFamily="18" charset="0"/>
              </a:rPr>
              <a:t>Extend the period of said concessional rate of TDS of five per cent to 1st July 2023 from 1st July 2020. </a:t>
            </a:r>
          </a:p>
          <a:p>
            <a:pPr marL="514350" indent="-514350" algn="just">
              <a:buFontTx/>
              <a:buAutoNum type="romanLcPeriod"/>
            </a:pPr>
            <a:r>
              <a:rPr lang="en-US" sz="2400" kern="0" dirty="0">
                <a:solidFill>
                  <a:schemeClr val="tx2"/>
                </a:solidFill>
                <a:latin typeface="Perpetua" panose="02020502060401020303" pitchFamily="18" charset="0"/>
              </a:rPr>
              <a:t>Provide that the rate of TDS shall be four per cent on the interest payable to a non-resident, in respect of monies borrowed in foreign currency from a source outside India, by way of issue of any long term bond or RDB on or after 1st April, 2020 but before 1st July, 2023 and which is listed only on a recognised stock exchange located in any IFSC.</a:t>
            </a:r>
          </a:p>
        </p:txBody>
      </p:sp>
    </p:spTree>
    <p:extLst>
      <p:ext uri="{BB962C8B-B14F-4D97-AF65-F5344CB8AC3E}">
        <p14:creationId xmlns:p14="http://schemas.microsoft.com/office/powerpoint/2010/main" val="40461026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060848"/>
          </a:xfrm>
          <a:solidFill>
            <a:schemeClr val="tx1"/>
          </a:solidFill>
        </p:spPr>
        <p:txBody>
          <a:bodyPr anchor="t"/>
          <a:lstStyle/>
          <a:p>
            <a:pPr marL="401638" indent="-401638" algn="just"/>
            <a:r>
              <a:rPr lang="en-IN" sz="3100" b="1" kern="1200" dirty="0">
                <a:latin typeface="Perpetua" panose="02020502060401020303" pitchFamily="18" charset="0"/>
                <a:cs typeface="Times New Roman" panose="02020603050405020304" pitchFamily="18" charset="0"/>
              </a:rPr>
              <a:t>9</a:t>
            </a:r>
            <a:r>
              <a:rPr lang="en-IN" sz="3100" b="1" kern="1200" dirty="0">
                <a:latin typeface="Perpetua" panose="02020502060401020303" pitchFamily="18" charset="0"/>
              </a:rPr>
              <a:t>. Amendment of Section 194LD to extend the period of concessional rate of withholding tax &amp; also to extend this concessional rate to Municipality Debt Securities 					        </a:t>
            </a:r>
            <a:r>
              <a:rPr lang="en-US" sz="3100" b="1" dirty="0">
                <a:latin typeface="Perpetua" panose="02020502060401020303" pitchFamily="18" charset="0"/>
              </a:rPr>
              <a:t>[Clause83] </a:t>
            </a:r>
            <a:r>
              <a:rPr lang="en-US" sz="3100" b="1" kern="1200" dirty="0">
                <a:latin typeface="Perpetua" panose="02020502060401020303" pitchFamily="18" charset="0"/>
              </a:rPr>
              <a:t>			</a:t>
            </a:r>
            <a:endParaRPr lang="en-US" sz="3100" b="1" i="1" kern="1200" dirty="0">
              <a:latin typeface="Perpetua" panose="02020502060401020303" pitchFamily="18" charset="0"/>
            </a:endParaRPr>
          </a:p>
        </p:txBody>
      </p:sp>
      <p:sp>
        <p:nvSpPr>
          <p:cNvPr id="3" name="Content Placeholder 2"/>
          <p:cNvSpPr>
            <a:spLocks noGrp="1"/>
          </p:cNvSpPr>
          <p:nvPr>
            <p:ph idx="1"/>
          </p:nvPr>
        </p:nvSpPr>
        <p:spPr>
          <a:xfrm>
            <a:off x="107504" y="2060849"/>
            <a:ext cx="8928992" cy="4660626"/>
          </a:xfrm>
        </p:spPr>
        <p:txBody>
          <a:bodyPr/>
          <a:lstStyle/>
          <a:p>
            <a:pPr marL="0" indent="0" algn="just">
              <a:spcBef>
                <a:spcPts val="0"/>
              </a:spcBef>
              <a:buNone/>
            </a:pPr>
            <a:r>
              <a:rPr lang="en-US" sz="2300" b="1" u="sng" dirty="0">
                <a:solidFill>
                  <a:schemeClr val="accent4"/>
                </a:solidFill>
                <a:latin typeface="Perpetua" panose="02020502060401020303" pitchFamily="18" charset="0"/>
              </a:rPr>
              <a:t>Amendment in section 194LD of the Income-tax Act, w.e.f. 01.04.2020 </a:t>
            </a:r>
          </a:p>
          <a:p>
            <a:pPr algn="just">
              <a:spcBef>
                <a:spcPts val="0"/>
              </a:spcBef>
            </a:pPr>
            <a:r>
              <a:rPr lang="en-US" sz="2300" u="sng" dirty="0">
                <a:solidFill>
                  <a:srgbClr val="000000"/>
                </a:solidFill>
                <a:latin typeface="Perpetua" panose="02020502060401020303" pitchFamily="18" charset="0"/>
              </a:rPr>
              <a:t>Substitution of Sub section (2) of Section 194LD, namely:-</a:t>
            </a:r>
          </a:p>
          <a:p>
            <a:pPr marL="231775" indent="0" algn="just">
              <a:buNone/>
            </a:pPr>
            <a:r>
              <a:rPr lang="en-US" sz="2200" b="1" i="1" dirty="0">
                <a:solidFill>
                  <a:srgbClr val="000000"/>
                </a:solidFill>
                <a:latin typeface="Perpetua" panose="02020502060401020303" pitchFamily="18" charset="0"/>
              </a:rPr>
              <a:t>“(2) The income by way of interest referred to in sub-section (1) shall be the interest payable,–</a:t>
            </a:r>
          </a:p>
          <a:p>
            <a:pPr marL="914400" indent="-280988" algn="just">
              <a:buNone/>
            </a:pPr>
            <a:r>
              <a:rPr lang="en-US" sz="2200" b="1" i="1" dirty="0">
                <a:solidFill>
                  <a:srgbClr val="000000"/>
                </a:solidFill>
                <a:latin typeface="Perpetua" panose="02020502060401020303" pitchFamily="18" charset="0"/>
              </a:rPr>
              <a:t>(a) on or after the 1st day of June, 2013 but before the 1st day of July, 2023 in respect of the investment made by the payee in ––</a:t>
            </a:r>
          </a:p>
          <a:p>
            <a:pPr marL="974725" indent="0" algn="just">
              <a:buNone/>
            </a:pPr>
            <a:r>
              <a:rPr lang="en-US" sz="2200" b="1" i="1" dirty="0">
                <a:solidFill>
                  <a:srgbClr val="000000"/>
                </a:solidFill>
                <a:latin typeface="Perpetua" panose="02020502060401020303" pitchFamily="18" charset="0"/>
              </a:rPr>
              <a:t>(</a:t>
            </a:r>
            <a:r>
              <a:rPr lang="en-US" sz="2200" b="1" i="1" dirty="0" err="1">
                <a:solidFill>
                  <a:srgbClr val="000000"/>
                </a:solidFill>
                <a:latin typeface="Perpetua" panose="02020502060401020303" pitchFamily="18" charset="0"/>
              </a:rPr>
              <a:t>i</a:t>
            </a:r>
            <a:r>
              <a:rPr lang="en-US" sz="2200" b="1" i="1" dirty="0">
                <a:solidFill>
                  <a:srgbClr val="000000"/>
                </a:solidFill>
                <a:latin typeface="Perpetua" panose="02020502060401020303" pitchFamily="18" charset="0"/>
              </a:rPr>
              <a:t>) a rupee denominated bond of an Indian company; or</a:t>
            </a:r>
          </a:p>
          <a:p>
            <a:pPr marL="974725" indent="0" algn="just">
              <a:buNone/>
            </a:pPr>
            <a:r>
              <a:rPr lang="en-US" sz="2200" b="1" i="1" dirty="0">
                <a:solidFill>
                  <a:srgbClr val="000000"/>
                </a:solidFill>
                <a:latin typeface="Perpetua" panose="02020502060401020303" pitchFamily="18" charset="0"/>
              </a:rPr>
              <a:t>(ii) a Government security;</a:t>
            </a:r>
          </a:p>
          <a:p>
            <a:pPr marL="914400" indent="-280988" algn="just">
              <a:buNone/>
            </a:pPr>
            <a:r>
              <a:rPr lang="en-US" sz="2200" b="1" i="1" dirty="0">
                <a:solidFill>
                  <a:srgbClr val="000000"/>
                </a:solidFill>
                <a:latin typeface="Perpetua" panose="02020502060401020303" pitchFamily="18" charset="0"/>
              </a:rPr>
              <a:t>(b) on or after the 1st day of April, 2020 but before the 1st day of July, 2023 in respect of the investment made by the payee in municipal debt securities:</a:t>
            </a:r>
          </a:p>
          <a:p>
            <a:pPr marL="914400" indent="-280988">
              <a:buNone/>
            </a:pPr>
            <a:endParaRPr lang="en-US" sz="2200" i="1" dirty="0">
              <a:solidFill>
                <a:srgbClr val="000000"/>
              </a:solidFill>
              <a:latin typeface="Perpetua" panose="02020502060401020303"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68</a:t>
            </a:fld>
            <a:endParaRPr lang="en-US" dirty="0"/>
          </a:p>
        </p:txBody>
      </p:sp>
    </p:spTree>
    <p:extLst>
      <p:ext uri="{BB962C8B-B14F-4D97-AF65-F5344CB8AC3E}">
        <p14:creationId xmlns:p14="http://schemas.microsoft.com/office/powerpoint/2010/main" val="32965043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F1FB-7EEC-4631-AC0B-B797386136DE}"/>
              </a:ext>
            </a:extLst>
          </p:cNvPr>
          <p:cNvSpPr>
            <a:spLocks noGrp="1"/>
          </p:cNvSpPr>
          <p:nvPr>
            <p:ph type="title"/>
          </p:nvPr>
        </p:nvSpPr>
        <p:spPr>
          <a:xfrm>
            <a:off x="0" y="0"/>
            <a:ext cx="9144000" cy="473075"/>
          </a:xfrm>
        </p:spPr>
        <p:style>
          <a:lnRef idx="2">
            <a:schemeClr val="dk1">
              <a:shade val="50000"/>
            </a:schemeClr>
          </a:lnRef>
          <a:fillRef idx="1">
            <a:schemeClr val="dk1"/>
          </a:fillRef>
          <a:effectRef idx="0">
            <a:schemeClr val="dk1"/>
          </a:effectRef>
          <a:fontRef idx="minor">
            <a:schemeClr val="lt1"/>
          </a:fontRef>
        </p:style>
        <p:txBody>
          <a:bodyPr anchor="t"/>
          <a:lstStyle/>
          <a:p>
            <a:pPr algn="r"/>
            <a:r>
              <a:rPr lang="en-US" sz="2800" b="1" kern="1200" dirty="0" err="1">
                <a:solidFill>
                  <a:schemeClr val="bg1"/>
                </a:solidFill>
                <a:latin typeface="High Tower Text" pitchFamily="18" charset="0"/>
                <a:ea typeface="+mj-ea"/>
                <a:cs typeface="+mj-cs"/>
              </a:rPr>
              <a:t>Contd</a:t>
            </a:r>
            <a:r>
              <a:rPr lang="en-US" sz="2800" b="1" kern="1200" dirty="0">
                <a:solidFill>
                  <a:schemeClr val="bg1"/>
                </a:solidFill>
                <a:latin typeface="High Tower Text" pitchFamily="18" charset="0"/>
                <a:ea typeface="+mj-ea"/>
                <a:cs typeface="+mj-cs"/>
              </a:rPr>
              <a:t>….</a:t>
            </a:r>
          </a:p>
        </p:txBody>
      </p:sp>
      <p:sp>
        <p:nvSpPr>
          <p:cNvPr id="4" name="Slide Number Placeholder 3">
            <a:extLst>
              <a:ext uri="{FF2B5EF4-FFF2-40B4-BE49-F238E27FC236}">
                <a16:creationId xmlns:a16="http://schemas.microsoft.com/office/drawing/2014/main" id="{4DA45F26-26CC-427B-989E-7F175641BD0F}"/>
              </a:ext>
            </a:extLst>
          </p:cNvPr>
          <p:cNvSpPr>
            <a:spLocks noGrp="1"/>
          </p:cNvSpPr>
          <p:nvPr>
            <p:ph type="sldNum" sz="quarter" idx="12"/>
          </p:nvPr>
        </p:nvSpPr>
        <p:spPr/>
        <p:txBody>
          <a:bodyPr/>
          <a:lstStyle/>
          <a:p>
            <a:fld id="{1E20AE4F-6262-4C8B-8D39-3FC41EDB5BB9}" type="slidenum">
              <a:rPr lang="en-US" smtClean="0"/>
              <a:pPr/>
              <a:t>69</a:t>
            </a:fld>
            <a:endParaRPr lang="en-US"/>
          </a:p>
        </p:txBody>
      </p:sp>
      <p:sp>
        <p:nvSpPr>
          <p:cNvPr id="13" name="Content Placeholder 2">
            <a:extLst>
              <a:ext uri="{FF2B5EF4-FFF2-40B4-BE49-F238E27FC236}">
                <a16:creationId xmlns:a16="http://schemas.microsoft.com/office/drawing/2014/main" id="{A9DC1B93-E64B-45AC-B319-C28D681CA38E}"/>
              </a:ext>
            </a:extLst>
          </p:cNvPr>
          <p:cNvSpPr>
            <a:spLocks noGrp="1"/>
          </p:cNvSpPr>
          <p:nvPr>
            <p:ph idx="1"/>
          </p:nvPr>
        </p:nvSpPr>
        <p:spPr>
          <a:xfrm>
            <a:off x="0" y="381000"/>
            <a:ext cx="9179496" cy="3024336"/>
          </a:xfrm>
          <a:solidFill>
            <a:schemeClr val="bg1"/>
          </a:solidFill>
        </p:spPr>
        <p:txBody>
          <a:bodyPr/>
          <a:lstStyle/>
          <a:p>
            <a:pPr marL="450850" indent="0" algn="just">
              <a:buNone/>
            </a:pPr>
            <a:r>
              <a:rPr lang="en-US" sz="2100" b="1" i="1" dirty="0">
                <a:solidFill>
                  <a:srgbClr val="000000"/>
                </a:solidFill>
                <a:latin typeface="Perpetua" panose="02020502060401020303" pitchFamily="18" charset="0"/>
              </a:rPr>
              <a:t>Provided that the rate of interest in respect of bond referred to in sub-clause (</a:t>
            </a:r>
            <a:r>
              <a:rPr lang="en-US" sz="2100" b="1" i="1" dirty="0" err="1">
                <a:solidFill>
                  <a:srgbClr val="000000"/>
                </a:solidFill>
                <a:latin typeface="Perpetua" panose="02020502060401020303" pitchFamily="18" charset="0"/>
              </a:rPr>
              <a:t>i</a:t>
            </a:r>
            <a:r>
              <a:rPr lang="en-US" sz="2100" b="1" i="1" dirty="0">
                <a:solidFill>
                  <a:srgbClr val="000000"/>
                </a:solidFill>
                <a:latin typeface="Perpetua" panose="02020502060401020303" pitchFamily="18" charset="0"/>
              </a:rPr>
              <a:t>) of clause (a) shall not exceed the rate as the Central Government may, by notification in the Official Gazette, specify.";</a:t>
            </a:r>
          </a:p>
          <a:p>
            <a:pPr marL="60325" indent="0" algn="just">
              <a:buNone/>
            </a:pPr>
            <a:r>
              <a:rPr lang="en-US" sz="2100" b="1" i="1" dirty="0">
                <a:solidFill>
                  <a:srgbClr val="000000"/>
                </a:solidFill>
                <a:latin typeface="Perpetua" panose="02020502060401020303" pitchFamily="18" charset="0"/>
              </a:rPr>
              <a:t>(ii) in the Explanation, after clause (b), the following clause shall be inserted, namely:––</a:t>
            </a:r>
          </a:p>
          <a:p>
            <a:pPr marL="401638" indent="0" algn="just">
              <a:buNone/>
            </a:pPr>
            <a:r>
              <a:rPr lang="en-US" sz="2100" b="1" i="1" dirty="0">
                <a:solidFill>
                  <a:srgbClr val="000000"/>
                </a:solidFill>
                <a:latin typeface="Perpetua" panose="02020502060401020303" pitchFamily="18" charset="0"/>
              </a:rPr>
              <a:t>‘(</a:t>
            </a:r>
            <a:r>
              <a:rPr lang="en-US" sz="2100" b="1" i="1" dirty="0" err="1">
                <a:solidFill>
                  <a:srgbClr val="000000"/>
                </a:solidFill>
                <a:latin typeface="Perpetua" panose="02020502060401020303" pitchFamily="18" charset="0"/>
              </a:rPr>
              <a:t>ba</a:t>
            </a:r>
            <a:r>
              <a:rPr lang="en-US" sz="2100" b="1" i="1" dirty="0">
                <a:solidFill>
                  <a:srgbClr val="000000"/>
                </a:solidFill>
                <a:latin typeface="Perpetua" panose="02020502060401020303" pitchFamily="18" charset="0"/>
              </a:rPr>
              <a:t>) “municipal debt securities” shall have the meaning assigned to it in clause (m) of sub-regulation (1) of regulation 2 of the Securities and Exchange Board of India (Issue and Listing of Municipal Debt Securities) Regulations, 2015 made under the Securities and Exchange Board of India Act, 1992”</a:t>
            </a:r>
          </a:p>
        </p:txBody>
      </p:sp>
      <p:sp>
        <p:nvSpPr>
          <p:cNvPr id="5" name="Content Placeholder 2">
            <a:extLst>
              <a:ext uri="{FF2B5EF4-FFF2-40B4-BE49-F238E27FC236}">
                <a16:creationId xmlns:a16="http://schemas.microsoft.com/office/drawing/2014/main" id="{F36B7D62-7950-4CB4-9B19-42C21035B135}"/>
              </a:ext>
            </a:extLst>
          </p:cNvPr>
          <p:cNvSpPr txBox="1">
            <a:spLocks/>
          </p:cNvSpPr>
          <p:nvPr/>
        </p:nvSpPr>
        <p:spPr bwMode="auto">
          <a:xfrm>
            <a:off x="0" y="3429000"/>
            <a:ext cx="9144000" cy="3429000"/>
          </a:xfrm>
          <a:prstGeom prst="rect">
            <a:avLst/>
          </a:prstGeom>
          <a:solidFill>
            <a:schemeClr val="tx1">
              <a:lumMod val="20000"/>
              <a:lumOff val="80000"/>
            </a:schemeClr>
          </a:solidFill>
          <a:ln w="9525">
            <a:solidFill>
              <a:schemeClr val="tx2"/>
            </a:solid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spcBef>
                <a:spcPts val="0"/>
              </a:spcBef>
              <a:buFontTx/>
              <a:buNone/>
            </a:pPr>
            <a:r>
              <a:rPr lang="en-US" sz="2360" b="1" u="sng" kern="0" dirty="0">
                <a:solidFill>
                  <a:schemeClr val="tx2"/>
                </a:solidFill>
                <a:latin typeface="Perpetua" panose="02020502060401020303" pitchFamily="18" charset="0"/>
                <a:ea typeface="Calibri" panose="020F0502020204030204" pitchFamily="34" charset="0"/>
                <a:cs typeface="Times New Roman" panose="02020603050405020304" pitchFamily="18" charset="0"/>
              </a:rPr>
              <a:t>Brief Impact:</a:t>
            </a:r>
          </a:p>
          <a:p>
            <a:pPr marL="0" indent="0" algn="just">
              <a:spcBef>
                <a:spcPts val="0"/>
              </a:spcBef>
              <a:buFontTx/>
              <a:buNone/>
            </a:pPr>
            <a:r>
              <a:rPr lang="en-US" sz="2360" kern="0" dirty="0">
                <a:solidFill>
                  <a:schemeClr val="tx2"/>
                </a:solidFill>
                <a:latin typeface="Perpetua" panose="02020502060401020303" pitchFamily="18" charset="0"/>
              </a:rPr>
              <a:t>Similarly to Clause 82, this clause is inserted in order to attract offshore fresh investments, create jobs and stimulate the economy. Amendment in section 194LD is made to-</a:t>
            </a:r>
          </a:p>
          <a:p>
            <a:pPr marL="514350" indent="-514350" algn="just">
              <a:spcBef>
                <a:spcPts val="0"/>
              </a:spcBef>
              <a:buFont typeface="+mj-lt"/>
              <a:buAutoNum type="romanLcPeriod"/>
            </a:pPr>
            <a:r>
              <a:rPr lang="en-US" sz="2360" b="1" kern="0" dirty="0">
                <a:solidFill>
                  <a:schemeClr val="tx2"/>
                </a:solidFill>
                <a:latin typeface="Perpetua" panose="02020502060401020303" pitchFamily="18" charset="0"/>
              </a:rPr>
              <a:t>Extend the period of rate of TDS of 5% till 1/6/2023 from 1/6/2020</a:t>
            </a:r>
          </a:p>
          <a:p>
            <a:pPr marL="514350" indent="-514350" algn="just">
              <a:spcBef>
                <a:spcPts val="0"/>
              </a:spcBef>
              <a:buFont typeface="+mj-lt"/>
              <a:buAutoNum type="romanLcPeriod"/>
            </a:pPr>
            <a:r>
              <a:rPr lang="en-US" sz="2360" kern="0" dirty="0">
                <a:solidFill>
                  <a:schemeClr val="tx2"/>
                </a:solidFill>
                <a:latin typeface="Perpetua" panose="02020502060401020303" pitchFamily="18" charset="0"/>
              </a:rPr>
              <a:t>Provide that the concessional rate of TDS of 5% shall also apply on the interest payable, on or after 1/4/2020 but before 1/7/2023 to FIIs or QFIs in respect of the investment made in municipal debt security.</a:t>
            </a:r>
          </a:p>
        </p:txBody>
      </p:sp>
    </p:spTree>
    <p:extLst>
      <p:ext uri="{BB962C8B-B14F-4D97-AF65-F5344CB8AC3E}">
        <p14:creationId xmlns:p14="http://schemas.microsoft.com/office/powerpoint/2010/main" val="1489110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7</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228600"/>
            <a:ext cx="6279078" cy="975249"/>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793175"/>
            <a:ext cx="8229600" cy="4227615"/>
          </a:xfrm>
          <a:prstGeom prst="rect">
            <a:avLst/>
          </a:prstGeom>
        </p:spPr>
      </p:pic>
    </p:spTree>
    <p:extLst>
      <p:ext uri="{BB962C8B-B14F-4D97-AF65-F5344CB8AC3E}">
        <p14:creationId xmlns:p14="http://schemas.microsoft.com/office/powerpoint/2010/main" val="27774826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u="sng" dirty="0">
                <a:latin typeface="High Tower Text" panose="02040502050506030303" pitchFamily="18" charset="0"/>
              </a:rPr>
              <a:t>C. REMOVING DIFFICULTIES FACED BY TAXPAYERS</a:t>
            </a:r>
          </a:p>
        </p:txBody>
      </p:sp>
      <p:sp>
        <p:nvSpPr>
          <p:cNvPr id="6" name="Slide Number Placeholder 5"/>
          <p:cNvSpPr>
            <a:spLocks noGrp="1"/>
          </p:cNvSpPr>
          <p:nvPr>
            <p:ph type="sldNum" sz="quarter" idx="12"/>
          </p:nvPr>
        </p:nvSpPr>
        <p:spPr/>
        <p:txBody>
          <a:bodyPr/>
          <a:lstStyle/>
          <a:p>
            <a:fld id="{30E6179D-5383-456B-B231-50ACACB8F698}" type="slidenum">
              <a:rPr lang="en-US" smtClean="0"/>
              <a:pPr/>
              <a:t>70</a:t>
            </a:fld>
            <a:endParaRPr lang="en-US" dirty="0"/>
          </a:p>
        </p:txBody>
      </p:sp>
    </p:spTree>
    <p:extLst>
      <p:ext uri="{BB962C8B-B14F-4D97-AF65-F5344CB8AC3E}">
        <p14:creationId xmlns:p14="http://schemas.microsoft.com/office/powerpoint/2010/main" val="32575707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71</a:t>
            </a:fld>
            <a:endParaRPr lang="en-US"/>
          </a:p>
        </p:txBody>
      </p:sp>
      <p:sp>
        <p:nvSpPr>
          <p:cNvPr id="6" name="Text Placeholder 4"/>
          <p:cNvSpPr>
            <a:spLocks noGrp="1"/>
          </p:cNvSpPr>
          <p:nvPr>
            <p:ph type="body" idx="1"/>
          </p:nvPr>
        </p:nvSpPr>
        <p:spPr>
          <a:xfrm>
            <a:off x="0" y="0"/>
            <a:ext cx="9144000" cy="1196752"/>
          </a:xfrm>
          <a:solidFill>
            <a:schemeClr val="tx1"/>
          </a:solidFill>
          <a:ln>
            <a:noFill/>
          </a:ln>
        </p:spPr>
        <p:style>
          <a:lnRef idx="3">
            <a:schemeClr val="lt1"/>
          </a:lnRef>
          <a:fillRef idx="1">
            <a:schemeClr val="accent1"/>
          </a:fillRef>
          <a:effectRef idx="1">
            <a:schemeClr val="accent1"/>
          </a:effectRef>
          <a:fontRef idx="minor">
            <a:schemeClr val="lt1"/>
          </a:fontRef>
        </p:style>
        <p:txBody>
          <a:bodyPr anchor="ctr"/>
          <a:lstStyle/>
          <a:p>
            <a:pPr algn="ctr"/>
            <a:endParaRPr lang="en-US" sz="3600" b="1" u="sng" dirty="0">
              <a:latin typeface="High Tower Text" pitchFamily="18" charset="0"/>
            </a:endParaRPr>
          </a:p>
          <a:p>
            <a:pPr algn="ctr"/>
            <a:r>
              <a:rPr lang="en-US" sz="3600" b="1" u="sng" dirty="0">
                <a:latin typeface="High Tower Text" pitchFamily="18" charset="0"/>
              </a:rPr>
              <a:t>C. </a:t>
            </a:r>
            <a:r>
              <a:rPr lang="en-US" sz="3600" u="sng" dirty="0">
                <a:latin typeface="High Tower Text" panose="02040502050506030303" pitchFamily="18" charset="0"/>
              </a:rPr>
              <a:t>Removing difficulties faced by taxpayers</a:t>
            </a:r>
          </a:p>
          <a:p>
            <a:pPr algn="ctr"/>
            <a:endParaRPr lang="en-US" sz="3600" b="1" u="sng" dirty="0">
              <a:latin typeface="High Tower Text"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240162994"/>
              </p:ext>
            </p:extLst>
          </p:nvPr>
        </p:nvGraphicFramePr>
        <p:xfrm>
          <a:off x="1" y="1551003"/>
          <a:ext cx="9143998" cy="4902333"/>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4170947">
                  <a:extLst>
                    <a:ext uri="{9D8B030D-6E8A-4147-A177-3AD203B41FA5}">
                      <a16:colId xmlns:a16="http://schemas.microsoft.com/office/drawing/2014/main" val="20001"/>
                    </a:ext>
                  </a:extLst>
                </a:gridCol>
                <a:gridCol w="1523999">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gridCol w="1604210">
                  <a:extLst>
                    <a:ext uri="{9D8B030D-6E8A-4147-A177-3AD203B41FA5}">
                      <a16:colId xmlns:a16="http://schemas.microsoft.com/office/drawing/2014/main" val="20004"/>
                    </a:ext>
                  </a:extLst>
                </a:gridCol>
              </a:tblGrid>
              <a:tr h="1115367">
                <a:tc>
                  <a:txBody>
                    <a:bodyPr/>
                    <a:lstStyle/>
                    <a:p>
                      <a:pPr algn="ctr"/>
                      <a:r>
                        <a:rPr lang="en-US" sz="2000" b="1" dirty="0">
                          <a:latin typeface="Perpetua" panose="02020502060401020303" pitchFamily="18" charset="0"/>
                        </a:rPr>
                        <a:t>S. No.</a:t>
                      </a:r>
                    </a:p>
                  </a:txBody>
                  <a:tcPr anchor="ctr"/>
                </a:tc>
                <a:tc>
                  <a:txBody>
                    <a:bodyPr/>
                    <a:lstStyle/>
                    <a:p>
                      <a:pPr algn="ctr"/>
                      <a:r>
                        <a:rPr lang="en-US" sz="2000" b="1" dirty="0">
                          <a:latin typeface="Perpetua" panose="02020502060401020303" pitchFamily="18" charset="0"/>
                        </a:rPr>
                        <a:t>Brief </a:t>
                      </a:r>
                    </a:p>
                  </a:txBody>
                  <a:tcPr anchor="ctr"/>
                </a:tc>
                <a:tc>
                  <a:txBody>
                    <a:bodyPr/>
                    <a:lstStyle/>
                    <a:p>
                      <a:pPr algn="ctr"/>
                      <a:r>
                        <a:rPr lang="en-US" sz="20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latin typeface="Perpetua" panose="02020502060401020303" pitchFamily="18" charset="0"/>
                        </a:rPr>
                        <a:t>Clause No. </a:t>
                      </a:r>
                    </a:p>
                    <a:p>
                      <a:pPr algn="ctr"/>
                      <a:endParaRPr lang="en-US" sz="2000" b="1" dirty="0">
                        <a:latin typeface="Perpetua" panose="02020502060401020303" pitchFamily="18" charset="0"/>
                      </a:endParaRPr>
                    </a:p>
                  </a:txBody>
                  <a:tcPr anchor="ctr"/>
                </a:tc>
                <a:tc>
                  <a:txBody>
                    <a:bodyPr/>
                    <a:lstStyle/>
                    <a:p>
                      <a:pPr algn="ctr"/>
                      <a:r>
                        <a:rPr lang="en-US" sz="2000" b="1" dirty="0">
                          <a:latin typeface="Perpetua" panose="02020502060401020303" pitchFamily="18" charset="0"/>
                        </a:rPr>
                        <a:t>Effective date</a:t>
                      </a:r>
                    </a:p>
                    <a:p>
                      <a:pPr algn="ctr"/>
                      <a:r>
                        <a:rPr lang="en-US" sz="2000" b="1" dirty="0">
                          <a:latin typeface="Perpetua" panose="02020502060401020303" pitchFamily="18" charset="0"/>
                        </a:rPr>
                        <a:t>[i.e. w.e.f.]</a:t>
                      </a:r>
                    </a:p>
                  </a:txBody>
                  <a:tcPr anchor="ctr"/>
                </a:tc>
                <a:extLst>
                  <a:ext uri="{0D108BD9-81ED-4DB2-BD59-A6C34878D82A}">
                    <a16:rowId xmlns:a16="http://schemas.microsoft.com/office/drawing/2014/main" val="10000"/>
                  </a:ext>
                </a:extLst>
              </a:tr>
              <a:tr h="1117465">
                <a:tc>
                  <a:txBody>
                    <a:bodyPr/>
                    <a:lstStyle/>
                    <a:p>
                      <a:pPr algn="ctr"/>
                      <a:r>
                        <a:rPr lang="en-US" sz="2200" b="0" dirty="0">
                          <a:solidFill>
                            <a:schemeClr val="tx2"/>
                          </a:solidFill>
                          <a:latin typeface="Perpetua" panose="02020502060401020303" pitchFamily="18" charset="0"/>
                        </a:rPr>
                        <a:t>1.</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Excluding interest paid/payable to PE</a:t>
                      </a:r>
                      <a:r>
                        <a:rPr lang="en-US" sz="2200" b="0" kern="1200" baseline="0" dirty="0">
                          <a:solidFill>
                            <a:srgbClr val="0C233C"/>
                          </a:solidFill>
                          <a:effectLst/>
                          <a:latin typeface="Perpetua" panose="02020502060401020303" pitchFamily="18" charset="0"/>
                          <a:ea typeface="+mn-ea"/>
                          <a:cs typeface="+mn-cs"/>
                        </a:rPr>
                        <a:t> </a:t>
                      </a:r>
                      <a:r>
                        <a:rPr lang="en-US" sz="2200" b="0" kern="1200" dirty="0">
                          <a:solidFill>
                            <a:srgbClr val="0C233C"/>
                          </a:solidFill>
                          <a:effectLst/>
                          <a:latin typeface="Perpetua" panose="02020502060401020303" pitchFamily="18" charset="0"/>
                          <a:ea typeface="+mn-ea"/>
                          <a:cs typeface="+mn-cs"/>
                        </a:rPr>
                        <a:t>of a NR</a:t>
                      </a:r>
                      <a:r>
                        <a:rPr lang="en-US" sz="2200" b="0" kern="1200" baseline="0" dirty="0">
                          <a:solidFill>
                            <a:srgbClr val="0C233C"/>
                          </a:solidFill>
                          <a:effectLst/>
                          <a:latin typeface="Perpetua" panose="02020502060401020303" pitchFamily="18" charset="0"/>
                          <a:ea typeface="+mn-ea"/>
                          <a:cs typeface="+mn-cs"/>
                        </a:rPr>
                        <a:t> </a:t>
                      </a:r>
                      <a:r>
                        <a:rPr lang="en-US" sz="2200" b="0" kern="1200" dirty="0">
                          <a:solidFill>
                            <a:srgbClr val="0C233C"/>
                          </a:solidFill>
                          <a:effectLst/>
                          <a:latin typeface="Perpetua" panose="02020502060401020303" pitchFamily="18" charset="0"/>
                          <a:ea typeface="+mn-ea"/>
                          <a:cs typeface="+mn-cs"/>
                        </a:rPr>
                        <a:t>Bank for the purpose of disallowance of interest u/s</a:t>
                      </a:r>
                      <a:r>
                        <a:rPr lang="en-US" sz="2200" b="0" kern="1200" baseline="0" dirty="0">
                          <a:solidFill>
                            <a:srgbClr val="0C233C"/>
                          </a:solidFill>
                          <a:effectLst/>
                          <a:latin typeface="Perpetua" panose="02020502060401020303" pitchFamily="18" charset="0"/>
                          <a:ea typeface="+mn-ea"/>
                          <a:cs typeface="+mn-cs"/>
                        </a:rPr>
                        <a:t> </a:t>
                      </a:r>
                      <a:r>
                        <a:rPr lang="en-US" sz="2200" b="0" kern="1200" dirty="0">
                          <a:solidFill>
                            <a:srgbClr val="0C233C"/>
                          </a:solidFill>
                          <a:effectLst/>
                          <a:latin typeface="Perpetua" panose="02020502060401020303" pitchFamily="18" charset="0"/>
                          <a:ea typeface="+mn-ea"/>
                          <a:cs typeface="+mn-cs"/>
                        </a:rPr>
                        <a:t>94B</a:t>
                      </a:r>
                      <a:endParaRPr lang="en-US" sz="2200" b="0" i="0" u="none" strike="noStrike" kern="1200" baseline="0" dirty="0">
                        <a:solidFill>
                          <a:srgbClr val="0C233C"/>
                        </a:solidFill>
                        <a:latin typeface="Perpetua" panose="02020502060401020303" pitchFamily="18" charset="0"/>
                        <a:ea typeface="+mn-ea"/>
                        <a:cs typeface="+mn-cs"/>
                      </a:endParaRP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Section 94B</a:t>
                      </a: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Clause 46</a:t>
                      </a:r>
                    </a:p>
                  </a:txBody>
                  <a:tcPr anchor="ctr"/>
                </a:tc>
                <a:tc>
                  <a:txBody>
                    <a:bodyPr/>
                    <a:lstStyle/>
                    <a:p>
                      <a:pPr marL="0" algn="ctr" defTabSz="914400" rtl="0" eaLnBrk="1" latinLnBrk="0" hangingPunct="1"/>
                      <a:r>
                        <a:rPr lang="en-US" sz="2200" b="0" i="0" u="none" kern="1200" dirty="0">
                          <a:solidFill>
                            <a:schemeClr val="tx2"/>
                          </a:solidFill>
                          <a:latin typeface="Perpetua" panose="02020502060401020303" pitchFamily="18" charset="0"/>
                          <a:ea typeface="+mn-ea"/>
                          <a:cs typeface="+mn-cs"/>
                        </a:rPr>
                        <a:t>01-04-21</a:t>
                      </a:r>
                    </a:p>
                  </a:txBody>
                  <a:tcPr anchor="ctr"/>
                </a:tc>
                <a:extLst>
                  <a:ext uri="{0D108BD9-81ED-4DB2-BD59-A6C34878D82A}">
                    <a16:rowId xmlns:a16="http://schemas.microsoft.com/office/drawing/2014/main" val="10001"/>
                  </a:ext>
                </a:extLst>
              </a:tr>
              <a:tr h="1117465">
                <a:tc>
                  <a:txBody>
                    <a:bodyPr/>
                    <a:lstStyle/>
                    <a:p>
                      <a:pPr algn="ctr"/>
                      <a:r>
                        <a:rPr lang="en-US" sz="2200" b="0" dirty="0">
                          <a:solidFill>
                            <a:schemeClr val="tx2"/>
                          </a:solidFill>
                          <a:latin typeface="Perpetua" panose="02020502060401020303" pitchFamily="18" charset="0"/>
                        </a:rPr>
                        <a:t>2.</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Increase in safe </a:t>
                      </a:r>
                      <a:r>
                        <a:rPr lang="en-US" sz="2200" b="0" kern="1200" dirty="0" err="1">
                          <a:solidFill>
                            <a:srgbClr val="0C233C"/>
                          </a:solidFill>
                          <a:effectLst/>
                          <a:latin typeface="Perpetua" panose="02020502060401020303" pitchFamily="18" charset="0"/>
                          <a:ea typeface="+mn-ea"/>
                          <a:cs typeface="+mn-cs"/>
                        </a:rPr>
                        <a:t>harbour</a:t>
                      </a:r>
                      <a:r>
                        <a:rPr lang="en-US" sz="2200" b="0" kern="1200" dirty="0">
                          <a:solidFill>
                            <a:srgbClr val="0C233C"/>
                          </a:solidFill>
                          <a:effectLst/>
                          <a:latin typeface="Perpetua" panose="02020502060401020303" pitchFamily="18" charset="0"/>
                          <a:ea typeface="+mn-ea"/>
                          <a:cs typeface="+mn-cs"/>
                        </a:rPr>
                        <a:t> limit of 5% u/s 43CA, 50C and 56 of the Act to 10%</a:t>
                      </a: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Section 43CA, 50C &amp; 56(2)(x)</a:t>
                      </a: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Clause 22,27 &amp; 29</a:t>
                      </a:r>
                    </a:p>
                  </a:txBody>
                  <a:tcPr anchor="ctr"/>
                </a:tc>
                <a:tc>
                  <a:txBody>
                    <a:bodyPr/>
                    <a:lstStyle/>
                    <a:p>
                      <a:pPr marL="0" algn="ctr" defTabSz="914400" rtl="0" eaLnBrk="1" latinLnBrk="0" hangingPunct="1"/>
                      <a:r>
                        <a:rPr lang="en-US" sz="2200" b="0" i="0" u="none" kern="1200" dirty="0">
                          <a:solidFill>
                            <a:schemeClr val="tx2"/>
                          </a:solidFill>
                          <a:latin typeface="Perpetua" panose="02020502060401020303" pitchFamily="18" charset="0"/>
                          <a:ea typeface="+mn-ea"/>
                          <a:cs typeface="+mn-cs"/>
                        </a:rPr>
                        <a:t>01-04-21</a:t>
                      </a:r>
                    </a:p>
                  </a:txBody>
                  <a:tcPr anchor="ctr"/>
                </a:tc>
                <a:extLst>
                  <a:ext uri="{0D108BD9-81ED-4DB2-BD59-A6C34878D82A}">
                    <a16:rowId xmlns:a16="http://schemas.microsoft.com/office/drawing/2014/main" val="956496225"/>
                  </a:ext>
                </a:extLst>
              </a:tr>
              <a:tr h="776018">
                <a:tc>
                  <a:txBody>
                    <a:bodyPr/>
                    <a:lstStyle/>
                    <a:p>
                      <a:pPr algn="ctr"/>
                      <a:r>
                        <a:rPr lang="en-US" sz="2200" b="0" dirty="0">
                          <a:solidFill>
                            <a:schemeClr val="tx2"/>
                          </a:solidFill>
                          <a:latin typeface="Perpetua" panose="02020502060401020303" pitchFamily="18" charset="0"/>
                        </a:rPr>
                        <a:t>3.</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Providing an option to the assessee for not availing deduction u/s 35AD</a:t>
                      </a: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Section 35AD</a:t>
                      </a:r>
                    </a:p>
                  </a:txBody>
                  <a:tcPr anchor="ctr"/>
                </a:tc>
                <a:tc>
                  <a:txBody>
                    <a:bodyPr/>
                    <a:lstStyle/>
                    <a:p>
                      <a:pPr algn="ctr"/>
                      <a:r>
                        <a:rPr lang="en-US" sz="2200" b="0" i="0" u="none" kern="1200" dirty="0">
                          <a:solidFill>
                            <a:srgbClr val="0C233C"/>
                          </a:solidFill>
                          <a:latin typeface="Perpetua" panose="02020502060401020303" pitchFamily="18" charset="0"/>
                          <a:ea typeface="+mn-ea"/>
                          <a:cs typeface="+mn-cs"/>
                        </a:rPr>
                        <a:t>Clause 18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i="0" u="none" kern="1200" dirty="0">
                          <a:solidFill>
                            <a:schemeClr val="tx2"/>
                          </a:solidFill>
                          <a:latin typeface="Perpetua" panose="02020502060401020303" pitchFamily="18" charset="0"/>
                          <a:ea typeface="+mn-ea"/>
                          <a:cs typeface="+mn-cs"/>
                        </a:rPr>
                        <a:t>01-04-20</a:t>
                      </a:r>
                    </a:p>
                  </a:txBody>
                  <a:tcPr anchor="ctr"/>
                </a:tc>
                <a:extLst>
                  <a:ext uri="{0D108BD9-81ED-4DB2-BD59-A6C34878D82A}">
                    <a16:rowId xmlns:a16="http://schemas.microsoft.com/office/drawing/2014/main" val="1376251345"/>
                  </a:ext>
                </a:extLst>
              </a:tr>
              <a:tr h="776018">
                <a:tc>
                  <a:txBody>
                    <a:bodyPr/>
                    <a:lstStyle/>
                    <a:p>
                      <a:pPr algn="ctr"/>
                      <a:r>
                        <a:rPr lang="en-US" sz="2200" b="0" kern="1200" dirty="0">
                          <a:solidFill>
                            <a:srgbClr val="0C233C"/>
                          </a:solidFill>
                          <a:effectLst/>
                          <a:latin typeface="Perpetua" panose="02020502060401020303" pitchFamily="18" charset="0"/>
                          <a:ea typeface="+mn-ea"/>
                          <a:cs typeface="+mn-cs"/>
                        </a:rPr>
                        <a:t>4.</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Exempting NR from filing of I</a:t>
                      </a:r>
                      <a:r>
                        <a:rPr lang="en-US" sz="2200" b="0" kern="1200" baseline="0" dirty="0">
                          <a:solidFill>
                            <a:srgbClr val="0C233C"/>
                          </a:solidFill>
                          <a:effectLst/>
                          <a:latin typeface="Perpetua" panose="02020502060401020303" pitchFamily="18" charset="0"/>
                          <a:ea typeface="+mn-ea"/>
                          <a:cs typeface="+mn-cs"/>
                        </a:rPr>
                        <a:t>T</a:t>
                      </a:r>
                      <a:r>
                        <a:rPr lang="en-US" sz="2200" b="0" kern="1200" dirty="0">
                          <a:solidFill>
                            <a:srgbClr val="0C233C"/>
                          </a:solidFill>
                          <a:effectLst/>
                          <a:latin typeface="Perpetua" panose="02020502060401020303" pitchFamily="18" charset="0"/>
                          <a:ea typeface="+mn-ea"/>
                          <a:cs typeface="+mn-cs"/>
                        </a:rPr>
                        <a:t>R in certain conditions</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Section 115A</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Clause 47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01-04-20</a:t>
                      </a:r>
                    </a:p>
                  </a:txBody>
                  <a:tcPr anchor="ctr"/>
                </a:tc>
                <a:extLst>
                  <a:ext uri="{0D108BD9-81ED-4DB2-BD59-A6C34878D82A}">
                    <a16:rowId xmlns:a16="http://schemas.microsoft.com/office/drawing/2014/main" val="510334187"/>
                  </a:ext>
                </a:extLst>
              </a:tr>
            </a:tbl>
          </a:graphicData>
        </a:graphic>
      </p:graphicFrame>
    </p:spTree>
    <p:extLst>
      <p:ext uri="{BB962C8B-B14F-4D97-AF65-F5344CB8AC3E}">
        <p14:creationId xmlns:p14="http://schemas.microsoft.com/office/powerpoint/2010/main" val="31056156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72</a:t>
            </a:fld>
            <a:endParaRPr lang="en-US"/>
          </a:p>
        </p:txBody>
      </p:sp>
      <p:sp>
        <p:nvSpPr>
          <p:cNvPr id="6" name="Text Placeholder 4"/>
          <p:cNvSpPr>
            <a:spLocks noGrp="1"/>
          </p:cNvSpPr>
          <p:nvPr>
            <p:ph type="body" idx="1"/>
          </p:nvPr>
        </p:nvSpPr>
        <p:spPr>
          <a:xfrm>
            <a:off x="0" y="-1"/>
            <a:ext cx="9144000" cy="1196753"/>
          </a:xfrm>
          <a:solidFill>
            <a:schemeClr val="tx1"/>
          </a:solidFill>
          <a:ln>
            <a:noFill/>
          </a:ln>
        </p:spPr>
        <p:style>
          <a:lnRef idx="3">
            <a:schemeClr val="lt1"/>
          </a:lnRef>
          <a:fillRef idx="1">
            <a:schemeClr val="accent1"/>
          </a:fillRef>
          <a:effectRef idx="1">
            <a:schemeClr val="accent1"/>
          </a:effectRef>
          <a:fontRef idx="minor">
            <a:schemeClr val="lt1"/>
          </a:fontRef>
        </p:style>
        <p:txBody>
          <a:bodyPr anchor="ctr"/>
          <a:lstStyle/>
          <a:p>
            <a:pPr algn="ctr"/>
            <a:endParaRPr lang="en-US" sz="3600" b="1" u="sng" dirty="0">
              <a:latin typeface="High Tower Text" pitchFamily="18" charset="0"/>
            </a:endParaRPr>
          </a:p>
          <a:p>
            <a:pPr algn="ctr"/>
            <a:r>
              <a:rPr lang="en-US" sz="3600" b="1" u="sng" dirty="0">
                <a:latin typeface="High Tower Text" pitchFamily="18" charset="0"/>
              </a:rPr>
              <a:t>C. </a:t>
            </a:r>
            <a:r>
              <a:rPr lang="en-US" sz="3600" u="sng" dirty="0">
                <a:latin typeface="High Tower Text" panose="02040502050506030303" pitchFamily="18" charset="0"/>
              </a:rPr>
              <a:t>Removing difficulties faced by taxpayers</a:t>
            </a:r>
          </a:p>
          <a:p>
            <a:pPr algn="ctr"/>
            <a:endParaRPr lang="en-US" sz="3600" b="1" u="sng" dirty="0">
              <a:latin typeface="High Tower Text"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82819891"/>
              </p:ext>
            </p:extLst>
          </p:nvPr>
        </p:nvGraphicFramePr>
        <p:xfrm>
          <a:off x="1" y="1484784"/>
          <a:ext cx="9143998" cy="4915933"/>
        </p:xfrm>
        <a:graphic>
          <a:graphicData uri="http://schemas.openxmlformats.org/drawingml/2006/table">
            <a:tbl>
              <a:tblPr firstRow="1" bandRow="1">
                <a:tableStyleId>{5C22544A-7EE6-4342-B048-85BDC9FD1C3A}</a:tableStyleId>
              </a:tblPr>
              <a:tblGrid>
                <a:gridCol w="641685">
                  <a:extLst>
                    <a:ext uri="{9D8B030D-6E8A-4147-A177-3AD203B41FA5}">
                      <a16:colId xmlns:a16="http://schemas.microsoft.com/office/drawing/2014/main" val="20000"/>
                    </a:ext>
                  </a:extLst>
                </a:gridCol>
                <a:gridCol w="3854114">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447799">
                  <a:extLst>
                    <a:ext uri="{9D8B030D-6E8A-4147-A177-3AD203B41FA5}">
                      <a16:colId xmlns:a16="http://schemas.microsoft.com/office/drawing/2014/main" val="20004"/>
                    </a:ext>
                  </a:extLst>
                </a:gridCol>
              </a:tblGrid>
              <a:tr h="1024395">
                <a:tc>
                  <a:txBody>
                    <a:bodyPr/>
                    <a:lstStyle/>
                    <a:p>
                      <a:pPr algn="ctr"/>
                      <a:r>
                        <a:rPr lang="en-US" sz="2200" b="1" dirty="0">
                          <a:latin typeface="Perpetua" panose="02020502060401020303" pitchFamily="18" charset="0"/>
                        </a:rPr>
                        <a:t>S. No.</a:t>
                      </a:r>
                    </a:p>
                  </a:txBody>
                  <a:tcPr anchor="ctr"/>
                </a:tc>
                <a:tc>
                  <a:txBody>
                    <a:bodyPr/>
                    <a:lstStyle/>
                    <a:p>
                      <a:pPr algn="ctr"/>
                      <a:r>
                        <a:rPr lang="en-US" sz="2200" b="1" dirty="0">
                          <a:latin typeface="Perpetua" panose="02020502060401020303" pitchFamily="18" charset="0"/>
                        </a:rPr>
                        <a:t>Brief </a:t>
                      </a:r>
                    </a:p>
                  </a:txBody>
                  <a:tcPr anchor="ctr"/>
                </a:tc>
                <a:tc>
                  <a:txBody>
                    <a:bodyPr/>
                    <a:lstStyle/>
                    <a:p>
                      <a:pPr algn="ctr"/>
                      <a:r>
                        <a:rPr lang="en-US" sz="2200" b="1" dirty="0">
                          <a:latin typeface="Perpetua" panose="02020502060401020303" pitchFamily="18" charset="0"/>
                        </a:rPr>
                        <a:t>Section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dirty="0">
                          <a:latin typeface="Perpetua" panose="02020502060401020303" pitchFamily="18" charset="0"/>
                        </a:rPr>
                        <a:t>Clause No. </a:t>
                      </a:r>
                    </a:p>
                    <a:p>
                      <a:pPr algn="ctr"/>
                      <a:endParaRPr lang="en-US" sz="2200" b="1" dirty="0">
                        <a:latin typeface="Perpetua" panose="02020502060401020303" pitchFamily="18" charset="0"/>
                      </a:endParaRPr>
                    </a:p>
                  </a:txBody>
                  <a:tcPr anchor="ctr"/>
                </a:tc>
                <a:tc>
                  <a:txBody>
                    <a:bodyPr/>
                    <a:lstStyle/>
                    <a:p>
                      <a:pPr algn="ctr"/>
                      <a:r>
                        <a:rPr lang="en-US" sz="2200" b="1" dirty="0">
                          <a:latin typeface="Perpetua" panose="02020502060401020303" pitchFamily="18" charset="0"/>
                        </a:rPr>
                        <a:t>Effective date</a:t>
                      </a:r>
                    </a:p>
                    <a:p>
                      <a:pPr algn="ctr"/>
                      <a:r>
                        <a:rPr lang="en-US" sz="2200" b="1" dirty="0">
                          <a:latin typeface="Perpetua" panose="02020502060401020303" pitchFamily="18" charset="0"/>
                        </a:rPr>
                        <a:t>[i.e. w.e.f.]</a:t>
                      </a:r>
                    </a:p>
                  </a:txBody>
                  <a:tcPr anchor="ctr"/>
                </a:tc>
                <a:extLst>
                  <a:ext uri="{0D108BD9-81ED-4DB2-BD59-A6C34878D82A}">
                    <a16:rowId xmlns:a16="http://schemas.microsoft.com/office/drawing/2014/main" val="10000"/>
                  </a:ext>
                </a:extLst>
              </a:tr>
              <a:tr h="1334817">
                <a:tc>
                  <a:txBody>
                    <a:bodyPr/>
                    <a:lstStyle/>
                    <a:p>
                      <a:pPr algn="ctr"/>
                      <a:r>
                        <a:rPr lang="en-US" sz="2200" b="0" kern="1200" dirty="0">
                          <a:solidFill>
                            <a:srgbClr val="0C233C"/>
                          </a:solidFill>
                          <a:effectLst/>
                          <a:latin typeface="Perpetua" panose="02020502060401020303" pitchFamily="18" charset="0"/>
                          <a:ea typeface="+mn-ea"/>
                          <a:cs typeface="+mn-cs"/>
                        </a:rPr>
                        <a:t>5.</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Deferring TDS or tax payment in respect of income pertaining to ESOP of start- ups</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Section 192,191,156 &amp; 140A</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Clause 68,71,72</a:t>
                      </a:r>
                      <a:r>
                        <a:rPr lang="en-US" sz="2200" b="0" kern="1200" baseline="0" dirty="0">
                          <a:solidFill>
                            <a:srgbClr val="0C233C"/>
                          </a:solidFill>
                          <a:effectLst/>
                          <a:latin typeface="Perpetua" panose="02020502060401020303" pitchFamily="18" charset="0"/>
                          <a:ea typeface="+mn-ea"/>
                          <a:cs typeface="+mn-cs"/>
                        </a:rPr>
                        <a:t> &amp; 73</a:t>
                      </a:r>
                      <a:endParaRPr lang="en-US" sz="2200" b="0" kern="1200" dirty="0">
                        <a:solidFill>
                          <a:srgbClr val="0C233C"/>
                        </a:solidFill>
                        <a:effectLst/>
                        <a:latin typeface="Perpetua" panose="02020502060401020303" pitchFamily="18" charset="0"/>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01-04-20</a:t>
                      </a:r>
                    </a:p>
                  </a:txBody>
                  <a:tcPr anchor="ctr"/>
                </a:tc>
                <a:extLst>
                  <a:ext uri="{0D108BD9-81ED-4DB2-BD59-A6C34878D82A}">
                    <a16:rowId xmlns:a16="http://schemas.microsoft.com/office/drawing/2014/main" val="1376251345"/>
                  </a:ext>
                </a:extLst>
              </a:tr>
              <a:tr h="843384">
                <a:tc>
                  <a:txBody>
                    <a:bodyPr/>
                    <a:lstStyle/>
                    <a:p>
                      <a:pPr algn="ctr"/>
                      <a:r>
                        <a:rPr lang="en-US" sz="2200" b="0" kern="1200" dirty="0">
                          <a:solidFill>
                            <a:srgbClr val="0C233C"/>
                          </a:solidFill>
                          <a:effectLst/>
                          <a:latin typeface="Perpetua" panose="02020502060401020303" pitchFamily="18" charset="0"/>
                          <a:ea typeface="+mn-ea"/>
                          <a:cs typeface="+mn-cs"/>
                        </a:rPr>
                        <a:t>6.</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Allowing carry forward of losses or depreciation in certain amalgamations</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Section 72AA</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Clause 31</a:t>
                      </a:r>
                    </a:p>
                  </a:txBody>
                  <a:tcPr anchor="ctr"/>
                </a:tc>
                <a:tc>
                  <a:txBody>
                    <a:bodyPr/>
                    <a:lstStyle/>
                    <a:p>
                      <a:pPr marL="0" algn="ctr" defTabSz="914400" rtl="0" eaLnBrk="1" latinLnBrk="0" hangingPunct="1"/>
                      <a:r>
                        <a:rPr lang="en-US" sz="2200" b="0" kern="1200" dirty="0">
                          <a:solidFill>
                            <a:srgbClr val="0C233C"/>
                          </a:solidFill>
                          <a:effectLst/>
                          <a:latin typeface="Perpetua" panose="02020502060401020303" pitchFamily="18" charset="0"/>
                          <a:ea typeface="+mn-ea"/>
                          <a:cs typeface="+mn-cs"/>
                        </a:rPr>
                        <a:t>01-04-20</a:t>
                      </a:r>
                    </a:p>
                  </a:txBody>
                  <a:tcPr anchor="ctr"/>
                </a:tc>
                <a:extLst>
                  <a:ext uri="{0D108BD9-81ED-4DB2-BD59-A6C34878D82A}">
                    <a16:rowId xmlns:a16="http://schemas.microsoft.com/office/drawing/2014/main" val="3722786790"/>
                  </a:ext>
                </a:extLst>
              </a:tr>
              <a:tr h="1386556">
                <a:tc>
                  <a:txBody>
                    <a:bodyPr/>
                    <a:lstStyle/>
                    <a:p>
                      <a:pPr algn="ctr"/>
                      <a:r>
                        <a:rPr lang="en-US" sz="2200" b="0" kern="1200" dirty="0">
                          <a:solidFill>
                            <a:srgbClr val="0C233C"/>
                          </a:solidFill>
                          <a:effectLst/>
                          <a:latin typeface="Perpetua" panose="02020502060401020303" pitchFamily="18" charset="0"/>
                          <a:ea typeface="+mn-ea"/>
                          <a:cs typeface="+mn-cs"/>
                        </a:rPr>
                        <a:t>7.</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200" b="0" kern="1200" dirty="0">
                          <a:solidFill>
                            <a:srgbClr val="0C233C"/>
                          </a:solidFill>
                          <a:effectLst/>
                          <a:latin typeface="Perpetua" panose="02020502060401020303" pitchFamily="18" charset="0"/>
                          <a:ea typeface="+mn-ea"/>
                          <a:cs typeface="+mn-cs"/>
                        </a:rPr>
                        <a:t>Modification of the definition of “business trust”</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Section 115UA</a:t>
                      </a:r>
                    </a:p>
                  </a:txBody>
                  <a:tcPr anchor="ctr"/>
                </a:tc>
                <a:tc>
                  <a:txBody>
                    <a:bodyPr/>
                    <a:lstStyle/>
                    <a:p>
                      <a:pPr algn="ctr"/>
                      <a:r>
                        <a:rPr lang="en-US" sz="2200" b="0" kern="1200" dirty="0">
                          <a:solidFill>
                            <a:srgbClr val="0C233C"/>
                          </a:solidFill>
                          <a:effectLst/>
                          <a:latin typeface="Perpetua" panose="02020502060401020303" pitchFamily="18" charset="0"/>
                          <a:ea typeface="+mn-ea"/>
                          <a:cs typeface="+mn-cs"/>
                        </a:rPr>
                        <a:t>Clause 62</a:t>
                      </a:r>
                    </a:p>
                  </a:txBody>
                  <a:tcPr anchor="ctr"/>
                </a:tc>
                <a:tc>
                  <a:txBody>
                    <a:bodyPr/>
                    <a:lstStyle/>
                    <a:p>
                      <a:pPr marL="0" algn="ctr" defTabSz="914400" rtl="0" eaLnBrk="1" latinLnBrk="0" hangingPunct="1"/>
                      <a:r>
                        <a:rPr lang="en-US" sz="2200" b="0" kern="1200" dirty="0">
                          <a:solidFill>
                            <a:srgbClr val="0C233C"/>
                          </a:solidFill>
                          <a:effectLst/>
                          <a:latin typeface="Perpetua" panose="02020502060401020303" pitchFamily="18" charset="0"/>
                          <a:ea typeface="+mn-ea"/>
                          <a:cs typeface="+mn-cs"/>
                        </a:rPr>
                        <a:t>01-04-21</a:t>
                      </a:r>
                    </a:p>
                  </a:txBody>
                  <a:tcPr anchor="ctr"/>
                </a:tc>
                <a:extLst>
                  <a:ext uri="{0D108BD9-81ED-4DB2-BD59-A6C34878D82A}">
                    <a16:rowId xmlns:a16="http://schemas.microsoft.com/office/drawing/2014/main" val="872151133"/>
                  </a:ext>
                </a:extLst>
              </a:tr>
            </a:tbl>
          </a:graphicData>
        </a:graphic>
      </p:graphicFrame>
    </p:spTree>
    <p:extLst>
      <p:ext uri="{BB962C8B-B14F-4D97-AF65-F5344CB8AC3E}">
        <p14:creationId xmlns:p14="http://schemas.microsoft.com/office/powerpoint/2010/main" val="23212988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9512" y="1484784"/>
            <a:ext cx="8839200" cy="1980541"/>
          </a:xfrm>
        </p:spPr>
        <p:txBody>
          <a:bodyPr/>
          <a:lstStyle/>
          <a:p>
            <a:r>
              <a:rPr lang="en-US" sz="2400" b="1" u="sng" dirty="0">
                <a:solidFill>
                  <a:srgbClr val="0C233C"/>
                </a:solidFill>
                <a:latin typeface="Perpetua" panose="02020502060401020303" pitchFamily="18" charset="0"/>
              </a:rPr>
              <a:t>Amendment in Section 94B </a:t>
            </a:r>
            <a:r>
              <a:rPr lang="en-US" sz="2400" b="1" u="sng" dirty="0" err="1">
                <a:solidFill>
                  <a:srgbClr val="0C233C"/>
                </a:solidFill>
                <a:latin typeface="Perpetua" panose="02020502060401020303" pitchFamily="18" charset="0"/>
              </a:rPr>
              <a:t>w.e.f</a:t>
            </a:r>
            <a:r>
              <a:rPr lang="en-US" sz="2400" b="1" u="sng" dirty="0">
                <a:solidFill>
                  <a:srgbClr val="0C233C"/>
                </a:solidFill>
                <a:latin typeface="Perpetua" panose="02020502060401020303" pitchFamily="18" charset="0"/>
              </a:rPr>
              <a:t>. 1st day of April, 2021 –</a:t>
            </a:r>
          </a:p>
          <a:p>
            <a:r>
              <a:rPr lang="en-US" sz="2300" u="sng" dirty="0">
                <a:solidFill>
                  <a:srgbClr val="0C233C"/>
                </a:solidFill>
                <a:latin typeface="Perpetua" panose="02020502060401020303" pitchFamily="18" charset="0"/>
              </a:rPr>
              <a:t>After Subsection (1) the following sub-section shall be inserted namely:––</a:t>
            </a:r>
          </a:p>
          <a:p>
            <a:r>
              <a:rPr lang="en-US" sz="2200" i="1" dirty="0">
                <a:solidFill>
                  <a:srgbClr val="0C233C"/>
                </a:solidFill>
                <a:latin typeface="Perpetua" panose="02020502060401020303" pitchFamily="18" charset="0"/>
              </a:rPr>
              <a:t>“(1A) Nothing contained in sub-section (1) shall apply to interest paid in respect of a debt issued by a lender which is a permanent establishment in India of a non-resident, being a person engaged in the business of banking.”</a:t>
            </a:r>
            <a:endParaRPr lang="en-US" sz="2400" b="1" i="1" u="sng" dirty="0">
              <a:solidFill>
                <a:srgbClr val="0C233C"/>
              </a:solidFill>
              <a:latin typeface="Perpetua" panose="02020502060401020303" pitchFamily="18" charset="0"/>
            </a:endParaRPr>
          </a:p>
        </p:txBody>
      </p:sp>
      <p:sp>
        <p:nvSpPr>
          <p:cNvPr id="4" name="Slide Number Placeholder 3"/>
          <p:cNvSpPr>
            <a:spLocks noGrp="1"/>
          </p:cNvSpPr>
          <p:nvPr>
            <p:ph type="sldNum" sz="quarter" idx="12"/>
          </p:nvPr>
        </p:nvSpPr>
        <p:spPr/>
        <p:txBody>
          <a:bodyPr/>
          <a:lstStyle/>
          <a:p>
            <a:fld id="{30E6179D-5383-456B-B231-50ACACB8F698}" type="slidenum">
              <a:rPr lang="en-US" smtClean="0"/>
              <a:pPr/>
              <a:t>73</a:t>
            </a:fld>
            <a:endParaRPr lang="en-US"/>
          </a:p>
        </p:txBody>
      </p:sp>
      <p:sp>
        <p:nvSpPr>
          <p:cNvPr id="5" name="Title 1"/>
          <p:cNvSpPr txBox="1">
            <a:spLocks/>
          </p:cNvSpPr>
          <p:nvPr/>
        </p:nvSpPr>
        <p:spPr bwMode="gray">
          <a:xfrm>
            <a:off x="0" y="0"/>
            <a:ext cx="9144000" cy="155679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just"/>
            <a:r>
              <a:rPr lang="en-IN" sz="3200" kern="1200" cap="none" dirty="0">
                <a:latin typeface="High Tower Text" panose="02040502050506030303" pitchFamily="18" charset="0"/>
              </a:rPr>
              <a:t>1. </a:t>
            </a:r>
            <a:r>
              <a:rPr lang="en-US" sz="3200" cap="none" dirty="0">
                <a:latin typeface="High Tower Text" panose="02040502050506030303" pitchFamily="18" charset="0"/>
              </a:rPr>
              <a:t>	Excluding interest paid/payable to PE of a NR Bank for the purpose of disallowance of interest u/s 94B					     (Clause 46)</a:t>
            </a:r>
          </a:p>
        </p:txBody>
      </p:sp>
      <p:graphicFrame>
        <p:nvGraphicFramePr>
          <p:cNvPr id="7" name="Table 6">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2199201203"/>
              </p:ext>
            </p:extLst>
          </p:nvPr>
        </p:nvGraphicFramePr>
        <p:xfrm>
          <a:off x="179512" y="3540968"/>
          <a:ext cx="8839199" cy="3200400"/>
        </p:xfrm>
        <a:graphic>
          <a:graphicData uri="http://schemas.openxmlformats.org/drawingml/2006/table">
            <a:tbl>
              <a:tblPr/>
              <a:tblGrid>
                <a:gridCol w="8839199">
                  <a:extLst>
                    <a:ext uri="{9D8B030D-6E8A-4147-A177-3AD203B41FA5}">
                      <a16:colId xmlns:a16="http://schemas.microsoft.com/office/drawing/2014/main" val="20000"/>
                    </a:ext>
                  </a:extLst>
                </a:gridCol>
              </a:tblGrid>
              <a:tr h="2911475">
                <a:tc>
                  <a:txBody>
                    <a:bodyPr/>
                    <a:lstStyle/>
                    <a:p>
                      <a:pPr algn="just">
                        <a:lnSpc>
                          <a:spcPct val="100000"/>
                        </a:lnSpc>
                        <a:spcAft>
                          <a:spcPts val="0"/>
                        </a:spcAft>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100" kern="1200" dirty="0">
                          <a:solidFill>
                            <a:srgbClr val="0C233C"/>
                          </a:solidFill>
                          <a:effectLst/>
                          <a:latin typeface="Perpetua" panose="02020502060401020303" pitchFamily="18" charset="0"/>
                          <a:ea typeface="+mn-ea"/>
                          <a:cs typeface="+mn-cs"/>
                        </a:rPr>
                        <a:t>According to the existing provisions a branch of the foreign company in India is a NR. As</a:t>
                      </a:r>
                      <a:r>
                        <a:rPr lang="en-US" sz="2100" kern="1200" baseline="0" dirty="0">
                          <a:solidFill>
                            <a:srgbClr val="0C233C"/>
                          </a:solidFill>
                          <a:effectLst/>
                          <a:latin typeface="Perpetua" panose="02020502060401020303" pitchFamily="18" charset="0"/>
                          <a:ea typeface="+mn-ea"/>
                          <a:cs typeface="+mn-cs"/>
                        </a:rPr>
                        <a:t> per the </a:t>
                      </a:r>
                      <a:r>
                        <a:rPr lang="en-US" sz="2100" kern="1200" dirty="0">
                          <a:solidFill>
                            <a:srgbClr val="0C233C"/>
                          </a:solidFill>
                          <a:effectLst/>
                          <a:latin typeface="Perpetua" panose="02020502060401020303" pitchFamily="18" charset="0"/>
                          <a:ea typeface="+mn-ea"/>
                          <a:cs typeface="+mn-cs"/>
                        </a:rPr>
                        <a:t>definition of</a:t>
                      </a:r>
                      <a:r>
                        <a:rPr lang="en-US" sz="2100" kern="1200" baseline="0" dirty="0">
                          <a:solidFill>
                            <a:srgbClr val="0C233C"/>
                          </a:solidFill>
                          <a:effectLst/>
                          <a:latin typeface="Perpetua" panose="02020502060401020303" pitchFamily="18" charset="0"/>
                          <a:ea typeface="+mn-ea"/>
                          <a:cs typeface="+mn-cs"/>
                        </a:rPr>
                        <a:t> </a:t>
                      </a:r>
                      <a:r>
                        <a:rPr lang="en-US" sz="2100" kern="1200" dirty="0">
                          <a:solidFill>
                            <a:srgbClr val="0C233C"/>
                          </a:solidFill>
                          <a:effectLst/>
                          <a:latin typeface="Perpetua" panose="02020502060401020303" pitchFamily="18" charset="0"/>
                          <a:ea typeface="+mn-ea"/>
                          <a:cs typeface="+mn-cs"/>
                        </a:rPr>
                        <a:t>AE in Section 92A,</a:t>
                      </a:r>
                      <a:r>
                        <a:rPr lang="en-US" sz="2100" kern="1200" baseline="0" dirty="0">
                          <a:solidFill>
                            <a:srgbClr val="0C233C"/>
                          </a:solidFill>
                          <a:effectLst/>
                          <a:latin typeface="Perpetua" panose="02020502060401020303" pitchFamily="18" charset="0"/>
                          <a:ea typeface="+mn-ea"/>
                          <a:cs typeface="+mn-cs"/>
                        </a:rPr>
                        <a:t> t</a:t>
                      </a:r>
                      <a:r>
                        <a:rPr lang="en-US" sz="2100" kern="1200" dirty="0">
                          <a:solidFill>
                            <a:srgbClr val="0C233C"/>
                          </a:solidFill>
                          <a:effectLst/>
                          <a:latin typeface="Perpetua" panose="02020502060401020303" pitchFamily="18" charset="0"/>
                          <a:ea typeface="+mn-ea"/>
                          <a:cs typeface="+mn-cs"/>
                        </a:rPr>
                        <a:t>wo enterprises will be deemed to be AE</a:t>
                      </a:r>
                      <a:r>
                        <a:rPr lang="en-US" sz="2100" kern="1200" baseline="0" dirty="0">
                          <a:solidFill>
                            <a:srgbClr val="0C233C"/>
                          </a:solidFill>
                          <a:effectLst/>
                          <a:latin typeface="Perpetua" panose="02020502060401020303" pitchFamily="18" charset="0"/>
                          <a:ea typeface="+mn-ea"/>
                          <a:cs typeface="+mn-cs"/>
                        </a:rPr>
                        <a:t> </a:t>
                      </a:r>
                      <a:r>
                        <a:rPr lang="en-US" sz="2100" kern="1200" dirty="0">
                          <a:solidFill>
                            <a:srgbClr val="0C233C"/>
                          </a:solidFill>
                          <a:effectLst/>
                          <a:latin typeface="Perpetua" panose="02020502060401020303" pitchFamily="18" charset="0"/>
                          <a:ea typeface="+mn-ea"/>
                          <a:cs typeface="+mn-cs"/>
                        </a:rPr>
                        <a:t>if during the PY a loan is advanced by one enterprise to</a:t>
                      </a:r>
                      <a:r>
                        <a:rPr lang="en-US" sz="2100" kern="1200" baseline="0" dirty="0">
                          <a:solidFill>
                            <a:srgbClr val="0C233C"/>
                          </a:solidFill>
                          <a:effectLst/>
                          <a:latin typeface="Perpetua" panose="02020502060401020303" pitchFamily="18" charset="0"/>
                          <a:ea typeface="+mn-ea"/>
                          <a:cs typeface="+mn-cs"/>
                        </a:rPr>
                        <a:t> </a:t>
                      </a:r>
                      <a:r>
                        <a:rPr lang="en-US" sz="2100" kern="1200" dirty="0">
                          <a:solidFill>
                            <a:srgbClr val="0C233C"/>
                          </a:solidFill>
                          <a:effectLst/>
                          <a:latin typeface="Perpetua" panose="02020502060401020303" pitchFamily="18" charset="0"/>
                          <a:ea typeface="+mn-ea"/>
                          <a:cs typeface="+mn-cs"/>
                        </a:rPr>
                        <a:t>the other enterprise is 50% or more of the book value of the total assets of the other enterprise.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100" kern="1200" dirty="0">
                          <a:solidFill>
                            <a:srgbClr val="0C233C"/>
                          </a:solidFill>
                          <a:effectLst/>
                          <a:latin typeface="Perpetua" panose="02020502060401020303" pitchFamily="18" charset="0"/>
                          <a:ea typeface="+mn-ea"/>
                          <a:cs typeface="+mn-cs"/>
                        </a:rPr>
                        <a:t>Thus, the interest paid or payable in respect of loan from the branch of a foreign bank</a:t>
                      </a:r>
                      <a:r>
                        <a:rPr lang="en-US" sz="2100" kern="1200" baseline="0" dirty="0">
                          <a:solidFill>
                            <a:srgbClr val="0C233C"/>
                          </a:solidFill>
                          <a:effectLst/>
                          <a:latin typeface="Perpetua" panose="02020502060401020303" pitchFamily="18" charset="0"/>
                          <a:ea typeface="+mn-ea"/>
                          <a:cs typeface="+mn-cs"/>
                        </a:rPr>
                        <a:t> was attracting </a:t>
                      </a:r>
                      <a:r>
                        <a:rPr lang="en-US" sz="2100" kern="1200" dirty="0">
                          <a:solidFill>
                            <a:srgbClr val="0C233C"/>
                          </a:solidFill>
                          <a:effectLst/>
                          <a:latin typeface="Perpetua" panose="02020502060401020303" pitchFamily="18" charset="0"/>
                          <a:ea typeface="+mn-ea"/>
                          <a:cs typeface="+mn-cs"/>
                        </a:rPr>
                        <a:t>provisions of interest limitation in this section.</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2100" kern="1200" baseline="0" dirty="0">
                          <a:solidFill>
                            <a:srgbClr val="0C233C"/>
                          </a:solidFill>
                          <a:effectLst/>
                          <a:latin typeface="Perpetua" panose="02020502060401020303" pitchFamily="18" charset="0"/>
                          <a:ea typeface="+mn-ea"/>
                          <a:cs typeface="+mn-cs"/>
                        </a:rPr>
                        <a:t>Hence, for removing this difficulty, </a:t>
                      </a:r>
                      <a:r>
                        <a:rPr lang="en-US" sz="2100" b="0" i="0" u="none" strike="noStrike" kern="1200" baseline="0" dirty="0">
                          <a:solidFill>
                            <a:srgbClr val="0C233C"/>
                          </a:solidFill>
                          <a:latin typeface="Perpetua" panose="02020502060401020303" pitchFamily="18" charset="0"/>
                          <a:ea typeface="+mn-ea"/>
                          <a:cs typeface="+mn-cs"/>
                        </a:rPr>
                        <a:t>new sub-section (</a:t>
                      </a:r>
                      <a:r>
                        <a:rPr lang="en-US" sz="2100" b="0" i="1" u="none" strike="noStrike" kern="1200" baseline="0" dirty="0">
                          <a:solidFill>
                            <a:srgbClr val="0C233C"/>
                          </a:solidFill>
                          <a:latin typeface="Perpetua" panose="02020502060401020303" pitchFamily="18" charset="0"/>
                          <a:ea typeface="+mn-ea"/>
                          <a:cs typeface="+mn-cs"/>
                        </a:rPr>
                        <a:t>1A</a:t>
                      </a:r>
                      <a:r>
                        <a:rPr lang="en-US" sz="2100" b="0" i="0" u="none" strike="noStrike" kern="1200" baseline="0" dirty="0">
                          <a:solidFill>
                            <a:srgbClr val="0C233C"/>
                          </a:solidFill>
                          <a:latin typeface="Perpetua" panose="02020502060401020303" pitchFamily="18" charset="0"/>
                          <a:ea typeface="+mn-ea"/>
                          <a:cs typeface="+mn-cs"/>
                        </a:rPr>
                        <a:t>) is inserted that the </a:t>
                      </a:r>
                      <a:r>
                        <a:rPr lang="en-US" sz="2100" kern="1200" dirty="0">
                          <a:solidFill>
                            <a:srgbClr val="0C233C"/>
                          </a:solidFill>
                          <a:effectLst/>
                          <a:latin typeface="Perpetua" panose="02020502060401020303" pitchFamily="18" charset="0"/>
                          <a:ea typeface="+mn-ea"/>
                          <a:cs typeface="+mn-cs"/>
                        </a:rPr>
                        <a:t>provisions of </a:t>
                      </a:r>
                      <a:r>
                        <a:rPr lang="en-US" sz="2100" b="0" kern="1200" dirty="0">
                          <a:solidFill>
                            <a:srgbClr val="0C233C"/>
                          </a:solidFill>
                          <a:effectLst/>
                          <a:latin typeface="Perpetua" panose="02020502060401020303" pitchFamily="18" charset="0"/>
                          <a:ea typeface="+mn-ea"/>
                          <a:cs typeface="+mn-cs"/>
                        </a:rPr>
                        <a:t>interest limitation </a:t>
                      </a:r>
                      <a:r>
                        <a:rPr lang="en-US" sz="2100" b="1" kern="1200" dirty="0">
                          <a:solidFill>
                            <a:srgbClr val="0C233C"/>
                          </a:solidFill>
                          <a:effectLst/>
                          <a:latin typeface="Perpetua" panose="02020502060401020303" pitchFamily="18" charset="0"/>
                          <a:ea typeface="+mn-ea"/>
                          <a:cs typeface="+mn-cs"/>
                        </a:rPr>
                        <a:t>would not apply to interest paid in respect of a debt issued by a lender which is a Permanent Establishment in India of a NR Bank</a:t>
                      </a:r>
                      <a:r>
                        <a:rPr lang="en-US" sz="2100" b="1" kern="1200" baseline="0" dirty="0">
                          <a:solidFill>
                            <a:srgbClr val="0C233C"/>
                          </a:solidFill>
                          <a:effectLst/>
                          <a:latin typeface="Perpetua" panose="02020502060401020303" pitchFamily="18" charset="0"/>
                          <a:ea typeface="+mn-ea"/>
                          <a:cs typeface="+mn-cs"/>
                        </a:rPr>
                        <a:t>.</a:t>
                      </a:r>
                      <a:endParaRPr lang="en-US" sz="2100" b="1" kern="1200" dirty="0">
                        <a:solidFill>
                          <a:srgbClr val="0C233C"/>
                        </a:solidFill>
                        <a:effectLst/>
                        <a:latin typeface="Perpetua" panose="02020502060401020303" pitchFamily="18" charset="0"/>
                        <a:ea typeface="+mn-ea"/>
                        <a:cs typeface="+mn-cs"/>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98350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74</a:t>
            </a:fld>
            <a:endParaRPr lang="en-US"/>
          </a:p>
        </p:txBody>
      </p:sp>
      <p:sp>
        <p:nvSpPr>
          <p:cNvPr id="5" name="Title 1"/>
          <p:cNvSpPr txBox="1">
            <a:spLocks/>
          </p:cNvSpPr>
          <p:nvPr/>
        </p:nvSpPr>
        <p:spPr bwMode="gray">
          <a:xfrm>
            <a:off x="0" y="-27384"/>
            <a:ext cx="9144000" cy="1224136"/>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just"/>
            <a:r>
              <a:rPr lang="en-IN" sz="3200" cap="none" dirty="0">
                <a:latin typeface="Perpetua" panose="02020502060401020303" pitchFamily="18" charset="0"/>
              </a:rPr>
              <a:t>2.</a:t>
            </a:r>
            <a:r>
              <a:rPr lang="en-IN" sz="2800" kern="1200" cap="none" dirty="0">
                <a:latin typeface="Perpetua" panose="02020502060401020303" pitchFamily="18" charset="0"/>
              </a:rPr>
              <a:t> </a:t>
            </a:r>
            <a:r>
              <a:rPr lang="en-US" sz="3200" cap="none" dirty="0">
                <a:latin typeface="High Tower Text" panose="02040502050506030303" pitchFamily="18" charset="0"/>
              </a:rPr>
              <a:t>Increase in safe </a:t>
            </a:r>
            <a:r>
              <a:rPr lang="en-US" sz="3200" cap="none" dirty="0" err="1">
                <a:latin typeface="High Tower Text" panose="02040502050506030303" pitchFamily="18" charset="0"/>
              </a:rPr>
              <a:t>harbour</a:t>
            </a:r>
            <a:r>
              <a:rPr lang="en-US" sz="3200" cap="none" dirty="0">
                <a:latin typeface="High Tower Text" panose="02040502050506030303" pitchFamily="18" charset="0"/>
              </a:rPr>
              <a:t> limit of 5% u/s 43CA, 50C and 56 of the Act to 10% 	  (Clause 22,27 &amp; 29)</a:t>
            </a:r>
          </a:p>
          <a:p>
            <a:pPr marL="541338" indent="-541338" algn="just"/>
            <a:endParaRPr lang="en-US" sz="3200" cap="none" dirty="0">
              <a:latin typeface="High Tower Text" panose="02040502050506030303" pitchFamily="18" charset="0"/>
            </a:endParaRPr>
          </a:p>
          <a:p>
            <a:pPr marL="541338" indent="-541338" algn="just"/>
            <a:r>
              <a:rPr lang="en-IN" sz="2800" kern="1200" cap="none" dirty="0">
                <a:latin typeface="High Tower Text" panose="02040502050506030303" pitchFamily="18" charset="0"/>
              </a:rPr>
              <a:t> </a:t>
            </a:r>
            <a:endParaRPr lang="en-US" sz="2800" cap="none" dirty="0">
              <a:latin typeface="High Tower Text" panose="02040502050506030303" pitchFamily="18" charset="0"/>
            </a:endParaRPr>
          </a:p>
        </p:txBody>
      </p:sp>
      <p:sp>
        <p:nvSpPr>
          <p:cNvPr id="2" name="TextBox 1"/>
          <p:cNvSpPr txBox="1"/>
          <p:nvPr/>
        </p:nvSpPr>
        <p:spPr>
          <a:xfrm>
            <a:off x="0" y="1219200"/>
            <a:ext cx="9143999" cy="4216539"/>
          </a:xfrm>
          <a:prstGeom prst="rect">
            <a:avLst/>
          </a:prstGeom>
          <a:noFill/>
        </p:spPr>
        <p:txBody>
          <a:bodyPr wrap="square" rtlCol="0">
            <a:spAutoFit/>
          </a:bodyPr>
          <a:lstStyle/>
          <a:p>
            <a:pPr marL="342900" indent="-342900">
              <a:buFont typeface="Arial" panose="020B0604020202020204" pitchFamily="34" charset="0"/>
              <a:buChar char="•"/>
            </a:pPr>
            <a:r>
              <a:rPr lang="en-US" sz="2400" b="1" u="sng" dirty="0">
                <a:solidFill>
                  <a:srgbClr val="000000"/>
                </a:solidFill>
                <a:latin typeface="Perpetua" panose="02020502060401020303" pitchFamily="18" charset="0"/>
              </a:rPr>
              <a:t>Amendment in Section 43CA [w.e.f. 1</a:t>
            </a:r>
            <a:r>
              <a:rPr lang="en-US" sz="2400" b="1" u="sng" baseline="30000" dirty="0">
                <a:solidFill>
                  <a:srgbClr val="000000"/>
                </a:solidFill>
                <a:latin typeface="Perpetua" panose="02020502060401020303" pitchFamily="18" charset="0"/>
              </a:rPr>
              <a:t>st</a:t>
            </a:r>
            <a:r>
              <a:rPr lang="en-US" sz="2400" b="1" u="sng" dirty="0">
                <a:solidFill>
                  <a:srgbClr val="000000"/>
                </a:solidFill>
                <a:latin typeface="Perpetua" panose="02020502060401020303" pitchFamily="18" charset="0"/>
              </a:rPr>
              <a:t> April 2020] [Clause 22]</a:t>
            </a:r>
          </a:p>
          <a:p>
            <a:pPr marL="365125" algn="just"/>
            <a:r>
              <a:rPr lang="en-US" sz="2200" i="1" dirty="0">
                <a:solidFill>
                  <a:srgbClr val="000000"/>
                </a:solidFill>
                <a:latin typeface="Perpetua" panose="02020502060401020303" pitchFamily="18" charset="0"/>
              </a:rPr>
              <a:t> “</a:t>
            </a:r>
            <a:r>
              <a:rPr lang="en-GB" sz="2200" i="1" dirty="0">
                <a:solidFill>
                  <a:srgbClr val="000000"/>
                </a:solidFill>
                <a:latin typeface="Perpetua" panose="02020502060401020303" pitchFamily="18" charset="0"/>
              </a:rPr>
              <a:t>Provided that where the value adopted or assessed or assessable by the authority for the purpose of payment of stamp duty does not exceed one hundred and </a:t>
            </a:r>
            <a:r>
              <a:rPr lang="en-GB" sz="2200" i="1" strike="sngStrike" dirty="0">
                <a:solidFill>
                  <a:srgbClr val="000000"/>
                </a:solidFill>
                <a:latin typeface="Perpetua" panose="02020502060401020303" pitchFamily="18" charset="0"/>
              </a:rPr>
              <a:t>five per cent</a:t>
            </a:r>
            <a:r>
              <a:rPr lang="en-GB" sz="2200" i="1" dirty="0">
                <a:solidFill>
                  <a:srgbClr val="000000"/>
                </a:solidFill>
                <a:latin typeface="Perpetua" panose="02020502060401020303" pitchFamily="18" charset="0"/>
              </a:rPr>
              <a:t> </a:t>
            </a:r>
            <a:r>
              <a:rPr lang="en-GB" sz="2200" b="1" i="1" u="sng" dirty="0">
                <a:solidFill>
                  <a:srgbClr val="000000"/>
                </a:solidFill>
                <a:latin typeface="Perpetua" panose="02020502060401020303" pitchFamily="18" charset="0"/>
              </a:rPr>
              <a:t>ten per cent</a:t>
            </a:r>
            <a:r>
              <a:rPr lang="en-GB" sz="2200" i="1" dirty="0">
                <a:solidFill>
                  <a:srgbClr val="000000"/>
                </a:solidFill>
                <a:latin typeface="Perpetua" panose="02020502060401020303" pitchFamily="18" charset="0"/>
              </a:rPr>
              <a:t> of the consideration received or accruing as a result of the transfer, the consideration so received or accruing as a result of the transfer shall, for the purposes of computing profits and gains from transfer of such asset, be deemed to be the full value of the consideration”</a:t>
            </a:r>
            <a:endParaRPr lang="en-US" sz="2200" i="1" dirty="0">
              <a:solidFill>
                <a:srgbClr val="000000"/>
              </a:solidFill>
              <a:latin typeface="Perpetua" panose="02020502060401020303" pitchFamily="18" charset="0"/>
            </a:endParaRPr>
          </a:p>
          <a:p>
            <a:pPr marL="342900" indent="-342900">
              <a:buFont typeface="Arial" panose="020B0604020202020204" pitchFamily="34" charset="0"/>
              <a:buChar char="•"/>
            </a:pPr>
            <a:r>
              <a:rPr lang="en-US" sz="2400" b="1" u="sng" dirty="0">
                <a:solidFill>
                  <a:srgbClr val="000000"/>
                </a:solidFill>
                <a:latin typeface="Perpetua" panose="02020502060401020303" pitchFamily="18" charset="0"/>
              </a:rPr>
              <a:t>Amendment in Section 50C [w.e.f. 1</a:t>
            </a:r>
            <a:r>
              <a:rPr lang="en-US" sz="2400" b="1" u="sng" baseline="30000" dirty="0">
                <a:solidFill>
                  <a:srgbClr val="000000"/>
                </a:solidFill>
                <a:latin typeface="Perpetua" panose="02020502060401020303" pitchFamily="18" charset="0"/>
              </a:rPr>
              <a:t>st</a:t>
            </a:r>
            <a:r>
              <a:rPr lang="en-US" sz="2400" b="1" u="sng" dirty="0">
                <a:solidFill>
                  <a:srgbClr val="000000"/>
                </a:solidFill>
                <a:latin typeface="Perpetua" panose="02020502060401020303" pitchFamily="18" charset="0"/>
              </a:rPr>
              <a:t> April 2021] [Clause 27]</a:t>
            </a:r>
          </a:p>
          <a:p>
            <a:pPr marL="365125" algn="just"/>
            <a:r>
              <a:rPr lang="en-US" sz="2200" i="1" dirty="0">
                <a:solidFill>
                  <a:srgbClr val="000000"/>
                </a:solidFill>
                <a:latin typeface="Perpetua" panose="02020502060401020303" pitchFamily="18" charset="0"/>
              </a:rPr>
              <a:t>Provided also that where the value adopted or assessed or assessable by the stamp valuation authority does not exceed one hundred and </a:t>
            </a:r>
            <a:r>
              <a:rPr lang="en-US" sz="2200" i="1" strike="sngStrike" dirty="0">
                <a:solidFill>
                  <a:srgbClr val="000000"/>
                </a:solidFill>
                <a:latin typeface="Perpetua" panose="02020502060401020303" pitchFamily="18" charset="0"/>
              </a:rPr>
              <a:t>five per cent</a:t>
            </a:r>
            <a:r>
              <a:rPr lang="en-US" sz="2200" i="1" dirty="0">
                <a:solidFill>
                  <a:srgbClr val="000000"/>
                </a:solidFill>
                <a:latin typeface="Perpetua" panose="02020502060401020303" pitchFamily="18" charset="0"/>
              </a:rPr>
              <a:t> </a:t>
            </a:r>
            <a:r>
              <a:rPr lang="en-US" sz="2200" b="1" i="1" u="sng" dirty="0">
                <a:solidFill>
                  <a:srgbClr val="000000"/>
                </a:solidFill>
                <a:latin typeface="Perpetua" panose="02020502060401020303" pitchFamily="18" charset="0"/>
              </a:rPr>
              <a:t>ten per cent</a:t>
            </a:r>
            <a:r>
              <a:rPr lang="en-US" sz="2200" i="1" dirty="0">
                <a:solidFill>
                  <a:srgbClr val="000000"/>
                </a:solidFill>
                <a:latin typeface="Perpetua" panose="02020502060401020303" pitchFamily="18" charset="0"/>
              </a:rPr>
              <a:t> of the consideration received or accruing as a result of the transfer, the consideration so received or accruing as a result of the transfer shall, for the purposes of section 48, be deemed to be the full value of the consideration.]”</a:t>
            </a:r>
          </a:p>
        </p:txBody>
      </p:sp>
    </p:spTree>
    <p:extLst>
      <p:ext uri="{BB962C8B-B14F-4D97-AF65-F5344CB8AC3E}">
        <p14:creationId xmlns:p14="http://schemas.microsoft.com/office/powerpoint/2010/main" val="21381720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75</a:t>
            </a:fld>
            <a:endParaRPr lang="en-US"/>
          </a:p>
        </p:txBody>
      </p:sp>
      <p:sp>
        <p:nvSpPr>
          <p:cNvPr id="6" name="Title 1"/>
          <p:cNvSpPr txBox="1">
            <a:spLocks/>
          </p:cNvSpPr>
          <p:nvPr/>
        </p:nvSpPr>
        <p:spPr bwMode="gray">
          <a:xfrm>
            <a:off x="0" y="1483295"/>
            <a:ext cx="9144000" cy="45365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342900" indent="-342900">
              <a:buFont typeface="Arial" panose="020B0604020202020204" pitchFamily="34" charset="0"/>
              <a:buChar char="•"/>
            </a:pPr>
            <a:r>
              <a:rPr lang="en-US" sz="2400" u="sng" kern="0" cap="none" dirty="0">
                <a:solidFill>
                  <a:srgbClr val="0C233C"/>
                </a:solidFill>
                <a:latin typeface="Perpetua" panose="02020502060401020303" pitchFamily="18" charset="0"/>
              </a:rPr>
              <a:t>Amendment in Section 56(2)(x) [w.e.f. </a:t>
            </a:r>
            <a:r>
              <a:rPr lang="en-US" sz="2400" u="sng" cap="none" dirty="0">
                <a:solidFill>
                  <a:srgbClr val="0C233C"/>
                </a:solidFill>
                <a:latin typeface="Perpetua" panose="02020502060401020303" pitchFamily="18" charset="0"/>
              </a:rPr>
              <a:t>1</a:t>
            </a:r>
            <a:r>
              <a:rPr lang="en-US" sz="2400" u="sng" cap="none" baseline="30000" dirty="0">
                <a:solidFill>
                  <a:srgbClr val="0C233C"/>
                </a:solidFill>
                <a:latin typeface="Perpetua" panose="02020502060401020303" pitchFamily="18" charset="0"/>
              </a:rPr>
              <a:t>st</a:t>
            </a:r>
            <a:r>
              <a:rPr lang="en-US" sz="2400" u="sng" cap="none" dirty="0">
                <a:solidFill>
                  <a:srgbClr val="0C233C"/>
                </a:solidFill>
                <a:latin typeface="Perpetua" panose="02020502060401020303" pitchFamily="18" charset="0"/>
              </a:rPr>
              <a:t>  April 2021] [Clause 29]</a:t>
            </a:r>
            <a:endParaRPr lang="en-US" sz="2400" u="sng" kern="0" cap="none" dirty="0">
              <a:solidFill>
                <a:srgbClr val="0C233C"/>
              </a:solidFill>
              <a:latin typeface="Perpetua" panose="02020502060401020303" pitchFamily="18" charset="0"/>
            </a:endParaRPr>
          </a:p>
          <a:p>
            <a:pPr marL="355600"/>
            <a:r>
              <a:rPr lang="en-US" sz="2200" b="0" i="1" cap="none" dirty="0">
                <a:solidFill>
                  <a:srgbClr val="000000"/>
                </a:solidFill>
                <a:latin typeface="Perpetua" panose="02020502060401020303" pitchFamily="18" charset="0"/>
              </a:rPr>
              <a:t>“(x) where any person receives, in any` previous year, from any person or persons on or after the 1st day of April 2017,—</a:t>
            </a:r>
          </a:p>
          <a:p>
            <a:pPr marL="355600"/>
            <a:r>
              <a:rPr lang="en-US" sz="2200" b="0" i="1" cap="none" dirty="0">
                <a:solidFill>
                  <a:srgbClr val="000000"/>
                </a:solidFill>
                <a:latin typeface="Perpetua" panose="02020502060401020303" pitchFamily="18" charset="0"/>
              </a:rPr>
              <a:t>(a) any sum of money, without consideration, the aggregate value of which exceeds fifty thousand  rupees, the whole of the aggregate value of such sum;</a:t>
            </a:r>
          </a:p>
          <a:p>
            <a:pPr marL="355600"/>
            <a:r>
              <a:rPr lang="en-US" sz="2200" b="0" i="1" cap="none" dirty="0">
                <a:solidFill>
                  <a:srgbClr val="000000"/>
                </a:solidFill>
                <a:latin typeface="Perpetua" panose="02020502060401020303" pitchFamily="18" charset="0"/>
              </a:rPr>
              <a:t>(b) any immovable property,—</a:t>
            </a:r>
          </a:p>
          <a:p>
            <a:pPr marL="1082675" indent="-365125"/>
            <a:r>
              <a:rPr lang="en-US" sz="2200" b="0" i="1" cap="none" dirty="0">
                <a:solidFill>
                  <a:srgbClr val="000000"/>
                </a:solidFill>
                <a:latin typeface="Perpetua" panose="02020502060401020303" pitchFamily="18" charset="0"/>
              </a:rPr>
              <a:t>(A) without consideration, the stamp duty value of which exceeds fifty thousand rupees, the stamp duty value of such property;</a:t>
            </a:r>
          </a:p>
          <a:p>
            <a:pPr marL="1082675" indent="-365125" algn="just"/>
            <a:r>
              <a:rPr lang="en-US" sz="2200" b="0" i="1" cap="none" dirty="0">
                <a:solidFill>
                  <a:srgbClr val="000000"/>
                </a:solidFill>
                <a:latin typeface="Perpetua" panose="02020502060401020303" pitchFamily="18" charset="0"/>
              </a:rPr>
              <a:t>(B) for a consideration, the stamp duty value of such property as exceeds such consideration, if the amount of such excess is more than the higher of the following amounts, namely:—</a:t>
            </a:r>
          </a:p>
          <a:p>
            <a:pPr marL="1252538"/>
            <a:r>
              <a:rPr lang="en-US" sz="2200" b="0" i="1" cap="none" dirty="0">
                <a:solidFill>
                  <a:srgbClr val="000000"/>
                </a:solidFill>
                <a:latin typeface="Perpetua" panose="02020502060401020303" pitchFamily="18" charset="0"/>
              </a:rPr>
              <a:t> (</a:t>
            </a:r>
            <a:r>
              <a:rPr lang="en-US" sz="2200" b="0" i="1" cap="none" dirty="0" err="1">
                <a:solidFill>
                  <a:srgbClr val="000000"/>
                </a:solidFill>
                <a:latin typeface="Perpetua" panose="02020502060401020303" pitchFamily="18" charset="0"/>
              </a:rPr>
              <a:t>i</a:t>
            </a:r>
            <a:r>
              <a:rPr lang="en-US" sz="2200" b="0" i="1" cap="none" dirty="0">
                <a:solidFill>
                  <a:srgbClr val="000000"/>
                </a:solidFill>
                <a:latin typeface="Perpetua" panose="02020502060401020303" pitchFamily="18" charset="0"/>
              </a:rPr>
              <a:t>) the amount of fifty thousand rupees; and</a:t>
            </a:r>
          </a:p>
          <a:p>
            <a:pPr marL="1252538"/>
            <a:r>
              <a:rPr lang="en-US" sz="2200" b="0" i="1" cap="none" dirty="0">
                <a:solidFill>
                  <a:srgbClr val="000000"/>
                </a:solidFill>
                <a:latin typeface="Perpetua" panose="02020502060401020303" pitchFamily="18" charset="0"/>
              </a:rPr>
              <a:t> (ii) the amount equal to </a:t>
            </a:r>
            <a:r>
              <a:rPr lang="en-US" sz="2200" i="1" strike="sngStrike" cap="none" dirty="0">
                <a:solidFill>
                  <a:srgbClr val="000000"/>
                </a:solidFill>
                <a:latin typeface="Perpetua" panose="02020502060401020303" pitchFamily="18" charset="0"/>
              </a:rPr>
              <a:t>five per cent</a:t>
            </a:r>
            <a:r>
              <a:rPr lang="en-US" sz="2200" i="1" cap="none" dirty="0">
                <a:solidFill>
                  <a:srgbClr val="000000"/>
                </a:solidFill>
                <a:latin typeface="Perpetua" panose="02020502060401020303" pitchFamily="18" charset="0"/>
              </a:rPr>
              <a:t> </a:t>
            </a:r>
            <a:r>
              <a:rPr lang="en-US" sz="2200" i="1" u="sng" cap="none" dirty="0">
                <a:solidFill>
                  <a:srgbClr val="000000"/>
                </a:solidFill>
                <a:latin typeface="Perpetua" panose="02020502060401020303" pitchFamily="18" charset="0"/>
              </a:rPr>
              <a:t>ten per cent </a:t>
            </a:r>
            <a:r>
              <a:rPr lang="en-US" sz="2200" b="0" i="1" cap="none" dirty="0">
                <a:solidFill>
                  <a:srgbClr val="000000"/>
                </a:solidFill>
                <a:latin typeface="Perpetua" panose="02020502060401020303" pitchFamily="18" charset="0"/>
              </a:rPr>
              <a:t>of the consideration</a:t>
            </a:r>
          </a:p>
          <a:p>
            <a:endParaRPr lang="en-US" sz="2300" b="0" u="sng" cap="none" dirty="0">
              <a:solidFill>
                <a:schemeClr val="tx1"/>
              </a:solidFill>
              <a:latin typeface="Perpetua" panose="02020502060401020303" pitchFamily="18" charset="0"/>
            </a:endParaRPr>
          </a:p>
        </p:txBody>
      </p:sp>
      <p:sp>
        <p:nvSpPr>
          <p:cNvPr id="8" name="Title 1">
            <a:extLst>
              <a:ext uri="{FF2B5EF4-FFF2-40B4-BE49-F238E27FC236}">
                <a16:creationId xmlns:a16="http://schemas.microsoft.com/office/drawing/2014/main" id="{DBFED7BF-97BC-481E-861A-CF137A7797D3}"/>
              </a:ext>
            </a:extLst>
          </p:cNvPr>
          <p:cNvSpPr txBox="1">
            <a:spLocks/>
          </p:cNvSpPr>
          <p:nvPr/>
        </p:nvSpPr>
        <p:spPr bwMode="gray">
          <a:xfrm>
            <a:off x="0" y="17052"/>
            <a:ext cx="9144000" cy="5925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b="1" kern="1200" dirty="0" err="1">
                <a:latin typeface="High Tower Text" panose="02040502050506030303" pitchFamily="18" charset="0"/>
              </a:rPr>
              <a:t>Contd</a:t>
            </a:r>
            <a:r>
              <a:rPr lang="en-US" sz="3200" b="1" kern="1200" dirty="0">
                <a:latin typeface="High Tower Text" panose="02040502050506030303" pitchFamily="18" charset="0"/>
              </a:rPr>
              <a:t>….</a:t>
            </a:r>
          </a:p>
        </p:txBody>
      </p:sp>
    </p:spTree>
    <p:extLst>
      <p:ext uri="{BB962C8B-B14F-4D97-AF65-F5344CB8AC3E}">
        <p14:creationId xmlns:p14="http://schemas.microsoft.com/office/powerpoint/2010/main" val="17964737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76</a:t>
            </a:fld>
            <a:endParaRPr lang="en-US"/>
          </a:p>
        </p:txBody>
      </p:sp>
      <p:graphicFrame>
        <p:nvGraphicFramePr>
          <p:cNvPr id="6" name="Table 5">
            <a:extLst>
              <a:ext uri="{FF2B5EF4-FFF2-40B4-BE49-F238E27FC236}">
                <a16:creationId xmlns:a16="http://schemas.microsoft.com/office/drawing/2014/main" id="{27315BD3-9A92-485D-A660-0EFFC72E8D6A}"/>
              </a:ext>
            </a:extLst>
          </p:cNvPr>
          <p:cNvGraphicFramePr>
            <a:graphicFrameLocks noGrp="1"/>
          </p:cNvGraphicFramePr>
          <p:nvPr/>
        </p:nvGraphicFramePr>
        <p:xfrm>
          <a:off x="0" y="1475064"/>
          <a:ext cx="9144000" cy="4271010"/>
        </p:xfrm>
        <a:graphic>
          <a:graphicData uri="http://schemas.openxmlformats.org/drawingml/2006/table">
            <a:tbl>
              <a:tblPr/>
              <a:tblGrid>
                <a:gridCol w="9144000">
                  <a:extLst>
                    <a:ext uri="{9D8B030D-6E8A-4147-A177-3AD203B41FA5}">
                      <a16:colId xmlns:a16="http://schemas.microsoft.com/office/drawing/2014/main" val="20000"/>
                    </a:ext>
                  </a:extLst>
                </a:gridCol>
              </a:tblGrid>
              <a:tr h="4271010">
                <a:tc>
                  <a:txBody>
                    <a:bodyPr/>
                    <a:lstStyle/>
                    <a:p>
                      <a:pPr algn="just">
                        <a:lnSpc>
                          <a:spcPct val="115000"/>
                        </a:lnSpc>
                        <a:spcAft>
                          <a:spcPts val="100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fontAlgn="base"/>
                      <a:r>
                        <a:rPr lang="en-US" sz="2200" b="0" u="sng" kern="1200" dirty="0">
                          <a:solidFill>
                            <a:srgbClr val="0C233C"/>
                          </a:solidFill>
                          <a:effectLst/>
                          <a:latin typeface="Perpetua" panose="02020502060401020303" pitchFamily="18" charset="0"/>
                          <a:ea typeface="+mn-ea"/>
                          <a:cs typeface="+mn-cs"/>
                        </a:rPr>
                        <a:t>For Section 43CA &amp; 50C:-</a:t>
                      </a:r>
                    </a:p>
                    <a:p>
                      <a:pPr algn="just" fontAlgn="base"/>
                      <a:r>
                        <a:rPr lang="en-US" sz="2200" kern="1200" dirty="0">
                          <a:solidFill>
                            <a:srgbClr val="0C233C"/>
                          </a:solidFill>
                          <a:effectLst/>
                          <a:latin typeface="Perpetua" panose="02020502060401020303" pitchFamily="18" charset="0"/>
                          <a:ea typeface="+mn-ea"/>
                          <a:cs typeface="+mn-cs"/>
                        </a:rPr>
                        <a:t>Where the consideration declared to be received or accruing as a result of the transfer of land or building or both, is less than the value adopted/assessed/ assessable by stamp valuation authority for</a:t>
                      </a:r>
                      <a:r>
                        <a:rPr lang="en-US" sz="2200" kern="1200" baseline="0" dirty="0">
                          <a:solidFill>
                            <a:srgbClr val="0C233C"/>
                          </a:solidFill>
                          <a:effectLst/>
                          <a:latin typeface="Perpetua" panose="02020502060401020303" pitchFamily="18" charset="0"/>
                          <a:ea typeface="+mn-ea"/>
                          <a:cs typeface="+mn-cs"/>
                        </a:rPr>
                        <a:t> </a:t>
                      </a:r>
                      <a:r>
                        <a:rPr lang="en-US" sz="2200" kern="1200" dirty="0">
                          <a:solidFill>
                            <a:srgbClr val="0C233C"/>
                          </a:solidFill>
                          <a:effectLst/>
                          <a:latin typeface="Perpetua" panose="02020502060401020303" pitchFamily="18" charset="0"/>
                          <a:ea typeface="+mn-ea"/>
                          <a:cs typeface="+mn-cs"/>
                        </a:rPr>
                        <a:t>the purpose of payment of stamp duty in respect of such transfer, the value so adopted/assessed/assessable shall be deemed to be the full value of the consideration for</a:t>
                      </a:r>
                      <a:r>
                        <a:rPr lang="en-US" sz="2200" kern="1200" baseline="0" dirty="0">
                          <a:solidFill>
                            <a:srgbClr val="0C233C"/>
                          </a:solidFill>
                          <a:effectLst/>
                          <a:latin typeface="Perpetua" panose="02020502060401020303" pitchFamily="18" charset="0"/>
                          <a:ea typeface="+mn-ea"/>
                          <a:cs typeface="+mn-cs"/>
                        </a:rPr>
                        <a:t> the purpose </a:t>
                      </a:r>
                      <a:r>
                        <a:rPr lang="en-US" sz="2200" kern="1200" dirty="0">
                          <a:solidFill>
                            <a:srgbClr val="0C233C"/>
                          </a:solidFill>
                          <a:effectLst/>
                          <a:latin typeface="Perpetua" panose="02020502060401020303" pitchFamily="18" charset="0"/>
                          <a:ea typeface="+mn-ea"/>
                          <a:cs typeface="+mn-cs"/>
                        </a:rPr>
                        <a:t>of computing profits and gains or capital gains.</a:t>
                      </a:r>
                      <a:r>
                        <a:rPr lang="en-US" sz="2200" kern="1200" baseline="0" dirty="0">
                          <a:solidFill>
                            <a:srgbClr val="0C233C"/>
                          </a:solidFill>
                          <a:effectLst/>
                          <a:latin typeface="Perpetua" panose="02020502060401020303" pitchFamily="18" charset="0"/>
                          <a:ea typeface="+mn-ea"/>
                          <a:cs typeface="+mn-cs"/>
                        </a:rPr>
                        <a:t> </a:t>
                      </a:r>
                    </a:p>
                    <a:p>
                      <a:pPr algn="just" fontAlgn="base"/>
                      <a:r>
                        <a:rPr lang="en-US" sz="2200" kern="1200" baseline="0" dirty="0">
                          <a:solidFill>
                            <a:srgbClr val="0C233C"/>
                          </a:solidFill>
                          <a:effectLst/>
                          <a:latin typeface="Perpetua" panose="02020502060401020303" pitchFamily="18" charset="0"/>
                          <a:ea typeface="+mn-ea"/>
                          <a:cs typeface="+mn-cs"/>
                        </a:rPr>
                        <a:t>Further, t</a:t>
                      </a:r>
                      <a:r>
                        <a:rPr lang="en-US" sz="2200" kern="1200" dirty="0">
                          <a:solidFill>
                            <a:srgbClr val="0C233C"/>
                          </a:solidFill>
                          <a:effectLst/>
                          <a:latin typeface="Perpetua" panose="02020502060401020303" pitchFamily="18" charset="0"/>
                          <a:ea typeface="+mn-ea"/>
                          <a:cs typeface="+mn-cs"/>
                        </a:rPr>
                        <a:t>he said sections also provide that where the value adopted/assessed/ assessable by the stamp valuation authority does not exceed one hundred and </a:t>
                      </a:r>
                      <a:r>
                        <a:rPr lang="en-US" sz="2200" b="1" kern="1200" dirty="0">
                          <a:solidFill>
                            <a:srgbClr val="0C233C"/>
                          </a:solidFill>
                          <a:effectLst/>
                          <a:latin typeface="Perpetua" panose="02020502060401020303" pitchFamily="18" charset="0"/>
                          <a:ea typeface="+mn-ea"/>
                          <a:cs typeface="+mn-cs"/>
                        </a:rPr>
                        <a:t>Ten</a:t>
                      </a:r>
                      <a:r>
                        <a:rPr lang="en-US" sz="2200" b="1" kern="1200" baseline="0" dirty="0">
                          <a:solidFill>
                            <a:srgbClr val="0C233C"/>
                          </a:solidFill>
                          <a:effectLst/>
                          <a:latin typeface="Perpetua" panose="02020502060401020303" pitchFamily="18" charset="0"/>
                          <a:ea typeface="+mn-ea"/>
                          <a:cs typeface="+mn-cs"/>
                        </a:rPr>
                        <a:t> P</a:t>
                      </a:r>
                      <a:r>
                        <a:rPr lang="en-US" sz="2200" b="1" kern="1200" dirty="0">
                          <a:solidFill>
                            <a:srgbClr val="0C233C"/>
                          </a:solidFill>
                          <a:effectLst/>
                          <a:latin typeface="Perpetua" panose="02020502060401020303" pitchFamily="18" charset="0"/>
                          <a:ea typeface="+mn-ea"/>
                          <a:cs typeface="+mn-cs"/>
                        </a:rPr>
                        <a:t>ercent</a:t>
                      </a:r>
                      <a:r>
                        <a:rPr lang="en-US" sz="2200" kern="1200" dirty="0">
                          <a:solidFill>
                            <a:srgbClr val="0C233C"/>
                          </a:solidFill>
                          <a:effectLst/>
                          <a:latin typeface="Perpetua" panose="02020502060401020303" pitchFamily="18" charset="0"/>
                          <a:ea typeface="+mn-ea"/>
                          <a:cs typeface="+mn-cs"/>
                        </a:rPr>
                        <a:t> of the consideration received or accruing as a result of the transfer, the consideration so received/accruing as a result of transfer shall</a:t>
                      </a:r>
                      <a:r>
                        <a:rPr lang="en-US" sz="2200" kern="1200" baseline="0" dirty="0">
                          <a:solidFill>
                            <a:srgbClr val="0C233C"/>
                          </a:solidFill>
                          <a:effectLst/>
                          <a:latin typeface="Perpetua" panose="02020502060401020303" pitchFamily="18" charset="0"/>
                          <a:ea typeface="+mn-ea"/>
                          <a:cs typeface="+mn-cs"/>
                        </a:rPr>
                        <a:t> </a:t>
                      </a:r>
                      <a:r>
                        <a:rPr lang="en-US" sz="2200" kern="1200" dirty="0">
                          <a:solidFill>
                            <a:srgbClr val="0C233C"/>
                          </a:solidFill>
                          <a:effectLst/>
                          <a:latin typeface="Perpetua" panose="02020502060401020303" pitchFamily="18" charset="0"/>
                          <a:ea typeface="+mn-ea"/>
                          <a:cs typeface="+mn-cs"/>
                        </a:rPr>
                        <a:t>for the purposes of computing profits or gains or for Section 48, be deemed to be the full value of the consideration. </a:t>
                      </a:r>
                      <a:endParaRPr lang="en-US" sz="22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7" name="Title 1">
            <a:extLst>
              <a:ext uri="{FF2B5EF4-FFF2-40B4-BE49-F238E27FC236}">
                <a16:creationId xmlns:a16="http://schemas.microsoft.com/office/drawing/2014/main" id="{49F3315D-5532-4418-A8CC-50282EA74689}"/>
              </a:ext>
            </a:extLst>
          </p:cNvPr>
          <p:cNvSpPr txBox="1">
            <a:spLocks/>
          </p:cNvSpPr>
          <p:nvPr/>
        </p:nvSpPr>
        <p:spPr bwMode="gray">
          <a:xfrm>
            <a:off x="0" y="17052"/>
            <a:ext cx="9144000" cy="5925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b="1" kern="1200" dirty="0" err="1">
                <a:latin typeface="High Tower Text" panose="02040502050506030303" pitchFamily="18" charset="0"/>
              </a:rPr>
              <a:t>Contd</a:t>
            </a:r>
            <a:r>
              <a:rPr lang="en-US" sz="3200" b="1" kern="1200" dirty="0">
                <a:latin typeface="High Tower Text" panose="02040502050506030303" pitchFamily="18" charset="0"/>
              </a:rPr>
              <a:t>….</a:t>
            </a:r>
          </a:p>
        </p:txBody>
      </p:sp>
    </p:spTree>
    <p:extLst>
      <p:ext uri="{BB962C8B-B14F-4D97-AF65-F5344CB8AC3E}">
        <p14:creationId xmlns:p14="http://schemas.microsoft.com/office/powerpoint/2010/main" val="3737819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77</a:t>
            </a:fld>
            <a:endParaRPr lang="en-US"/>
          </a:p>
        </p:txBody>
      </p:sp>
      <p:graphicFrame>
        <p:nvGraphicFramePr>
          <p:cNvPr id="5" name="Table 4">
            <a:extLst>
              <a:ext uri="{FF2B5EF4-FFF2-40B4-BE49-F238E27FC236}">
                <a16:creationId xmlns:a16="http://schemas.microsoft.com/office/drawing/2014/main" id="{27315BD3-9A92-485D-A660-0EFFC72E8D6A}"/>
              </a:ext>
            </a:extLst>
          </p:cNvPr>
          <p:cNvGraphicFramePr>
            <a:graphicFrameLocks noGrp="1"/>
          </p:cNvGraphicFramePr>
          <p:nvPr/>
        </p:nvGraphicFramePr>
        <p:xfrm>
          <a:off x="0" y="1556792"/>
          <a:ext cx="9144000" cy="4224147"/>
        </p:xfrm>
        <a:graphic>
          <a:graphicData uri="http://schemas.openxmlformats.org/drawingml/2006/table">
            <a:tbl>
              <a:tblPr/>
              <a:tblGrid>
                <a:gridCol w="9144000">
                  <a:extLst>
                    <a:ext uri="{9D8B030D-6E8A-4147-A177-3AD203B41FA5}">
                      <a16:colId xmlns:a16="http://schemas.microsoft.com/office/drawing/2014/main" val="20000"/>
                    </a:ext>
                  </a:extLst>
                </a:gridCol>
              </a:tblGrid>
              <a:tr h="3629651">
                <a:tc>
                  <a:txBody>
                    <a:bodyPr/>
                    <a:lstStyle/>
                    <a:p>
                      <a:pPr algn="just">
                        <a:lnSpc>
                          <a:spcPct val="115000"/>
                        </a:lnSpc>
                        <a:spcAft>
                          <a:spcPts val="1000"/>
                        </a:spcAft>
                      </a:pPr>
                      <a:r>
                        <a:rPr lang="en-US" sz="22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200" u="sng" kern="1200" dirty="0">
                          <a:solidFill>
                            <a:srgbClr val="0C233C"/>
                          </a:solidFill>
                          <a:effectLst/>
                          <a:latin typeface="Perpetua" panose="02020502060401020303" pitchFamily="18" charset="0"/>
                          <a:ea typeface="+mn-ea"/>
                          <a:cs typeface="+mn-cs"/>
                        </a:rPr>
                        <a:t>For Section 56(2)(x):-</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200" kern="1200" dirty="0">
                          <a:solidFill>
                            <a:srgbClr val="0C233C"/>
                          </a:solidFill>
                          <a:effectLst/>
                          <a:latin typeface="Perpetua" panose="02020502060401020303" pitchFamily="18" charset="0"/>
                          <a:ea typeface="+mn-ea"/>
                          <a:cs typeface="+mn-cs"/>
                        </a:rPr>
                        <a:t>The</a:t>
                      </a:r>
                      <a:r>
                        <a:rPr lang="en-US" sz="2200" kern="1200" baseline="0" dirty="0">
                          <a:solidFill>
                            <a:srgbClr val="0C233C"/>
                          </a:solidFill>
                          <a:effectLst/>
                          <a:latin typeface="Perpetua" panose="02020502060401020303" pitchFamily="18" charset="0"/>
                          <a:ea typeface="+mn-ea"/>
                          <a:cs typeface="+mn-cs"/>
                        </a:rPr>
                        <a:t> provision provides that if </a:t>
                      </a:r>
                      <a:r>
                        <a:rPr lang="en-US" sz="2200" kern="1200" dirty="0">
                          <a:solidFill>
                            <a:srgbClr val="0C233C"/>
                          </a:solidFill>
                          <a:effectLst/>
                          <a:latin typeface="Perpetua" panose="02020502060401020303" pitchFamily="18" charset="0"/>
                          <a:ea typeface="+mn-ea"/>
                          <a:cs typeface="+mn-cs"/>
                        </a:rPr>
                        <a:t>any person receives</a:t>
                      </a:r>
                      <a:r>
                        <a:rPr lang="en-US" sz="2200" kern="1200" baseline="0" dirty="0">
                          <a:solidFill>
                            <a:srgbClr val="0C233C"/>
                          </a:solidFill>
                          <a:effectLst/>
                          <a:latin typeface="Perpetua" panose="02020502060401020303" pitchFamily="18" charset="0"/>
                          <a:ea typeface="+mn-ea"/>
                          <a:cs typeface="+mn-cs"/>
                        </a:rPr>
                        <a:t> </a:t>
                      </a:r>
                      <a:r>
                        <a:rPr lang="en-US" sz="2200" kern="1200" dirty="0">
                          <a:solidFill>
                            <a:srgbClr val="0C233C"/>
                          </a:solidFill>
                          <a:effectLst/>
                          <a:latin typeface="Perpetua" panose="02020502060401020303" pitchFamily="18" charset="0"/>
                          <a:ea typeface="+mn-ea"/>
                          <a:cs typeface="+mn-cs"/>
                        </a:rPr>
                        <a:t>in any</a:t>
                      </a:r>
                      <a:r>
                        <a:rPr lang="en-US" sz="2200" kern="1200" baseline="0" dirty="0">
                          <a:solidFill>
                            <a:srgbClr val="0C233C"/>
                          </a:solidFill>
                          <a:effectLst/>
                          <a:latin typeface="Perpetua" panose="02020502060401020303" pitchFamily="18" charset="0"/>
                          <a:ea typeface="+mn-ea"/>
                          <a:cs typeface="+mn-cs"/>
                        </a:rPr>
                        <a:t> PY</a:t>
                      </a:r>
                      <a:r>
                        <a:rPr lang="en-US" sz="2200" kern="1200" dirty="0">
                          <a:solidFill>
                            <a:srgbClr val="0C233C"/>
                          </a:solidFill>
                          <a:effectLst/>
                          <a:latin typeface="Perpetua" panose="02020502060401020303" pitchFamily="18" charset="0"/>
                          <a:ea typeface="+mn-ea"/>
                          <a:cs typeface="+mn-cs"/>
                        </a:rPr>
                        <a:t> from any person(s) on or after 1/4/17,</a:t>
                      </a:r>
                      <a:r>
                        <a:rPr lang="en-US" sz="2200" kern="1200" baseline="0" dirty="0">
                          <a:solidFill>
                            <a:srgbClr val="0C233C"/>
                          </a:solidFill>
                          <a:effectLst/>
                          <a:latin typeface="Perpetua" panose="02020502060401020303" pitchFamily="18" charset="0"/>
                          <a:ea typeface="+mn-ea"/>
                          <a:cs typeface="+mn-cs"/>
                        </a:rPr>
                        <a:t> </a:t>
                      </a:r>
                      <a:r>
                        <a:rPr lang="en-US" sz="2200" kern="1200" dirty="0">
                          <a:solidFill>
                            <a:srgbClr val="0C233C"/>
                          </a:solidFill>
                          <a:effectLst/>
                          <a:latin typeface="Perpetua" panose="02020502060401020303" pitchFamily="18" charset="0"/>
                          <a:ea typeface="+mn-ea"/>
                          <a:cs typeface="+mn-cs"/>
                        </a:rPr>
                        <a:t>any immovable property, for a consideration which is less than</a:t>
                      </a:r>
                      <a:r>
                        <a:rPr lang="en-US" sz="2200" kern="1200" baseline="0" dirty="0">
                          <a:solidFill>
                            <a:srgbClr val="0C233C"/>
                          </a:solidFill>
                          <a:effectLst/>
                          <a:latin typeface="Perpetua" panose="02020502060401020303" pitchFamily="18" charset="0"/>
                          <a:ea typeface="+mn-ea"/>
                          <a:cs typeface="+mn-cs"/>
                        </a:rPr>
                        <a:t> SDV </a:t>
                      </a:r>
                      <a:r>
                        <a:rPr lang="en-US" sz="2200" kern="1200" dirty="0">
                          <a:solidFill>
                            <a:srgbClr val="0C233C"/>
                          </a:solidFill>
                          <a:effectLst/>
                          <a:latin typeface="Perpetua" panose="02020502060401020303" pitchFamily="18" charset="0"/>
                          <a:ea typeface="+mn-ea"/>
                          <a:cs typeface="+mn-cs"/>
                        </a:rPr>
                        <a:t>of the property by an amount exceeding fifty thousand rupees, the SDV of such property as exceeding such consideration shall be charged to tax u/h income from other sources. </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200" kern="1200" dirty="0">
                          <a:solidFill>
                            <a:srgbClr val="0C233C"/>
                          </a:solidFill>
                          <a:effectLst/>
                          <a:latin typeface="Perpetua" panose="02020502060401020303" pitchFamily="18" charset="0"/>
                          <a:ea typeface="+mn-ea"/>
                          <a:cs typeface="+mn-cs"/>
                        </a:rPr>
                        <a:t>Further,</a:t>
                      </a:r>
                      <a:r>
                        <a:rPr lang="en-US" sz="2200" kern="1200" baseline="0" dirty="0">
                          <a:solidFill>
                            <a:srgbClr val="0C233C"/>
                          </a:solidFill>
                          <a:effectLst/>
                          <a:latin typeface="Perpetua" panose="02020502060401020303" pitchFamily="18" charset="0"/>
                          <a:ea typeface="+mn-ea"/>
                          <a:cs typeface="+mn-cs"/>
                        </a:rPr>
                        <a:t> this section also provides if </a:t>
                      </a:r>
                      <a:r>
                        <a:rPr lang="en-US" sz="2200" kern="1200" dirty="0">
                          <a:solidFill>
                            <a:srgbClr val="0C233C"/>
                          </a:solidFill>
                          <a:effectLst/>
                          <a:latin typeface="Perpetua" panose="02020502060401020303" pitchFamily="18" charset="0"/>
                          <a:ea typeface="+mn-ea"/>
                          <a:cs typeface="+mn-cs"/>
                        </a:rPr>
                        <a:t>the assessee receives any immovable property for a consideration and</a:t>
                      </a:r>
                      <a:r>
                        <a:rPr lang="en-US" sz="2200" kern="1200" baseline="0" dirty="0">
                          <a:solidFill>
                            <a:srgbClr val="0C233C"/>
                          </a:solidFill>
                          <a:effectLst/>
                          <a:latin typeface="Perpetua" panose="02020502060401020303" pitchFamily="18" charset="0"/>
                          <a:ea typeface="+mn-ea"/>
                          <a:cs typeface="+mn-cs"/>
                        </a:rPr>
                        <a:t> SDV</a:t>
                      </a:r>
                      <a:r>
                        <a:rPr lang="en-US" sz="2200" kern="1200" dirty="0">
                          <a:solidFill>
                            <a:srgbClr val="0C233C"/>
                          </a:solidFill>
                          <a:effectLst/>
                          <a:latin typeface="Perpetua" panose="02020502060401020303" pitchFamily="18" charset="0"/>
                          <a:ea typeface="+mn-ea"/>
                          <a:cs typeface="+mn-cs"/>
                        </a:rPr>
                        <a:t> of such property exceeds </a:t>
                      </a:r>
                      <a:r>
                        <a:rPr lang="en-US" sz="2200" b="1" kern="1200" dirty="0">
                          <a:solidFill>
                            <a:srgbClr val="0C233C"/>
                          </a:solidFill>
                          <a:effectLst/>
                          <a:latin typeface="Perpetua" panose="02020502060401020303" pitchFamily="18" charset="0"/>
                          <a:ea typeface="+mn-ea"/>
                          <a:cs typeface="+mn-cs"/>
                        </a:rPr>
                        <a:t>Ten</a:t>
                      </a:r>
                      <a:r>
                        <a:rPr lang="en-US" sz="2200" b="1" kern="1200" baseline="0" dirty="0">
                          <a:solidFill>
                            <a:srgbClr val="0C233C"/>
                          </a:solidFill>
                          <a:effectLst/>
                          <a:latin typeface="Perpetua" panose="02020502060401020303" pitchFamily="18" charset="0"/>
                          <a:ea typeface="+mn-ea"/>
                          <a:cs typeface="+mn-cs"/>
                        </a:rPr>
                        <a:t> P</a:t>
                      </a:r>
                      <a:r>
                        <a:rPr lang="en-US" sz="2200" b="1" kern="1200" dirty="0">
                          <a:solidFill>
                            <a:srgbClr val="0C233C"/>
                          </a:solidFill>
                          <a:effectLst/>
                          <a:latin typeface="Perpetua" panose="02020502060401020303" pitchFamily="18" charset="0"/>
                          <a:ea typeface="+mn-ea"/>
                          <a:cs typeface="+mn-cs"/>
                        </a:rPr>
                        <a:t>ercent</a:t>
                      </a:r>
                      <a:r>
                        <a:rPr lang="en-US" sz="2200" kern="1200" dirty="0">
                          <a:solidFill>
                            <a:srgbClr val="0C233C"/>
                          </a:solidFill>
                          <a:effectLst/>
                          <a:latin typeface="Perpetua" panose="02020502060401020303" pitchFamily="18" charset="0"/>
                          <a:ea typeface="+mn-ea"/>
                          <a:cs typeface="+mn-cs"/>
                        </a:rPr>
                        <a:t> of the consideration or fifty thousand rupees, whichever is higher, the SDV of such property as exceeding such consideration shall be charged to tax under</a:t>
                      </a:r>
                      <a:r>
                        <a:rPr lang="en-US" sz="2200" kern="1200" baseline="0" dirty="0">
                          <a:solidFill>
                            <a:srgbClr val="0C233C"/>
                          </a:solidFill>
                          <a:effectLst/>
                          <a:latin typeface="Perpetua" panose="02020502060401020303" pitchFamily="18" charset="0"/>
                          <a:ea typeface="+mn-ea"/>
                          <a:cs typeface="+mn-cs"/>
                        </a:rPr>
                        <a:t> IFOS.</a:t>
                      </a:r>
                      <a:endParaRPr lang="en-US" sz="22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7" name="Title 1">
            <a:extLst>
              <a:ext uri="{FF2B5EF4-FFF2-40B4-BE49-F238E27FC236}">
                <a16:creationId xmlns:a16="http://schemas.microsoft.com/office/drawing/2014/main" id="{201E5E81-6404-46B8-8281-C89330252E9D}"/>
              </a:ext>
            </a:extLst>
          </p:cNvPr>
          <p:cNvSpPr txBox="1">
            <a:spLocks/>
          </p:cNvSpPr>
          <p:nvPr/>
        </p:nvSpPr>
        <p:spPr bwMode="gray">
          <a:xfrm>
            <a:off x="0" y="17052"/>
            <a:ext cx="9144000" cy="59254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b="1" kern="1200" dirty="0" err="1">
                <a:latin typeface="High Tower Text" panose="02040502050506030303" pitchFamily="18" charset="0"/>
              </a:rPr>
              <a:t>Contd</a:t>
            </a:r>
            <a:r>
              <a:rPr lang="en-US" sz="3200" b="1" kern="1200" dirty="0">
                <a:latin typeface="High Tower Text" panose="02040502050506030303" pitchFamily="18" charset="0"/>
              </a:rPr>
              <a:t>….</a:t>
            </a:r>
          </a:p>
        </p:txBody>
      </p:sp>
    </p:spTree>
    <p:extLst>
      <p:ext uri="{BB962C8B-B14F-4D97-AF65-F5344CB8AC3E}">
        <p14:creationId xmlns:p14="http://schemas.microsoft.com/office/powerpoint/2010/main" val="41210947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 y="2392437"/>
            <a:ext cx="8839200" cy="4084563"/>
          </a:xfrm>
        </p:spPr>
        <p:txBody>
          <a:bodyPr/>
          <a:lstStyle/>
          <a:p>
            <a:r>
              <a:rPr lang="en-US" sz="2800" b="1" u="sng" dirty="0">
                <a:solidFill>
                  <a:srgbClr val="0C233C"/>
                </a:solidFill>
                <a:latin typeface="Perpetua" panose="02020502060401020303" pitchFamily="18" charset="0"/>
              </a:rPr>
              <a:t>Amendment in Section 35AD </a:t>
            </a:r>
            <a:r>
              <a:rPr lang="en-US" sz="2800" b="1" u="sng" dirty="0" err="1">
                <a:solidFill>
                  <a:srgbClr val="0C233C"/>
                </a:solidFill>
                <a:latin typeface="Perpetua" panose="02020502060401020303" pitchFamily="18" charset="0"/>
              </a:rPr>
              <a:t>w.e.f</a:t>
            </a:r>
            <a:r>
              <a:rPr lang="en-US" sz="2800" b="1" u="sng" dirty="0">
                <a:solidFill>
                  <a:srgbClr val="0C233C"/>
                </a:solidFill>
                <a:latin typeface="Perpetua" panose="02020502060401020303" pitchFamily="18" charset="0"/>
              </a:rPr>
              <a:t>. 1st day of April, 2020:-</a:t>
            </a:r>
          </a:p>
          <a:p>
            <a:r>
              <a:rPr lang="en-US" sz="2400" u="sng" dirty="0">
                <a:solidFill>
                  <a:srgbClr val="0C233C"/>
                </a:solidFill>
                <a:latin typeface="Perpetua" panose="02020502060401020303" pitchFamily="18" charset="0"/>
              </a:rPr>
              <a:t>Substitution in Sub-section (1) &amp; (4):-</a:t>
            </a:r>
          </a:p>
          <a:p>
            <a:r>
              <a:rPr lang="en-US" sz="2400" i="1" dirty="0">
                <a:solidFill>
                  <a:srgbClr val="0C233C"/>
                </a:solidFill>
                <a:latin typeface="Perpetua" panose="02020502060401020303" pitchFamily="18" charset="0"/>
              </a:rPr>
              <a:t>“(1) </a:t>
            </a:r>
            <a:r>
              <a:rPr lang="en-US" sz="2400" i="1" strike="sngStrike" dirty="0">
                <a:solidFill>
                  <a:srgbClr val="0C233C"/>
                </a:solidFill>
                <a:latin typeface="Perpetua" panose="02020502060401020303" pitchFamily="18" charset="0"/>
              </a:rPr>
              <a:t>An assessee shall,</a:t>
            </a:r>
            <a:r>
              <a:rPr lang="en-US" sz="2400" i="1" dirty="0">
                <a:solidFill>
                  <a:srgbClr val="0C233C"/>
                </a:solidFill>
                <a:latin typeface="Perpetua" panose="02020502060401020303" pitchFamily="18" charset="0"/>
              </a:rPr>
              <a:t> </a:t>
            </a:r>
            <a:r>
              <a:rPr lang="en-US" sz="2400" b="1" i="1" dirty="0">
                <a:solidFill>
                  <a:srgbClr val="0C233C"/>
                </a:solidFill>
                <a:latin typeface="Perpetua" panose="02020502060401020303" pitchFamily="18" charset="0"/>
              </a:rPr>
              <a:t>An assessee shall, if he opts </a:t>
            </a:r>
            <a:r>
              <a:rPr lang="en-US" sz="2400" i="1" dirty="0">
                <a:solidFill>
                  <a:srgbClr val="0C233C"/>
                </a:solidFill>
                <a:latin typeface="Perpetua" panose="02020502060401020303" pitchFamily="18" charset="0"/>
              </a:rPr>
              <a:t>be allowed a deduction in respect of the whole of any expenditure of capital nature incurred, wholly and exclusively, for the purposes of any specified business carried on by him during the previous year in which such expenditure is incurred by him:”</a:t>
            </a:r>
          </a:p>
          <a:p>
            <a:r>
              <a:rPr lang="en-US" sz="2400" u="sng" dirty="0">
                <a:solidFill>
                  <a:srgbClr val="0C233C"/>
                </a:solidFill>
                <a:latin typeface="Perpetua" panose="02020502060401020303" pitchFamily="18" charset="0"/>
              </a:rPr>
              <a:t>Insertion in Sub-section (4)-</a:t>
            </a:r>
          </a:p>
          <a:p>
            <a:r>
              <a:rPr lang="en-US" sz="2400" i="1" dirty="0">
                <a:solidFill>
                  <a:srgbClr val="0C233C"/>
                </a:solidFill>
                <a:latin typeface="Perpetua" panose="02020502060401020303" pitchFamily="18" charset="0"/>
              </a:rPr>
              <a:t>“(4) No deduction in respect of the expenditure referred to in sub-section (1) shall be allowed to the assessee under any other section in any previous year or under this section in any other previous year, </a:t>
            </a:r>
            <a:r>
              <a:rPr lang="en-US" sz="2400" b="1" i="1" dirty="0">
                <a:solidFill>
                  <a:srgbClr val="0C233C"/>
                </a:solidFill>
                <a:latin typeface="Perpetua" panose="02020502060401020303" pitchFamily="18" charset="0"/>
              </a:rPr>
              <a:t>if the deduction has been claimed or opted by the assessee and allowed to him under this Section.”</a:t>
            </a:r>
          </a:p>
        </p:txBody>
      </p:sp>
      <p:sp>
        <p:nvSpPr>
          <p:cNvPr id="4" name="Slide Number Placeholder 3"/>
          <p:cNvSpPr>
            <a:spLocks noGrp="1"/>
          </p:cNvSpPr>
          <p:nvPr>
            <p:ph type="sldNum" sz="quarter" idx="12"/>
          </p:nvPr>
        </p:nvSpPr>
        <p:spPr/>
        <p:txBody>
          <a:bodyPr/>
          <a:lstStyle/>
          <a:p>
            <a:fld id="{30E6179D-5383-456B-B231-50ACACB8F698}" type="slidenum">
              <a:rPr lang="en-US" smtClean="0"/>
              <a:pPr/>
              <a:t>78</a:t>
            </a:fld>
            <a:endParaRPr lang="en-US"/>
          </a:p>
        </p:txBody>
      </p:sp>
      <p:sp>
        <p:nvSpPr>
          <p:cNvPr id="5" name="Title 1"/>
          <p:cNvSpPr txBox="1">
            <a:spLocks/>
          </p:cNvSpPr>
          <p:nvPr/>
        </p:nvSpPr>
        <p:spPr bwMode="gray">
          <a:xfrm>
            <a:off x="0" y="0"/>
            <a:ext cx="9144000" cy="119675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IN" sz="2800" cap="none" dirty="0">
                <a:latin typeface="High Tower Text" panose="02040502050506030303" pitchFamily="18" charset="0"/>
              </a:rPr>
              <a:t>3</a:t>
            </a:r>
            <a:r>
              <a:rPr lang="en-IN" sz="2800" kern="1200" cap="none" dirty="0">
                <a:latin typeface="High Tower Text" panose="02040502050506030303" pitchFamily="18" charset="0"/>
              </a:rPr>
              <a:t>.</a:t>
            </a:r>
            <a:r>
              <a:rPr lang="en-US" sz="2800" cap="none" dirty="0">
                <a:latin typeface="High Tower Text" panose="02040502050506030303" pitchFamily="18" charset="0"/>
              </a:rPr>
              <a:t>Providing an option to the assessee for not availing deduction u/s 35AD				         (Clause 18)</a:t>
            </a:r>
          </a:p>
        </p:txBody>
      </p:sp>
    </p:spTree>
    <p:extLst>
      <p:ext uri="{BB962C8B-B14F-4D97-AF65-F5344CB8AC3E}">
        <p14:creationId xmlns:p14="http://schemas.microsoft.com/office/powerpoint/2010/main" val="36030987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2"/>
          </p:nvPr>
        </p:nvSpPr>
        <p:spPr/>
        <p:txBody>
          <a:bodyPr/>
          <a:lstStyle/>
          <a:p>
            <a:fld id="{30E6179D-5383-456B-B231-50ACACB8F698}" type="slidenum">
              <a:rPr lang="en-US" smtClean="0"/>
              <a:pPr/>
              <a:t>79</a:t>
            </a:fld>
            <a:endParaRPr lang="en-US"/>
          </a:p>
        </p:txBody>
      </p:sp>
      <p:graphicFrame>
        <p:nvGraphicFramePr>
          <p:cNvPr id="5" name="Table 4">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1877676732"/>
              </p:ext>
            </p:extLst>
          </p:nvPr>
        </p:nvGraphicFramePr>
        <p:xfrm>
          <a:off x="251520" y="1676400"/>
          <a:ext cx="8610600" cy="4632920"/>
        </p:xfrm>
        <a:graphic>
          <a:graphicData uri="http://schemas.openxmlformats.org/drawingml/2006/table">
            <a:tbl>
              <a:tblPr/>
              <a:tblGrid>
                <a:gridCol w="8610600">
                  <a:extLst>
                    <a:ext uri="{9D8B030D-6E8A-4147-A177-3AD203B41FA5}">
                      <a16:colId xmlns:a16="http://schemas.microsoft.com/office/drawing/2014/main" val="20000"/>
                    </a:ext>
                  </a:extLst>
                </a:gridCol>
              </a:tblGrid>
              <a:tr h="4632920">
                <a:tc>
                  <a:txBody>
                    <a:bodyPr/>
                    <a:lstStyle/>
                    <a:p>
                      <a:pPr algn="just">
                        <a:lnSpc>
                          <a:spcPct val="115000"/>
                        </a:lnSpc>
                        <a:spcAft>
                          <a:spcPts val="100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400" kern="1200" dirty="0">
                          <a:solidFill>
                            <a:srgbClr val="0C233C"/>
                          </a:solidFill>
                          <a:effectLst/>
                          <a:latin typeface="Perpetua" panose="02020502060401020303" pitchFamily="18" charset="0"/>
                          <a:ea typeface="+mn-ea"/>
                          <a:cs typeface="+mn-cs"/>
                        </a:rPr>
                        <a:t>As</a:t>
                      </a:r>
                      <a:r>
                        <a:rPr lang="en-US" sz="2400" kern="1200" baseline="0" dirty="0">
                          <a:solidFill>
                            <a:srgbClr val="0C233C"/>
                          </a:solidFill>
                          <a:effectLst/>
                          <a:latin typeface="Perpetua" panose="02020502060401020303" pitchFamily="18" charset="0"/>
                          <a:ea typeface="+mn-ea"/>
                          <a:cs typeface="+mn-cs"/>
                        </a:rPr>
                        <a:t> per S</a:t>
                      </a:r>
                      <a:r>
                        <a:rPr lang="en-US" sz="2400" kern="1200" dirty="0">
                          <a:solidFill>
                            <a:srgbClr val="0C233C"/>
                          </a:solidFill>
                          <a:effectLst/>
                          <a:latin typeface="Perpetua" panose="02020502060401020303" pitchFamily="18" charset="0"/>
                          <a:ea typeface="+mn-ea"/>
                          <a:cs typeface="+mn-cs"/>
                        </a:rPr>
                        <a:t>ub-section (1) of Section 35AD</a:t>
                      </a:r>
                      <a:r>
                        <a:rPr lang="en-US" sz="2400" kern="1200" baseline="0" dirty="0">
                          <a:solidFill>
                            <a:srgbClr val="0C233C"/>
                          </a:solidFill>
                          <a:effectLst/>
                          <a:latin typeface="Perpetua" panose="02020502060401020303" pitchFamily="18" charset="0"/>
                          <a:ea typeface="+mn-ea"/>
                          <a:cs typeface="+mn-cs"/>
                        </a:rPr>
                        <a:t> a </a:t>
                      </a:r>
                      <a:r>
                        <a:rPr lang="en-US" sz="2400" kern="1200" dirty="0">
                          <a:solidFill>
                            <a:srgbClr val="0C233C"/>
                          </a:solidFill>
                          <a:effectLst/>
                          <a:latin typeface="Perpetua" panose="02020502060401020303" pitchFamily="18" charset="0"/>
                          <a:ea typeface="+mn-ea"/>
                          <a:cs typeface="+mn-cs"/>
                        </a:rPr>
                        <a:t>deduction of 100% of the capital expenditure is allowable during the PY in which the</a:t>
                      </a:r>
                      <a:r>
                        <a:rPr lang="en-US" sz="2400" kern="1200" baseline="0" dirty="0">
                          <a:solidFill>
                            <a:srgbClr val="0C233C"/>
                          </a:solidFill>
                          <a:effectLst/>
                          <a:latin typeface="Perpetua" panose="02020502060401020303" pitchFamily="18" charset="0"/>
                          <a:ea typeface="+mn-ea"/>
                          <a:cs typeface="+mn-cs"/>
                        </a:rPr>
                        <a:t> </a:t>
                      </a:r>
                      <a:r>
                        <a:rPr lang="en-US" sz="2400" kern="1200" dirty="0">
                          <a:solidFill>
                            <a:srgbClr val="0C233C"/>
                          </a:solidFill>
                          <a:effectLst/>
                          <a:latin typeface="Perpetua" panose="02020502060401020303" pitchFamily="18" charset="0"/>
                          <a:ea typeface="+mn-ea"/>
                          <a:cs typeface="+mn-cs"/>
                        </a:rPr>
                        <a:t>expenditure on specified business has been incurred.</a:t>
                      </a:r>
                      <a:r>
                        <a:rPr lang="en-US" sz="2400" kern="1200" baseline="0" dirty="0">
                          <a:solidFill>
                            <a:srgbClr val="0C233C"/>
                          </a:solidFill>
                          <a:effectLst/>
                          <a:latin typeface="Perpetua" panose="02020502060401020303" pitchFamily="18" charset="0"/>
                          <a:ea typeface="+mn-ea"/>
                          <a:cs typeface="+mn-cs"/>
                        </a:rPr>
                        <a:t> </a:t>
                      </a:r>
                      <a:r>
                        <a:rPr lang="en-US" sz="2400" kern="1200" dirty="0">
                          <a:solidFill>
                            <a:srgbClr val="0C233C"/>
                          </a:solidFill>
                          <a:effectLst/>
                          <a:latin typeface="Perpetua" panose="02020502060401020303" pitchFamily="18" charset="0"/>
                          <a:ea typeface="+mn-ea"/>
                          <a:cs typeface="+mn-cs"/>
                        </a:rPr>
                        <a:t>Further, Sub-section (4) provides that no deduction is allowable under any other Section in respect to the above</a:t>
                      </a:r>
                      <a:r>
                        <a:rPr lang="en-US" sz="2400" kern="1200" baseline="0" dirty="0">
                          <a:solidFill>
                            <a:srgbClr val="0C233C"/>
                          </a:solidFill>
                          <a:effectLst/>
                          <a:latin typeface="Perpetua" panose="02020502060401020303" pitchFamily="18" charset="0"/>
                          <a:ea typeface="+mn-ea"/>
                          <a:cs typeface="+mn-cs"/>
                        </a:rPr>
                        <a:t> </a:t>
                      </a:r>
                      <a:r>
                        <a:rPr lang="en-US" sz="2400" kern="1200" dirty="0">
                          <a:solidFill>
                            <a:srgbClr val="0C233C"/>
                          </a:solidFill>
                          <a:effectLst/>
                          <a:latin typeface="Perpetua" panose="02020502060401020303" pitchFamily="18" charset="0"/>
                          <a:ea typeface="+mn-ea"/>
                          <a:cs typeface="+mn-cs"/>
                        </a:rPr>
                        <a:t>expenditure.</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400" kern="1200" dirty="0">
                          <a:solidFill>
                            <a:srgbClr val="0C233C"/>
                          </a:solidFill>
                          <a:effectLst/>
                          <a:latin typeface="Perpetua" panose="02020502060401020303" pitchFamily="18" charset="0"/>
                          <a:ea typeface="+mn-ea"/>
                          <a:cs typeface="+mn-cs"/>
                        </a:rPr>
                        <a:t>Therefore,</a:t>
                      </a:r>
                      <a:r>
                        <a:rPr lang="en-US" sz="2400" kern="1200" baseline="0" dirty="0">
                          <a:solidFill>
                            <a:srgbClr val="0C233C"/>
                          </a:solidFill>
                          <a:effectLst/>
                          <a:latin typeface="Perpetua" panose="02020502060401020303" pitchFamily="18" charset="0"/>
                          <a:ea typeface="+mn-ea"/>
                          <a:cs typeface="+mn-cs"/>
                        </a:rPr>
                        <a:t> in the existing situation </a:t>
                      </a:r>
                      <a:r>
                        <a:rPr lang="en-US" sz="2400" kern="1200" dirty="0">
                          <a:solidFill>
                            <a:srgbClr val="0C233C"/>
                          </a:solidFill>
                          <a:effectLst/>
                          <a:latin typeface="Perpetua" panose="02020502060401020303" pitchFamily="18" charset="0"/>
                          <a:ea typeface="+mn-ea"/>
                          <a:cs typeface="+mn-cs"/>
                        </a:rPr>
                        <a:t>assessee does not have any option of not availing the incentive under said section. This has not been the intention of the statute. Hence,</a:t>
                      </a:r>
                      <a:r>
                        <a:rPr lang="en-US" sz="2400" kern="1200" baseline="0" dirty="0">
                          <a:solidFill>
                            <a:srgbClr val="0C233C"/>
                          </a:solidFill>
                          <a:effectLst/>
                          <a:latin typeface="Perpetua" panose="02020502060401020303" pitchFamily="18" charset="0"/>
                          <a:ea typeface="+mn-ea"/>
                          <a:cs typeface="+mn-cs"/>
                        </a:rPr>
                        <a:t> </a:t>
                      </a:r>
                      <a:r>
                        <a:rPr lang="en-US" sz="2400" kern="1200" dirty="0">
                          <a:solidFill>
                            <a:srgbClr val="0C233C"/>
                          </a:solidFill>
                          <a:effectLst/>
                          <a:latin typeface="Perpetua" panose="02020502060401020303" pitchFamily="18" charset="0"/>
                          <a:ea typeface="+mn-ea"/>
                          <a:cs typeface="+mn-cs"/>
                        </a:rPr>
                        <a:t>the amendment in sub-section (1) &amp; (4) to the section made</a:t>
                      </a:r>
                      <a:r>
                        <a:rPr lang="en-US" sz="2400" kern="1200" baseline="0" dirty="0">
                          <a:solidFill>
                            <a:srgbClr val="0C233C"/>
                          </a:solidFill>
                          <a:effectLst/>
                          <a:latin typeface="Perpetua" panose="02020502060401020303" pitchFamily="18" charset="0"/>
                          <a:ea typeface="+mn-ea"/>
                          <a:cs typeface="+mn-cs"/>
                        </a:rPr>
                        <a:t> claiming of the </a:t>
                      </a:r>
                      <a:r>
                        <a:rPr lang="en-US" sz="2400" b="1" kern="1200" dirty="0">
                          <a:solidFill>
                            <a:srgbClr val="0C233C"/>
                          </a:solidFill>
                          <a:effectLst/>
                          <a:latin typeface="Perpetua" panose="02020502060401020303" pitchFamily="18" charset="0"/>
                          <a:ea typeface="+mn-ea"/>
                          <a:cs typeface="+mn-cs"/>
                        </a:rPr>
                        <a:t>deduction optional</a:t>
                      </a:r>
                      <a:r>
                        <a:rPr lang="en-US" sz="2400" kern="1200" dirty="0">
                          <a:solidFill>
                            <a:srgbClr val="0C233C"/>
                          </a:solidFill>
                          <a:effectLst/>
                          <a:latin typeface="Perpetua" panose="02020502060401020303" pitchFamily="18" charset="0"/>
                          <a:ea typeface="+mn-ea"/>
                          <a:cs typeface="+mn-cs"/>
                        </a:rPr>
                        <a:t> as</a:t>
                      </a:r>
                      <a:r>
                        <a:rPr lang="en-US" sz="2400" kern="1200" baseline="0" dirty="0">
                          <a:solidFill>
                            <a:srgbClr val="0C233C"/>
                          </a:solidFill>
                          <a:effectLst/>
                          <a:latin typeface="Perpetua" panose="02020502060401020303" pitchFamily="18" charset="0"/>
                          <a:ea typeface="+mn-ea"/>
                          <a:cs typeface="+mn-cs"/>
                        </a:rPr>
                        <a:t> per the will of the assessee.</a:t>
                      </a:r>
                      <a:endParaRPr lang="en-US" sz="24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spTree>
    <p:extLst>
      <p:ext uri="{BB962C8B-B14F-4D97-AF65-F5344CB8AC3E}">
        <p14:creationId xmlns:p14="http://schemas.microsoft.com/office/powerpoint/2010/main" val="3453525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8</a:t>
            </a:fld>
            <a:endParaRPr lang="en-US" noProof="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28600"/>
            <a:ext cx="5998562" cy="101186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577736"/>
            <a:ext cx="8229600" cy="4670664"/>
          </a:xfrm>
          <a:prstGeom prst="rect">
            <a:avLst/>
          </a:prstGeom>
        </p:spPr>
      </p:pic>
    </p:spTree>
    <p:extLst>
      <p:ext uri="{BB962C8B-B14F-4D97-AF65-F5344CB8AC3E}">
        <p14:creationId xmlns:p14="http://schemas.microsoft.com/office/powerpoint/2010/main" val="15777930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9512" y="4869161"/>
            <a:ext cx="8830816" cy="1728191"/>
          </a:xfrm>
        </p:spPr>
        <p:txBody>
          <a:bodyPr/>
          <a:lstStyle/>
          <a:p>
            <a:pPr marL="342900" indent="-342900">
              <a:buFont typeface="Arial" panose="020B0604020202020204" pitchFamily="34" charset="0"/>
              <a:buChar char="•"/>
            </a:pPr>
            <a:r>
              <a:rPr lang="en-US" sz="2150" b="1" u="sng" dirty="0">
                <a:solidFill>
                  <a:srgbClr val="0C233C"/>
                </a:solidFill>
                <a:latin typeface="Perpetua" panose="02020502060401020303" pitchFamily="18" charset="0"/>
              </a:rPr>
              <a:t>Amendment in Section 115A </a:t>
            </a:r>
            <a:r>
              <a:rPr lang="en-US" sz="2150" b="1" u="sng" dirty="0" err="1">
                <a:solidFill>
                  <a:srgbClr val="0C233C"/>
                </a:solidFill>
                <a:latin typeface="Perpetua" panose="02020502060401020303" pitchFamily="18" charset="0"/>
              </a:rPr>
              <a:t>w.e.f</a:t>
            </a:r>
            <a:r>
              <a:rPr lang="en-US" sz="2150" b="1" u="sng" dirty="0">
                <a:solidFill>
                  <a:srgbClr val="0C233C"/>
                </a:solidFill>
                <a:latin typeface="Perpetua" panose="02020502060401020303" pitchFamily="18" charset="0"/>
              </a:rPr>
              <a:t> 1st day of April, 2020:- </a:t>
            </a:r>
          </a:p>
          <a:p>
            <a:pPr marL="698500" indent="-342900">
              <a:buFont typeface="Wingdings" panose="05000000000000000000" pitchFamily="2" charset="2"/>
              <a:buChar char="q"/>
            </a:pPr>
            <a:r>
              <a:rPr lang="en-US" sz="2150" u="sng" dirty="0">
                <a:solidFill>
                  <a:srgbClr val="0C233C"/>
                </a:solidFill>
                <a:latin typeface="Perpetua" panose="02020502060401020303" pitchFamily="18" charset="0"/>
              </a:rPr>
              <a:t>Omission in Sub-section (1):-</a:t>
            </a:r>
          </a:p>
          <a:p>
            <a:pPr marL="355600"/>
            <a:r>
              <a:rPr lang="en-US" sz="2150" i="1" dirty="0">
                <a:solidFill>
                  <a:srgbClr val="0C233C"/>
                </a:solidFill>
                <a:latin typeface="Perpetua" panose="02020502060401020303" pitchFamily="18" charset="0"/>
              </a:rPr>
              <a:t> ”(1) Where the total income of—</a:t>
            </a:r>
          </a:p>
          <a:p>
            <a:pPr marL="355600"/>
            <a:r>
              <a:rPr lang="en-US" sz="2150" i="1" dirty="0">
                <a:solidFill>
                  <a:srgbClr val="0C233C"/>
                </a:solidFill>
                <a:latin typeface="Perpetua" panose="02020502060401020303" pitchFamily="18" charset="0"/>
              </a:rPr>
              <a:t> (a) a non-resident (not being a company) or of a foreign company, includes any income by way of—</a:t>
            </a:r>
          </a:p>
          <a:p>
            <a:pPr marL="355600"/>
            <a:r>
              <a:rPr lang="en-US" sz="2150" i="1" dirty="0">
                <a:solidFill>
                  <a:srgbClr val="0C233C"/>
                </a:solidFill>
                <a:latin typeface="Perpetua" panose="02020502060401020303" pitchFamily="18" charset="0"/>
              </a:rPr>
              <a:t>(</a:t>
            </a:r>
            <a:r>
              <a:rPr lang="en-US" sz="2150" i="1" dirty="0" err="1">
                <a:solidFill>
                  <a:srgbClr val="0C233C"/>
                </a:solidFill>
                <a:latin typeface="Perpetua" panose="02020502060401020303" pitchFamily="18" charset="0"/>
              </a:rPr>
              <a:t>i</a:t>
            </a:r>
            <a:r>
              <a:rPr lang="en-US" sz="2150" i="1" dirty="0">
                <a:solidFill>
                  <a:srgbClr val="0C233C"/>
                </a:solidFill>
                <a:latin typeface="Perpetua" panose="02020502060401020303" pitchFamily="18" charset="0"/>
              </a:rPr>
              <a:t>) dividends </a:t>
            </a:r>
            <a:r>
              <a:rPr lang="en-US" sz="2150" b="1" i="1" strike="sngStrike" dirty="0">
                <a:solidFill>
                  <a:srgbClr val="0C233C"/>
                </a:solidFill>
                <a:latin typeface="Perpetua" panose="02020502060401020303" pitchFamily="18" charset="0"/>
              </a:rPr>
              <a:t>other than dividends referred to in section 115-O</a:t>
            </a:r>
            <a:r>
              <a:rPr lang="en-US" sz="2150" i="1" dirty="0">
                <a:solidFill>
                  <a:srgbClr val="0C233C"/>
                </a:solidFill>
                <a:latin typeface="Perpetua" panose="02020502060401020303" pitchFamily="18" charset="0"/>
              </a:rPr>
              <a:t> ; or</a:t>
            </a:r>
          </a:p>
          <a:p>
            <a:pPr marL="355600"/>
            <a:r>
              <a:rPr lang="en-US" sz="2150" i="1" dirty="0">
                <a:solidFill>
                  <a:srgbClr val="0C233C"/>
                </a:solidFill>
                <a:latin typeface="Perpetua" panose="02020502060401020303" pitchFamily="18" charset="0"/>
              </a:rPr>
              <a:t>(ii) interest received from Government or an Indian concern on monies borrowed or debt incurred by Government or the Indian concern in foreign currency not being interest of the nature referred to in sub-clause (</a:t>
            </a:r>
            <a:r>
              <a:rPr lang="en-US" sz="2150" i="1" dirty="0" err="1">
                <a:solidFill>
                  <a:srgbClr val="0C233C"/>
                </a:solidFill>
                <a:latin typeface="Perpetua" panose="02020502060401020303" pitchFamily="18" charset="0"/>
              </a:rPr>
              <a:t>iia</a:t>
            </a:r>
            <a:r>
              <a:rPr lang="en-US" sz="2150" i="1" dirty="0">
                <a:solidFill>
                  <a:srgbClr val="0C233C"/>
                </a:solidFill>
                <a:latin typeface="Perpetua" panose="02020502060401020303" pitchFamily="18" charset="0"/>
              </a:rPr>
              <a:t>) or sub-clause (</a:t>
            </a:r>
            <a:r>
              <a:rPr lang="en-US" sz="2150" i="1" dirty="0" err="1">
                <a:solidFill>
                  <a:srgbClr val="0C233C"/>
                </a:solidFill>
                <a:latin typeface="Perpetua" panose="02020502060401020303" pitchFamily="18" charset="0"/>
              </a:rPr>
              <a:t>iiaa</a:t>
            </a:r>
            <a:r>
              <a:rPr lang="en-US" sz="2150" i="1" dirty="0">
                <a:solidFill>
                  <a:srgbClr val="0C233C"/>
                </a:solidFill>
                <a:latin typeface="Perpetua" panose="02020502060401020303" pitchFamily="18" charset="0"/>
              </a:rPr>
              <a:t>); or</a:t>
            </a:r>
          </a:p>
          <a:p>
            <a:pPr marL="355600"/>
            <a:r>
              <a:rPr lang="en-US" sz="2150" i="1" dirty="0">
                <a:solidFill>
                  <a:srgbClr val="0C233C"/>
                </a:solidFill>
                <a:latin typeface="Perpetua" panose="02020502060401020303" pitchFamily="18" charset="0"/>
              </a:rPr>
              <a:t>(</a:t>
            </a:r>
            <a:r>
              <a:rPr lang="en-US" sz="2150" i="1" dirty="0" err="1">
                <a:solidFill>
                  <a:srgbClr val="0C233C"/>
                </a:solidFill>
                <a:latin typeface="Perpetua" panose="02020502060401020303" pitchFamily="18" charset="0"/>
              </a:rPr>
              <a:t>iia</a:t>
            </a:r>
            <a:r>
              <a:rPr lang="en-US" sz="2150" i="1" dirty="0">
                <a:solidFill>
                  <a:srgbClr val="0C233C"/>
                </a:solidFill>
                <a:latin typeface="Perpetua" panose="02020502060401020303" pitchFamily="18" charset="0"/>
              </a:rPr>
              <a:t>) interest received from an infrastructure debt fund referred to in clause (47) of section 10; or</a:t>
            </a:r>
          </a:p>
          <a:p>
            <a:pPr marL="355600"/>
            <a:r>
              <a:rPr lang="en-US" sz="2150" i="1" dirty="0">
                <a:solidFill>
                  <a:srgbClr val="0C233C"/>
                </a:solidFill>
                <a:latin typeface="Perpetua" panose="02020502060401020303" pitchFamily="18" charset="0"/>
              </a:rPr>
              <a:t>(</a:t>
            </a:r>
            <a:r>
              <a:rPr lang="en-US" sz="2150" i="1" dirty="0" err="1">
                <a:solidFill>
                  <a:srgbClr val="0C233C"/>
                </a:solidFill>
                <a:latin typeface="Perpetua" panose="02020502060401020303" pitchFamily="18" charset="0"/>
              </a:rPr>
              <a:t>iiaa</a:t>
            </a:r>
            <a:r>
              <a:rPr lang="en-US" sz="2150" i="1" dirty="0">
                <a:solidFill>
                  <a:srgbClr val="0C233C"/>
                </a:solidFill>
                <a:latin typeface="Perpetua" panose="02020502060401020303" pitchFamily="18" charset="0"/>
              </a:rPr>
              <a:t>) interest of the nature and extent referred to in section 194LC; or</a:t>
            </a:r>
          </a:p>
          <a:p>
            <a:pPr marL="355600"/>
            <a:r>
              <a:rPr lang="en-US" sz="2150" i="1" dirty="0">
                <a:solidFill>
                  <a:srgbClr val="0C233C"/>
                </a:solidFill>
                <a:latin typeface="Perpetua" panose="02020502060401020303" pitchFamily="18" charset="0"/>
              </a:rPr>
              <a:t>(</a:t>
            </a:r>
            <a:r>
              <a:rPr lang="en-US" sz="2150" i="1" dirty="0" err="1">
                <a:solidFill>
                  <a:srgbClr val="0C233C"/>
                </a:solidFill>
                <a:latin typeface="Perpetua" panose="02020502060401020303" pitchFamily="18" charset="0"/>
              </a:rPr>
              <a:t>iiab</a:t>
            </a:r>
            <a:r>
              <a:rPr lang="en-US" sz="2150" i="1" dirty="0">
                <a:solidFill>
                  <a:srgbClr val="0C233C"/>
                </a:solidFill>
                <a:latin typeface="Perpetua" panose="02020502060401020303" pitchFamily="18" charset="0"/>
              </a:rPr>
              <a:t>) interest of the nature and extent referred to in section 194LD; or</a:t>
            </a:r>
          </a:p>
          <a:p>
            <a:pPr marL="355600"/>
            <a:r>
              <a:rPr lang="en-US" sz="2150" i="1" dirty="0">
                <a:solidFill>
                  <a:srgbClr val="0C233C"/>
                </a:solidFill>
                <a:latin typeface="Perpetua" panose="02020502060401020303" pitchFamily="18" charset="0"/>
              </a:rPr>
              <a:t>(</a:t>
            </a:r>
            <a:r>
              <a:rPr lang="en-US" sz="2150" i="1" dirty="0" err="1">
                <a:solidFill>
                  <a:srgbClr val="0C233C"/>
                </a:solidFill>
                <a:latin typeface="Perpetua" panose="02020502060401020303" pitchFamily="18" charset="0"/>
              </a:rPr>
              <a:t>iiac</a:t>
            </a:r>
            <a:r>
              <a:rPr lang="en-US" sz="2150" i="1" dirty="0">
                <a:solidFill>
                  <a:srgbClr val="0C233C"/>
                </a:solidFill>
                <a:latin typeface="Perpetua" panose="02020502060401020303" pitchFamily="18" charset="0"/>
              </a:rPr>
              <a:t>) distributed income being interest referred to in sub-section (2) of Section 194LBA;</a:t>
            </a:r>
            <a:endParaRPr lang="en-US" sz="2150" u="sng" dirty="0">
              <a:latin typeface="Perpetua" panose="02020502060401020303" pitchFamily="18" charset="0"/>
            </a:endParaRPr>
          </a:p>
        </p:txBody>
      </p:sp>
      <p:sp>
        <p:nvSpPr>
          <p:cNvPr id="4" name="Slide Number Placeholder 3"/>
          <p:cNvSpPr>
            <a:spLocks noGrp="1"/>
          </p:cNvSpPr>
          <p:nvPr>
            <p:ph type="sldNum" sz="quarter" idx="12"/>
          </p:nvPr>
        </p:nvSpPr>
        <p:spPr/>
        <p:txBody>
          <a:bodyPr/>
          <a:lstStyle/>
          <a:p>
            <a:fld id="{30E6179D-5383-456B-B231-50ACACB8F698}" type="slidenum">
              <a:rPr lang="en-US" smtClean="0"/>
              <a:pPr/>
              <a:t>80</a:t>
            </a:fld>
            <a:endParaRPr lang="en-US"/>
          </a:p>
        </p:txBody>
      </p:sp>
      <p:sp>
        <p:nvSpPr>
          <p:cNvPr id="5" name="Title 1"/>
          <p:cNvSpPr txBox="1">
            <a:spLocks/>
          </p:cNvSpPr>
          <p:nvPr/>
        </p:nvSpPr>
        <p:spPr bwMode="gray">
          <a:xfrm>
            <a:off x="0" y="-27384"/>
            <a:ext cx="9144000" cy="1224136"/>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IN" sz="3600" cap="none" dirty="0">
                <a:latin typeface="High Tower Text" panose="02040502050506030303" pitchFamily="18" charset="0"/>
              </a:rPr>
              <a:t>4</a:t>
            </a:r>
            <a:r>
              <a:rPr lang="en-IN" sz="3600" kern="1200" cap="none" dirty="0">
                <a:latin typeface="High Tower Text" panose="02040502050506030303" pitchFamily="18" charset="0"/>
              </a:rPr>
              <a:t>. </a:t>
            </a:r>
            <a:r>
              <a:rPr lang="en-US" sz="3600" cap="none" dirty="0">
                <a:latin typeface="High Tower Text" panose="02040502050506030303" pitchFamily="18" charset="0"/>
              </a:rPr>
              <a:t>Exempting non-resident from filing ITR in certain conditions		                   (Clause 47)</a:t>
            </a:r>
          </a:p>
        </p:txBody>
      </p:sp>
    </p:spTree>
    <p:extLst>
      <p:ext uri="{BB962C8B-B14F-4D97-AF65-F5344CB8AC3E}">
        <p14:creationId xmlns:p14="http://schemas.microsoft.com/office/powerpoint/2010/main" val="27690190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412776"/>
            <a:ext cx="8496944" cy="2088232"/>
          </a:xfrm>
        </p:spPr>
        <p:txBody>
          <a:bodyPr/>
          <a:lstStyle/>
          <a:p>
            <a:r>
              <a:rPr lang="en-US" sz="2200" b="0" i="1" cap="none" dirty="0">
                <a:solidFill>
                  <a:srgbClr val="0C233C"/>
                </a:solidFill>
                <a:latin typeface="Perpetua" panose="02020502060401020303" pitchFamily="18" charset="0"/>
              </a:rPr>
              <a:t>(iii) income received in respect of units, purchased in foreign currency, of a mutual fund specified under clause (23D) of section 10 or of the unit trust of </a:t>
            </a:r>
            <a:r>
              <a:rPr lang="en-US" sz="2200" b="0" i="1" cap="none" dirty="0" err="1">
                <a:solidFill>
                  <a:srgbClr val="0C233C"/>
                </a:solidFill>
                <a:latin typeface="Perpetua" panose="02020502060401020303" pitchFamily="18" charset="0"/>
              </a:rPr>
              <a:t>india</a:t>
            </a:r>
            <a:r>
              <a:rPr lang="en-US" sz="2200" b="0" i="1" cap="none" dirty="0">
                <a:solidFill>
                  <a:srgbClr val="0C233C"/>
                </a:solidFill>
                <a:latin typeface="Perpetua" panose="02020502060401020303" pitchFamily="18" charset="0"/>
              </a:rPr>
              <a:t>,</a:t>
            </a:r>
            <a:br>
              <a:rPr lang="en-US" sz="2200" b="0" i="1" cap="none" dirty="0">
                <a:solidFill>
                  <a:srgbClr val="0C233C"/>
                </a:solidFill>
                <a:latin typeface="Perpetua" panose="02020502060401020303" pitchFamily="18" charset="0"/>
              </a:rPr>
            </a:br>
            <a:r>
              <a:rPr lang="en-US" sz="2200" b="0" i="1" cap="none" dirty="0">
                <a:solidFill>
                  <a:srgbClr val="0C233C"/>
                </a:solidFill>
                <a:latin typeface="Perpetua" panose="02020502060401020303" pitchFamily="18" charset="0"/>
              </a:rPr>
              <a:t>the income-tax payable shall be aggregate of—</a:t>
            </a:r>
            <a:br>
              <a:rPr lang="en-US" sz="2200" b="0" i="1" cap="none" dirty="0">
                <a:solidFill>
                  <a:srgbClr val="0C233C"/>
                </a:solidFill>
                <a:latin typeface="Perpetua" panose="02020502060401020303" pitchFamily="18" charset="0"/>
              </a:rPr>
            </a:br>
            <a:r>
              <a:rPr lang="en-US" sz="2200" b="0" i="1" cap="none" dirty="0">
                <a:solidFill>
                  <a:srgbClr val="0C233C"/>
                </a:solidFill>
                <a:latin typeface="Perpetua" panose="02020502060401020303" pitchFamily="18" charset="0"/>
              </a:rPr>
              <a:t> (A) the amount of income-tax calculated on the amount of income by way of dividends </a:t>
            </a:r>
            <a:r>
              <a:rPr lang="en-US" sz="2200" i="1" strike="sngStrike" cap="none" dirty="0">
                <a:solidFill>
                  <a:srgbClr val="0C233C"/>
                </a:solidFill>
                <a:latin typeface="Perpetua" panose="02020502060401020303" pitchFamily="18" charset="0"/>
              </a:rPr>
              <a:t>other than dividends referred to in section 115-O</a:t>
            </a:r>
            <a:r>
              <a:rPr lang="en-US" sz="2200" b="0" i="1" cap="none" dirty="0">
                <a:solidFill>
                  <a:srgbClr val="0C233C"/>
                </a:solidFill>
                <a:latin typeface="Perpetua" panose="02020502060401020303" pitchFamily="18" charset="0"/>
              </a:rPr>
              <a:t>, if any, included in the total income, at the rate of twenty per cent………”</a:t>
            </a:r>
            <a:endParaRPr lang="en-US" dirty="0"/>
          </a:p>
        </p:txBody>
      </p:sp>
      <p:sp>
        <p:nvSpPr>
          <p:cNvPr id="4" name="Slide Number Placeholder 3"/>
          <p:cNvSpPr>
            <a:spLocks noGrp="1"/>
          </p:cNvSpPr>
          <p:nvPr>
            <p:ph type="sldNum" sz="quarter" idx="12"/>
          </p:nvPr>
        </p:nvSpPr>
        <p:spPr/>
        <p:txBody>
          <a:bodyPr/>
          <a:lstStyle/>
          <a:p>
            <a:fld id="{30E6179D-5383-456B-B231-50ACACB8F698}" type="slidenum">
              <a:rPr lang="en-US" smtClean="0"/>
              <a:pPr/>
              <a:t>81</a:t>
            </a:fld>
            <a:endParaRPr lang="en-US"/>
          </a:p>
        </p:txBody>
      </p:sp>
      <p:sp>
        <p:nvSpPr>
          <p:cNvPr id="5"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sp>
        <p:nvSpPr>
          <p:cNvPr id="6" name="TextBox 5"/>
          <p:cNvSpPr txBox="1"/>
          <p:nvPr/>
        </p:nvSpPr>
        <p:spPr>
          <a:xfrm>
            <a:off x="323528" y="3530039"/>
            <a:ext cx="8496944" cy="3139321"/>
          </a:xfrm>
          <a:prstGeom prst="rect">
            <a:avLst/>
          </a:prstGeom>
          <a:noFill/>
        </p:spPr>
        <p:txBody>
          <a:bodyPr wrap="square" rtlCol="0">
            <a:spAutoFit/>
          </a:bodyPr>
          <a:lstStyle/>
          <a:p>
            <a:pPr marL="342900" indent="-342900">
              <a:buFont typeface="Wingdings" panose="05000000000000000000" pitchFamily="2" charset="2"/>
              <a:buChar char="q"/>
            </a:pPr>
            <a:r>
              <a:rPr lang="en-US" sz="2200" u="sng" dirty="0">
                <a:solidFill>
                  <a:srgbClr val="0C233C"/>
                </a:solidFill>
                <a:latin typeface="Perpetua" panose="02020502060401020303" pitchFamily="18" charset="0"/>
              </a:rPr>
              <a:t>Substitution in Sub-section (5) Clause (a):-</a:t>
            </a:r>
          </a:p>
          <a:p>
            <a:r>
              <a:rPr lang="en-US" sz="2200" i="1" dirty="0">
                <a:solidFill>
                  <a:srgbClr val="0C233C"/>
                </a:solidFill>
                <a:latin typeface="Perpetua" panose="02020502060401020303" pitchFamily="18" charset="0"/>
              </a:rPr>
              <a:t>“(5) It shall not be necessary for an assessee referred to in sub-section (1) to furnish under sub-section (1) of section 139 a return of his or its income if—</a:t>
            </a:r>
          </a:p>
          <a:p>
            <a:r>
              <a:rPr lang="en-US" sz="2200" i="1" dirty="0">
                <a:solidFill>
                  <a:srgbClr val="0C233C"/>
                </a:solidFill>
                <a:latin typeface="Perpetua" panose="02020502060401020303" pitchFamily="18" charset="0"/>
              </a:rPr>
              <a:t> (a) his or its total income in respect of which he or it is assessable under this Act during the previous year consisted only of income referred to in </a:t>
            </a:r>
            <a:r>
              <a:rPr lang="en-US" sz="2200" b="1" i="1" strike="sngStrike" dirty="0">
                <a:solidFill>
                  <a:srgbClr val="0C233C"/>
                </a:solidFill>
                <a:latin typeface="Perpetua" panose="02020502060401020303" pitchFamily="18" charset="0"/>
              </a:rPr>
              <a:t>clause (a)</a:t>
            </a:r>
            <a:r>
              <a:rPr lang="en-US" sz="2200" b="1" i="1" dirty="0">
                <a:solidFill>
                  <a:srgbClr val="0C233C"/>
                </a:solidFill>
                <a:latin typeface="Perpetua" panose="02020502060401020303" pitchFamily="18" charset="0"/>
              </a:rPr>
              <a:t> clause (a) or clause (b) </a:t>
            </a:r>
            <a:r>
              <a:rPr lang="en-US" sz="2200" i="1" dirty="0">
                <a:solidFill>
                  <a:srgbClr val="0C233C"/>
                </a:solidFill>
                <a:latin typeface="Perpetua" panose="02020502060401020303" pitchFamily="18" charset="0"/>
              </a:rPr>
              <a:t>of sub-section (1); and</a:t>
            </a:r>
          </a:p>
          <a:p>
            <a:pPr marL="342900" indent="-342900">
              <a:buFont typeface="Wingdings" panose="05000000000000000000" pitchFamily="2" charset="2"/>
              <a:buChar char="q"/>
            </a:pPr>
            <a:r>
              <a:rPr lang="en-US" sz="2200" u="sng" dirty="0">
                <a:solidFill>
                  <a:srgbClr val="0C233C"/>
                </a:solidFill>
                <a:latin typeface="Perpetua" panose="02020502060401020303" pitchFamily="18" charset="0"/>
              </a:rPr>
              <a:t>Substitution of Sub-section (5) Clause (b):-</a:t>
            </a:r>
            <a:br>
              <a:rPr lang="en-US" sz="2200" u="sng" dirty="0">
                <a:solidFill>
                  <a:srgbClr val="0C233C"/>
                </a:solidFill>
                <a:latin typeface="Perpetua" panose="02020502060401020303" pitchFamily="18" charset="0"/>
              </a:rPr>
            </a:br>
            <a:r>
              <a:rPr lang="en-US" sz="2200" i="1" strike="sngStrike" dirty="0">
                <a:solidFill>
                  <a:srgbClr val="0C233C"/>
                </a:solidFill>
                <a:latin typeface="Perpetua" panose="02020502060401020303" pitchFamily="18" charset="0"/>
              </a:rPr>
              <a:t>(b) the tax deductible at source under the provisions of chapter XVII-B has been deducted from such income.</a:t>
            </a:r>
            <a:endParaRPr lang="en-US" sz="2200" i="1" dirty="0">
              <a:solidFill>
                <a:srgbClr val="0C233C"/>
              </a:solidFill>
              <a:latin typeface="Perpetua" panose="02020502060401020303" pitchFamily="18" charset="0"/>
            </a:endParaRPr>
          </a:p>
        </p:txBody>
      </p:sp>
    </p:spTree>
    <p:extLst>
      <p:ext uri="{BB962C8B-B14F-4D97-AF65-F5344CB8AC3E}">
        <p14:creationId xmlns:p14="http://schemas.microsoft.com/office/powerpoint/2010/main" val="4553697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254677"/>
            <a:ext cx="9144000" cy="1238219"/>
          </a:xfrm>
        </p:spPr>
        <p:txBody>
          <a:bodyPr/>
          <a:lstStyle/>
          <a:p>
            <a:r>
              <a:rPr lang="en-US" sz="2200" b="0" cap="none" dirty="0">
                <a:solidFill>
                  <a:srgbClr val="0C233C"/>
                </a:solidFill>
                <a:latin typeface="Perpetua" panose="02020502060401020303" pitchFamily="18" charset="0"/>
              </a:rPr>
              <a:t>“</a:t>
            </a:r>
            <a:r>
              <a:rPr lang="en-US" sz="2200" b="0" i="1" cap="none" dirty="0">
                <a:solidFill>
                  <a:srgbClr val="0C233C"/>
                </a:solidFill>
                <a:latin typeface="Perpetua" panose="02020502060401020303" pitchFamily="18" charset="0"/>
              </a:rPr>
              <a:t>(B</a:t>
            </a:r>
            <a:r>
              <a:rPr lang="en-US" sz="2200" b="0" cap="none" dirty="0">
                <a:solidFill>
                  <a:srgbClr val="0C233C"/>
                </a:solidFill>
                <a:latin typeface="Perpetua" panose="02020502060401020303" pitchFamily="18" charset="0"/>
              </a:rPr>
              <a:t>) the tax deductible at source under the provisions of part B of chapter XVII has been deducted from such income and the rate of such deduction is not less than the rate specified under clause </a:t>
            </a:r>
            <a:r>
              <a:rPr lang="en-US" sz="2200" b="0" i="1" cap="none" dirty="0">
                <a:solidFill>
                  <a:srgbClr val="0C233C"/>
                </a:solidFill>
                <a:latin typeface="Perpetua" panose="02020502060401020303" pitchFamily="18" charset="0"/>
              </a:rPr>
              <a:t>(a</a:t>
            </a:r>
            <a:r>
              <a:rPr lang="en-US" sz="2200" b="0" cap="none" dirty="0">
                <a:solidFill>
                  <a:srgbClr val="0C233C"/>
                </a:solidFill>
                <a:latin typeface="Perpetua" panose="02020502060401020303" pitchFamily="18" charset="0"/>
              </a:rPr>
              <a:t>) or, as the case may be, clause </a:t>
            </a:r>
            <a:r>
              <a:rPr lang="en-US" sz="2200" b="0" i="1" cap="none" dirty="0">
                <a:solidFill>
                  <a:srgbClr val="0C233C"/>
                </a:solidFill>
                <a:latin typeface="Perpetua" panose="02020502060401020303" pitchFamily="18" charset="0"/>
              </a:rPr>
              <a:t>(b</a:t>
            </a:r>
            <a:r>
              <a:rPr lang="en-US" sz="2200" b="0" cap="none" dirty="0">
                <a:solidFill>
                  <a:srgbClr val="0C233C"/>
                </a:solidFill>
                <a:latin typeface="Perpetua" panose="02020502060401020303" pitchFamily="18" charset="0"/>
              </a:rPr>
              <a:t>) of sub-section </a:t>
            </a:r>
            <a:r>
              <a:rPr lang="en-US" sz="2200" b="0" i="1" cap="none" dirty="0">
                <a:solidFill>
                  <a:srgbClr val="0C233C"/>
                </a:solidFill>
                <a:latin typeface="Perpetua" panose="02020502060401020303" pitchFamily="18" charset="0"/>
              </a:rPr>
              <a:t>(1</a:t>
            </a:r>
            <a:r>
              <a:rPr lang="en-US" sz="2200" b="0" cap="none" dirty="0">
                <a:solidFill>
                  <a:srgbClr val="0C233C"/>
                </a:solidFill>
                <a:latin typeface="Perpetua" panose="02020502060401020303" pitchFamily="18" charset="0"/>
              </a:rPr>
              <a:t>).”</a:t>
            </a:r>
            <a:endParaRPr lang="en-US" sz="2200" cap="none" dirty="0">
              <a:latin typeface="Perpetua" panose="02020502060401020303" pitchFamily="18" charset="0"/>
            </a:endParaRPr>
          </a:p>
        </p:txBody>
      </p:sp>
      <p:sp>
        <p:nvSpPr>
          <p:cNvPr id="4" name="Slide Number Placeholder 3"/>
          <p:cNvSpPr>
            <a:spLocks noGrp="1"/>
          </p:cNvSpPr>
          <p:nvPr>
            <p:ph type="sldNum" sz="quarter" idx="12"/>
          </p:nvPr>
        </p:nvSpPr>
        <p:spPr/>
        <p:txBody>
          <a:bodyPr/>
          <a:lstStyle/>
          <a:p>
            <a:fld id="{30E6179D-5383-456B-B231-50ACACB8F698}" type="slidenum">
              <a:rPr lang="en-US" smtClean="0"/>
              <a:pPr/>
              <a:t>82</a:t>
            </a:fld>
            <a:endParaRPr lang="en-US"/>
          </a:p>
        </p:txBody>
      </p:sp>
      <p:sp>
        <p:nvSpPr>
          <p:cNvPr id="5"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graphicFrame>
        <p:nvGraphicFramePr>
          <p:cNvPr id="6" name="Table 5">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1617404448"/>
              </p:ext>
            </p:extLst>
          </p:nvPr>
        </p:nvGraphicFramePr>
        <p:xfrm>
          <a:off x="0" y="2492896"/>
          <a:ext cx="9144000" cy="4286504"/>
        </p:xfrm>
        <a:graphic>
          <a:graphicData uri="http://schemas.openxmlformats.org/drawingml/2006/table">
            <a:tbl>
              <a:tblPr/>
              <a:tblGrid>
                <a:gridCol w="9144000">
                  <a:extLst>
                    <a:ext uri="{9D8B030D-6E8A-4147-A177-3AD203B41FA5}">
                      <a16:colId xmlns:a16="http://schemas.microsoft.com/office/drawing/2014/main" val="20000"/>
                    </a:ext>
                  </a:extLst>
                </a:gridCol>
              </a:tblGrid>
              <a:tr h="1944216">
                <a:tc>
                  <a:txBody>
                    <a:bodyPr/>
                    <a:lstStyle/>
                    <a:p>
                      <a:pPr algn="just">
                        <a:lnSpc>
                          <a:spcPct val="115000"/>
                        </a:lnSpc>
                        <a:spcAft>
                          <a:spcPts val="1000"/>
                        </a:spcAft>
                      </a:pPr>
                      <a:r>
                        <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115000"/>
                        </a:lnSpc>
                        <a:spcAft>
                          <a:spcPts val="1000"/>
                        </a:spcAft>
                      </a:pPr>
                      <a:r>
                        <a:rPr lang="en-US" sz="2100" b="0" u="none"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In order to extend the benefit of exempting</a:t>
                      </a:r>
                      <a:r>
                        <a:rPr lang="en-US" sz="2100" b="0" u="none" baseline="0"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 NR </a:t>
                      </a:r>
                      <a:r>
                        <a:rPr lang="en-US" sz="2100" b="0" u="none" kern="1200" dirty="0">
                          <a:solidFill>
                            <a:srgbClr val="0C233C"/>
                          </a:solidFill>
                          <a:effectLst/>
                          <a:latin typeface="Perpetua" panose="02020502060401020303" pitchFamily="18" charset="0"/>
                          <a:ea typeface="+mn-ea"/>
                          <a:cs typeface="+mn-cs"/>
                        </a:rPr>
                        <a:t>whose total income consists only of the income by way of royalty or FTS </a:t>
                      </a:r>
                      <a:r>
                        <a:rPr lang="en-US" sz="2100" b="0" u="none" baseline="0"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from filing of ITR just like in the case of </a:t>
                      </a:r>
                      <a:r>
                        <a:rPr lang="en-US" sz="2100" b="0" u="none" kern="1200" dirty="0">
                          <a:solidFill>
                            <a:srgbClr val="0C233C"/>
                          </a:solidFill>
                          <a:effectLst/>
                          <a:latin typeface="Perpetua" panose="02020502060401020303" pitchFamily="18" charset="0"/>
                          <a:ea typeface="+mn-ea"/>
                          <a:cs typeface="+mn-cs"/>
                        </a:rPr>
                        <a:t>certain dividend or interest income amendment</a:t>
                      </a:r>
                      <a:r>
                        <a:rPr lang="en-US" sz="2100" b="0" u="none" kern="1200" baseline="0" dirty="0">
                          <a:solidFill>
                            <a:srgbClr val="0C233C"/>
                          </a:solidFill>
                          <a:effectLst/>
                          <a:latin typeface="Perpetua" panose="02020502060401020303" pitchFamily="18" charset="0"/>
                          <a:ea typeface="+mn-ea"/>
                          <a:cs typeface="+mn-cs"/>
                        </a:rPr>
                        <a:t> in Section </a:t>
                      </a:r>
                      <a:r>
                        <a:rPr lang="en-US" sz="2100" b="0" kern="1200" baseline="0" dirty="0">
                          <a:solidFill>
                            <a:srgbClr val="0C233C"/>
                          </a:solidFill>
                          <a:effectLst/>
                          <a:latin typeface="Perpetua" panose="02020502060401020303" pitchFamily="18" charset="0"/>
                          <a:ea typeface="+mn-ea"/>
                          <a:cs typeface="+mn-cs"/>
                        </a:rPr>
                        <a:t>115A is as such:-</a:t>
                      </a:r>
                    </a:p>
                    <a:p>
                      <a:pPr fontAlgn="base"/>
                      <a:r>
                        <a:rPr lang="en-US" sz="2100" kern="1200" dirty="0">
                          <a:solidFill>
                            <a:srgbClr val="0C233C"/>
                          </a:solidFill>
                          <a:effectLst/>
                          <a:latin typeface="Perpetua" panose="02020502060401020303" pitchFamily="18" charset="0"/>
                          <a:ea typeface="+mn-ea"/>
                          <a:cs typeface="+mn-cs"/>
                        </a:rPr>
                        <a:t>A non-resident, shall not be required to file return of income under sub-section (1) of section 139 of the Act if, -</a:t>
                      </a:r>
                    </a:p>
                    <a:p>
                      <a:pPr lvl="0" fontAlgn="base"/>
                      <a:r>
                        <a:rPr lang="en-US" sz="2100" u="none" strike="noStrike" kern="1200" dirty="0">
                          <a:solidFill>
                            <a:srgbClr val="0C233C"/>
                          </a:solidFill>
                          <a:effectLst/>
                          <a:latin typeface="Perpetua" panose="02020502060401020303" pitchFamily="18" charset="0"/>
                          <a:ea typeface="+mn-ea"/>
                          <a:cs typeface="+mn-cs"/>
                        </a:rPr>
                        <a:t>his or its total income consists of only dividend or interest income as referred to in clause (a) of sub-section (1) of said section, or royalty or FTS income of the nature specified in clause (b) of sub-section (1) of section 115A; and</a:t>
                      </a:r>
                    </a:p>
                    <a:p>
                      <a:r>
                        <a:rPr lang="en-US" sz="2100" kern="1200" dirty="0">
                          <a:solidFill>
                            <a:srgbClr val="0C233C"/>
                          </a:solidFill>
                          <a:effectLst/>
                          <a:latin typeface="Perpetua" panose="02020502060401020303" pitchFamily="18" charset="0"/>
                          <a:ea typeface="+mn-ea"/>
                          <a:cs typeface="+mn-cs"/>
                        </a:rPr>
                        <a:t>the TDS on such income has been deducted under the provisions of Chapter XVII-B of the Act at the rates which are not </a:t>
                      </a:r>
                      <a:r>
                        <a:rPr lang="en-US" sz="2100" kern="1200" dirty="0">
                          <a:solidFill>
                            <a:schemeClr val="tx1"/>
                          </a:solidFill>
                          <a:effectLst/>
                          <a:latin typeface="Perpetua" panose="02020502060401020303" pitchFamily="18" charset="0"/>
                          <a:ea typeface="+mn-ea"/>
                          <a:cs typeface="+mn-cs"/>
                        </a:rPr>
                        <a:t>lower than the prescribed rates under sub-section (1) of Section 115A</a:t>
                      </a:r>
                      <a:endParaRPr lang="en-US" sz="21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550182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83</a:t>
            </a:fld>
            <a:endParaRPr lang="en-US"/>
          </a:p>
        </p:txBody>
      </p:sp>
      <p:sp>
        <p:nvSpPr>
          <p:cNvPr id="5" name="Title 1"/>
          <p:cNvSpPr txBox="1">
            <a:spLocks/>
          </p:cNvSpPr>
          <p:nvPr/>
        </p:nvSpPr>
        <p:spPr bwMode="gray">
          <a:xfrm>
            <a:off x="0" y="0"/>
            <a:ext cx="9144000" cy="1196752"/>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r>
              <a:rPr lang="en-IN" sz="3000" cap="none" dirty="0">
                <a:latin typeface="High Tower Text" panose="02040502050506030303" pitchFamily="18" charset="0"/>
              </a:rPr>
              <a:t>5. </a:t>
            </a:r>
            <a:r>
              <a:rPr lang="en-US" sz="3000" cap="none" dirty="0">
                <a:latin typeface="High Tower Text" panose="02040502050506030303" pitchFamily="18" charset="0"/>
              </a:rPr>
              <a:t>Deferring TDS/Tax payment in respect of income pertaining to ESOP of start- ups (Clause 68, 71, 72 &amp; 73)</a:t>
            </a:r>
          </a:p>
        </p:txBody>
      </p:sp>
      <p:sp>
        <p:nvSpPr>
          <p:cNvPr id="10" name="Title 1"/>
          <p:cNvSpPr>
            <a:spLocks noGrp="1"/>
          </p:cNvSpPr>
          <p:nvPr>
            <p:ph type="title"/>
          </p:nvPr>
        </p:nvSpPr>
        <p:spPr>
          <a:xfrm>
            <a:off x="0" y="1295400"/>
            <a:ext cx="9144000" cy="5562600"/>
          </a:xfrm>
        </p:spPr>
        <p:txBody>
          <a:bodyPr/>
          <a:lstStyle/>
          <a:p>
            <a:r>
              <a:rPr lang="en-US" sz="2800" u="sng" cap="none" dirty="0">
                <a:solidFill>
                  <a:srgbClr val="000000"/>
                </a:solidFill>
                <a:latin typeface="Perpetua" panose="02020502060401020303" pitchFamily="18" charset="0"/>
              </a:rPr>
              <a:t>Amendment in Section 192 [</a:t>
            </a:r>
            <a:r>
              <a:rPr lang="en-US" sz="2800" u="sng" cap="none" dirty="0" err="1">
                <a:solidFill>
                  <a:srgbClr val="000000"/>
                </a:solidFill>
                <a:latin typeface="Perpetua" panose="02020502060401020303" pitchFamily="18" charset="0"/>
              </a:rPr>
              <a:t>w.e.f</a:t>
            </a:r>
            <a:r>
              <a:rPr lang="en-US" sz="2800" u="sng" cap="none" dirty="0">
                <a:solidFill>
                  <a:srgbClr val="000000"/>
                </a:solidFill>
                <a:latin typeface="Perpetua" panose="02020502060401020303" pitchFamily="18" charset="0"/>
              </a:rPr>
              <a:t> 1</a:t>
            </a:r>
            <a:r>
              <a:rPr lang="en-US" sz="2800" u="sng" cap="none" baseline="30000" dirty="0">
                <a:solidFill>
                  <a:srgbClr val="000000"/>
                </a:solidFill>
                <a:latin typeface="Perpetua" panose="02020502060401020303" pitchFamily="18" charset="0"/>
              </a:rPr>
              <a:t>st</a:t>
            </a:r>
            <a:r>
              <a:rPr lang="en-US" sz="2800" u="sng" cap="none" dirty="0">
                <a:solidFill>
                  <a:srgbClr val="000000"/>
                </a:solidFill>
                <a:latin typeface="Perpetua" panose="02020502060401020303" pitchFamily="18" charset="0"/>
              </a:rPr>
              <a:t> April 2020] </a:t>
            </a:r>
            <a:br>
              <a:rPr lang="en-US" sz="2400" u="sng" cap="none" dirty="0">
                <a:solidFill>
                  <a:srgbClr val="000000"/>
                </a:solidFill>
                <a:latin typeface="Perpetua" panose="02020502060401020303" pitchFamily="18" charset="0"/>
              </a:rPr>
            </a:br>
            <a:r>
              <a:rPr lang="en-US" sz="2400" b="0" u="sng" cap="none" dirty="0">
                <a:solidFill>
                  <a:srgbClr val="000000"/>
                </a:solidFill>
                <a:latin typeface="Perpetua" panose="02020502060401020303" pitchFamily="18" charset="0"/>
              </a:rPr>
              <a:t>Insertion of sub-section (1C)  to section 192 [Clause 73]</a:t>
            </a:r>
            <a:br>
              <a:rPr lang="en-US" sz="2000" b="0" u="sng" cap="none" dirty="0">
                <a:solidFill>
                  <a:srgbClr val="000000"/>
                </a:solidFill>
                <a:latin typeface="Perpetua" panose="02020502060401020303" pitchFamily="18" charset="0"/>
              </a:rPr>
            </a:br>
            <a:r>
              <a:rPr lang="en-US" sz="2400" b="0" i="1" cap="none" dirty="0">
                <a:solidFill>
                  <a:srgbClr val="000000"/>
                </a:solidFill>
                <a:latin typeface="Perpetua" panose="02020502060401020303" pitchFamily="18" charset="0"/>
              </a:rPr>
              <a:t>“(1C) For the purposes of deducting or paying tax under sub-section (1) or sub-section (1A), as the case may be, a person, being an eligible start-up referred to in section 80-IAC, responsible for paying any income to the assessee being perquisite of the nature specified in clause (vi) of sub-section (2) of section 17 </a:t>
            </a:r>
            <a:r>
              <a:rPr lang="en-IN" sz="2400" b="0" i="1" cap="none" dirty="0">
                <a:solidFill>
                  <a:srgbClr val="000000"/>
                </a:solidFill>
                <a:latin typeface="Perpetua" panose="02020502060401020303" pitchFamily="18" charset="0"/>
              </a:rPr>
              <a:t>in any previous year </a:t>
            </a:r>
            <a:r>
              <a:rPr lang="en-GB" sz="2400" b="0" i="1" cap="none" dirty="0">
                <a:solidFill>
                  <a:srgbClr val="000000"/>
                </a:solidFill>
                <a:latin typeface="Perpetua" panose="02020502060401020303" pitchFamily="18" charset="0"/>
              </a:rPr>
              <a:t>relevant to the assessment year, beginning on or after the 1st day of April, 2021, shall deduct or pay, as the case may be, tax on such income within fourteen days-</a:t>
            </a:r>
            <a:br>
              <a:rPr lang="en-GB" sz="2400" b="0" i="1" cap="none" dirty="0">
                <a:solidFill>
                  <a:srgbClr val="000000"/>
                </a:solidFill>
                <a:latin typeface="Perpetua" panose="02020502060401020303" pitchFamily="18" charset="0"/>
              </a:rPr>
            </a:br>
            <a:r>
              <a:rPr lang="en-GB" sz="2400" b="0" i="1" cap="none" dirty="0">
                <a:solidFill>
                  <a:srgbClr val="000000"/>
                </a:solidFill>
                <a:latin typeface="Perpetua" panose="02020502060401020303" pitchFamily="18" charset="0"/>
              </a:rPr>
              <a:t>(</a:t>
            </a:r>
            <a:r>
              <a:rPr lang="en-GB" sz="2400" b="0" i="1" cap="none" dirty="0" err="1">
                <a:solidFill>
                  <a:srgbClr val="000000"/>
                </a:solidFill>
                <a:latin typeface="Perpetua" panose="02020502060401020303" pitchFamily="18" charset="0"/>
              </a:rPr>
              <a:t>i</a:t>
            </a:r>
            <a:r>
              <a:rPr lang="en-GB" sz="2400" b="0" i="1" cap="none" dirty="0">
                <a:solidFill>
                  <a:srgbClr val="000000"/>
                </a:solidFill>
                <a:latin typeface="Perpetua" panose="02020502060401020303" pitchFamily="18" charset="0"/>
              </a:rPr>
              <a:t>) </a:t>
            </a:r>
            <a:r>
              <a:rPr lang="en-US" sz="2400" b="0" i="1" cap="none" dirty="0">
                <a:solidFill>
                  <a:srgbClr val="000000"/>
                </a:solidFill>
                <a:latin typeface="Perpetua" panose="02020502060401020303" pitchFamily="18" charset="0"/>
              </a:rPr>
              <a:t>after the expiry of forty-eight months from the end of the relevant assessment year; or</a:t>
            </a:r>
            <a:br>
              <a:rPr lang="en-US" sz="2400" b="0" i="1" cap="none" dirty="0">
                <a:solidFill>
                  <a:srgbClr val="000000"/>
                </a:solidFill>
                <a:latin typeface="Perpetua" panose="02020502060401020303" pitchFamily="18" charset="0"/>
              </a:rPr>
            </a:br>
            <a:r>
              <a:rPr lang="en-US" sz="2400" b="0" i="1" cap="none" dirty="0">
                <a:solidFill>
                  <a:srgbClr val="000000"/>
                </a:solidFill>
                <a:latin typeface="Perpetua" panose="02020502060401020303" pitchFamily="18" charset="0"/>
              </a:rPr>
              <a:t>(ii) from the date of the sale of such specified security or sweat equity share by the assessee; or</a:t>
            </a:r>
            <a:br>
              <a:rPr lang="en-US" sz="2400" b="0" i="1" cap="none" dirty="0">
                <a:solidFill>
                  <a:srgbClr val="000000"/>
                </a:solidFill>
                <a:latin typeface="Perpetua" panose="02020502060401020303" pitchFamily="18" charset="0"/>
              </a:rPr>
            </a:br>
            <a:r>
              <a:rPr lang="en-US" sz="2400" b="0" i="1" cap="none" dirty="0">
                <a:solidFill>
                  <a:srgbClr val="000000"/>
                </a:solidFill>
                <a:latin typeface="Perpetua" panose="02020502060401020303" pitchFamily="18" charset="0"/>
              </a:rPr>
              <a:t>(iii) from the date of the assessee ceasing to be the employee of the person, whichever is the earliest, on the basis of rates in force for the financial year in which the said specified security or sweat equity share is allotted or transferred.”</a:t>
            </a:r>
            <a:endParaRPr lang="en-US" sz="2400" b="0" i="1" u="sng" cap="none" dirty="0">
              <a:solidFill>
                <a:srgbClr val="000000"/>
              </a:solidFill>
              <a:latin typeface="Perpetua" panose="02020502060401020303" pitchFamily="18" charset="0"/>
            </a:endParaRPr>
          </a:p>
        </p:txBody>
      </p:sp>
    </p:spTree>
    <p:extLst>
      <p:ext uri="{BB962C8B-B14F-4D97-AF65-F5344CB8AC3E}">
        <p14:creationId xmlns:p14="http://schemas.microsoft.com/office/powerpoint/2010/main" val="39149510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84</a:t>
            </a:fld>
            <a:endParaRPr lang="en-US"/>
          </a:p>
        </p:txBody>
      </p:sp>
      <p:sp>
        <p:nvSpPr>
          <p:cNvPr id="6" name="Title 1"/>
          <p:cNvSpPr txBox="1">
            <a:spLocks/>
          </p:cNvSpPr>
          <p:nvPr/>
        </p:nvSpPr>
        <p:spPr bwMode="gray">
          <a:xfrm>
            <a:off x="0" y="0"/>
            <a:ext cx="9144000" cy="6096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000" cap="none" dirty="0" err="1">
                <a:latin typeface="High Tower Text" panose="02040502050506030303" pitchFamily="18" charset="0"/>
              </a:rPr>
              <a:t>Contd</a:t>
            </a:r>
            <a:r>
              <a:rPr lang="en-US" sz="3000" cap="none" dirty="0">
                <a:latin typeface="High Tower Text" panose="02040502050506030303" pitchFamily="18" charset="0"/>
              </a:rPr>
              <a:t>….</a:t>
            </a:r>
          </a:p>
        </p:txBody>
      </p:sp>
      <p:sp>
        <p:nvSpPr>
          <p:cNvPr id="8" name="Title 4"/>
          <p:cNvSpPr txBox="1">
            <a:spLocks/>
          </p:cNvSpPr>
          <p:nvPr/>
        </p:nvSpPr>
        <p:spPr bwMode="gray">
          <a:xfrm>
            <a:off x="-26260" y="685800"/>
            <a:ext cx="9144000" cy="6124754"/>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US" sz="2800" u="sng" cap="none" dirty="0">
                <a:solidFill>
                  <a:srgbClr val="000000"/>
                </a:solidFill>
                <a:latin typeface="Perpetua" panose="02020502060401020303" pitchFamily="18" charset="0"/>
              </a:rPr>
              <a:t>Amendment in section 191 [</a:t>
            </a:r>
            <a:r>
              <a:rPr lang="en-US" sz="2800" u="sng" cap="none" dirty="0" err="1">
                <a:solidFill>
                  <a:srgbClr val="000000"/>
                </a:solidFill>
                <a:latin typeface="Perpetua" panose="02020502060401020303" pitchFamily="18" charset="0"/>
              </a:rPr>
              <a:t>w.e.f</a:t>
            </a:r>
            <a:r>
              <a:rPr lang="en-US" sz="2800" u="sng" cap="none" dirty="0">
                <a:solidFill>
                  <a:srgbClr val="000000"/>
                </a:solidFill>
                <a:latin typeface="Perpetua" panose="02020502060401020303" pitchFamily="18" charset="0"/>
              </a:rPr>
              <a:t> 1</a:t>
            </a:r>
            <a:r>
              <a:rPr lang="en-US" sz="2800" u="sng" cap="none" baseline="30000" dirty="0">
                <a:solidFill>
                  <a:srgbClr val="000000"/>
                </a:solidFill>
                <a:latin typeface="Perpetua" panose="02020502060401020303" pitchFamily="18" charset="0"/>
              </a:rPr>
              <a:t>st</a:t>
            </a:r>
            <a:r>
              <a:rPr lang="en-US" sz="2800" u="sng" cap="none" dirty="0">
                <a:solidFill>
                  <a:srgbClr val="000000"/>
                </a:solidFill>
                <a:latin typeface="Perpetua" panose="02020502060401020303" pitchFamily="18" charset="0"/>
              </a:rPr>
              <a:t> April 2020]</a:t>
            </a:r>
          </a:p>
          <a:p>
            <a:pPr algn="just"/>
            <a:r>
              <a:rPr lang="en-US" sz="2400" b="0" cap="none" dirty="0">
                <a:solidFill>
                  <a:srgbClr val="000000"/>
                </a:solidFill>
                <a:latin typeface="Perpetua" panose="02020502060401020303" pitchFamily="18" charset="0"/>
              </a:rPr>
              <a:t>(section 191 shall be renumbered as sub section (1) of section 191)</a:t>
            </a:r>
          </a:p>
          <a:p>
            <a:pPr algn="just"/>
            <a:r>
              <a:rPr lang="en-US" sz="2400" b="0" u="sng" cap="none" dirty="0">
                <a:solidFill>
                  <a:srgbClr val="000000"/>
                </a:solidFill>
                <a:latin typeface="Perpetua" panose="02020502060401020303" pitchFamily="18" charset="0"/>
              </a:rPr>
              <a:t>Insertion of sub-section (2)  to section 191 [Clause 72]</a:t>
            </a:r>
          </a:p>
          <a:p>
            <a:pPr algn="just"/>
            <a:r>
              <a:rPr lang="en-US" sz="2400" b="0" i="1" cap="none" dirty="0">
                <a:solidFill>
                  <a:srgbClr val="000000"/>
                </a:solidFill>
                <a:latin typeface="Perpetua" panose="02020502060401020303" pitchFamily="18" charset="0"/>
              </a:rPr>
              <a:t>“(2) for the purposes of paying income-tax directly by the assessee under sub-section (1), if the income of the assessee in any assessment year, beginning on or after the 1st day of April, 2021, includes income of the nature specified in clause (vi) of sub-section (2) of section 17 and such specified security or sweat equity shares referred to in the said clause are allotted or transferred directly or indirectly by the current employer, being an eligible start-up referred to in section 80-IAC, the income-tax on such income shall be payable by the assessee within fourteen days –</a:t>
            </a:r>
          </a:p>
          <a:p>
            <a:pPr marL="514350" indent="-514350" algn="just">
              <a:buAutoNum type="romanLcParenBoth"/>
            </a:pPr>
            <a:r>
              <a:rPr lang="en-US" sz="2400" b="0" i="1" cap="none" dirty="0">
                <a:solidFill>
                  <a:srgbClr val="000000"/>
                </a:solidFill>
                <a:latin typeface="Perpetua" panose="02020502060401020303" pitchFamily="18" charset="0"/>
              </a:rPr>
              <a:t>after the expiry of forty-eight months from the end of the relevant assessment year; or</a:t>
            </a:r>
          </a:p>
          <a:p>
            <a:pPr marL="514350" indent="-514350" algn="just">
              <a:buAutoNum type="romanLcParenBoth"/>
            </a:pPr>
            <a:r>
              <a:rPr lang="en-US" sz="2400" b="0" i="1" cap="none" dirty="0">
                <a:solidFill>
                  <a:srgbClr val="000000"/>
                </a:solidFill>
                <a:latin typeface="Perpetua" panose="02020502060401020303" pitchFamily="18" charset="0"/>
              </a:rPr>
              <a:t>from the date of the sale of such specified security or sweat equity share by the assessee; or </a:t>
            </a:r>
          </a:p>
          <a:p>
            <a:pPr marL="514350" indent="-514350" algn="just">
              <a:buAutoNum type="romanLcParenBoth"/>
            </a:pPr>
            <a:r>
              <a:rPr lang="en-US" sz="2400" b="0" i="1" cap="none" dirty="0">
                <a:solidFill>
                  <a:srgbClr val="000000"/>
                </a:solidFill>
                <a:latin typeface="Perpetua" panose="02020502060401020303" pitchFamily="18" charset="0"/>
              </a:rPr>
              <a:t>from the date of the assessee ceasing to be the employee of the employer who allotted or transferred him such specified security or sweat equity share, </a:t>
            </a:r>
          </a:p>
          <a:p>
            <a:pPr algn="just"/>
            <a:r>
              <a:rPr lang="en-US" sz="2400" b="0" i="1" cap="none" dirty="0">
                <a:solidFill>
                  <a:srgbClr val="000000"/>
                </a:solidFill>
                <a:latin typeface="Perpetua" panose="02020502060401020303" pitchFamily="18" charset="0"/>
              </a:rPr>
              <a:t>whichever is the earliest.”</a:t>
            </a:r>
          </a:p>
        </p:txBody>
      </p:sp>
    </p:spTree>
    <p:extLst>
      <p:ext uri="{BB962C8B-B14F-4D97-AF65-F5344CB8AC3E}">
        <p14:creationId xmlns:p14="http://schemas.microsoft.com/office/powerpoint/2010/main" val="24669776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85</a:t>
            </a:fld>
            <a:endParaRPr lang="en-US"/>
          </a:p>
        </p:txBody>
      </p:sp>
      <p:sp>
        <p:nvSpPr>
          <p:cNvPr id="8" name="Title 4"/>
          <p:cNvSpPr txBox="1">
            <a:spLocks/>
          </p:cNvSpPr>
          <p:nvPr/>
        </p:nvSpPr>
        <p:spPr bwMode="gray">
          <a:xfrm>
            <a:off x="0" y="478334"/>
            <a:ext cx="9144000" cy="4785926"/>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r>
              <a:rPr lang="en-US" sz="2800" u="sng" cap="none" dirty="0">
                <a:solidFill>
                  <a:srgbClr val="000000"/>
                </a:solidFill>
                <a:latin typeface="Perpetua" panose="02020502060401020303" pitchFamily="18" charset="0"/>
              </a:rPr>
              <a:t>Amendment in Section 156 [</a:t>
            </a:r>
            <a:r>
              <a:rPr lang="en-US" sz="2800" u="sng" cap="none" dirty="0" err="1">
                <a:solidFill>
                  <a:srgbClr val="000000"/>
                </a:solidFill>
                <a:latin typeface="Perpetua" panose="02020502060401020303" pitchFamily="18" charset="0"/>
              </a:rPr>
              <a:t>w.e.f</a:t>
            </a:r>
            <a:r>
              <a:rPr lang="en-US" sz="2800" u="sng" cap="none" dirty="0">
                <a:solidFill>
                  <a:srgbClr val="000000"/>
                </a:solidFill>
                <a:latin typeface="Perpetua" panose="02020502060401020303" pitchFamily="18" charset="0"/>
              </a:rPr>
              <a:t> 1</a:t>
            </a:r>
            <a:r>
              <a:rPr lang="en-US" sz="2800" u="sng" cap="none" baseline="30000" dirty="0">
                <a:solidFill>
                  <a:srgbClr val="000000"/>
                </a:solidFill>
                <a:latin typeface="Perpetua" panose="02020502060401020303" pitchFamily="18" charset="0"/>
              </a:rPr>
              <a:t>st</a:t>
            </a:r>
            <a:r>
              <a:rPr lang="en-US" sz="2800" u="sng" cap="none" dirty="0">
                <a:solidFill>
                  <a:srgbClr val="000000"/>
                </a:solidFill>
                <a:latin typeface="Perpetua" panose="02020502060401020303" pitchFamily="18" charset="0"/>
              </a:rPr>
              <a:t> April 2020]</a:t>
            </a:r>
          </a:p>
          <a:p>
            <a:r>
              <a:rPr lang="en-US" sz="2300" b="0" cap="none" dirty="0">
                <a:solidFill>
                  <a:srgbClr val="000000"/>
                </a:solidFill>
                <a:latin typeface="Perpetua" panose="02020502060401020303" pitchFamily="18" charset="0"/>
              </a:rPr>
              <a:t>(section 156 shall be renumbered as sub section (1) of section 156)</a:t>
            </a:r>
            <a:endParaRPr lang="en-US" sz="2300" u="sng" cap="none" dirty="0">
              <a:solidFill>
                <a:srgbClr val="000000"/>
              </a:solidFill>
              <a:latin typeface="Perpetua" panose="02020502060401020303" pitchFamily="18" charset="0"/>
            </a:endParaRPr>
          </a:p>
          <a:p>
            <a:r>
              <a:rPr lang="en-US" sz="2300" b="0" u="sng" cap="none" dirty="0">
                <a:solidFill>
                  <a:srgbClr val="000000"/>
                </a:solidFill>
                <a:latin typeface="Perpetua" panose="02020502060401020303" pitchFamily="18" charset="0"/>
              </a:rPr>
              <a:t>Insertion of sub-section (2)  to section 156 [Clause 71]</a:t>
            </a:r>
            <a:endParaRPr lang="en-US" sz="2300" kern="0" cap="none" dirty="0">
              <a:solidFill>
                <a:srgbClr val="0C233C"/>
              </a:solidFill>
              <a:latin typeface="Perpetua" panose="02020502060401020303" pitchFamily="18" charset="0"/>
            </a:endParaRPr>
          </a:p>
          <a:p>
            <a:pPr algn="just"/>
            <a:r>
              <a:rPr lang="en-US" sz="2100" b="0" i="1" cap="none" dirty="0">
                <a:solidFill>
                  <a:srgbClr val="000000"/>
                </a:solidFill>
                <a:latin typeface="Perpetua" panose="02020502060401020303" pitchFamily="18" charset="0"/>
              </a:rPr>
              <a:t>“(2) where the income of the assessee of any assessment year, beginning on or after the 1st day of </a:t>
            </a:r>
            <a:r>
              <a:rPr lang="en-US" sz="2100" b="0" i="1" cap="none" dirty="0" err="1">
                <a:solidFill>
                  <a:srgbClr val="000000"/>
                </a:solidFill>
                <a:latin typeface="Perpetua" panose="02020502060401020303" pitchFamily="18" charset="0"/>
              </a:rPr>
              <a:t>april</a:t>
            </a:r>
            <a:r>
              <a:rPr lang="en-US" sz="2100" b="0" i="1" cap="none" dirty="0">
                <a:solidFill>
                  <a:srgbClr val="000000"/>
                </a:solidFill>
                <a:latin typeface="Perpetua" panose="02020502060401020303" pitchFamily="18" charset="0"/>
              </a:rPr>
              <a:t>, 2021, includes income of the nature specified in clause (vi) of sub-section (2) of section 17 and such specified security or sweat equity shares referred to in the said clause are allotted or transferred directly or indirectly by the current employer, being an eligible start-up referred to in section 80-IAC, the tax or interest on such income included in the notice of demand referred to in sub-section (1) shall be payable by the assessee within fourteen days–</a:t>
            </a:r>
          </a:p>
          <a:p>
            <a:pPr marL="514350" indent="-514350" algn="just">
              <a:buAutoNum type="romanLcParenBoth"/>
            </a:pPr>
            <a:r>
              <a:rPr lang="en-US" sz="2100" b="0" i="1" cap="none" dirty="0">
                <a:solidFill>
                  <a:srgbClr val="000000"/>
                </a:solidFill>
                <a:latin typeface="Perpetua" panose="02020502060401020303" pitchFamily="18" charset="0"/>
              </a:rPr>
              <a:t>after the expiry of forty-eight months from the end of the relevant assessment year; or</a:t>
            </a:r>
          </a:p>
          <a:p>
            <a:pPr marL="514350" indent="-514350" algn="just">
              <a:buAutoNum type="romanLcParenBoth"/>
            </a:pPr>
            <a:r>
              <a:rPr lang="en-US" sz="2100" b="0" i="1" cap="none" dirty="0">
                <a:solidFill>
                  <a:srgbClr val="000000"/>
                </a:solidFill>
                <a:latin typeface="Perpetua" panose="02020502060401020303" pitchFamily="18" charset="0"/>
              </a:rPr>
              <a:t>from the date of the sale of such specified security or sweat equity share by the assessee; or</a:t>
            </a:r>
          </a:p>
          <a:p>
            <a:pPr marL="514350" indent="-514350" algn="just">
              <a:buAutoNum type="romanLcParenBoth"/>
            </a:pPr>
            <a:r>
              <a:rPr lang="en-US" sz="2100" b="0" i="1" cap="none" dirty="0">
                <a:solidFill>
                  <a:srgbClr val="000000"/>
                </a:solidFill>
                <a:latin typeface="Perpetua" panose="02020502060401020303" pitchFamily="18" charset="0"/>
              </a:rPr>
              <a:t>from the date of the assessee ceasing to be the employee of the employer who allotted or transferred him such specified security or sweat equity share, </a:t>
            </a:r>
          </a:p>
          <a:p>
            <a:pPr algn="just"/>
            <a:r>
              <a:rPr lang="en-US" sz="2100" b="0" i="1" cap="none" dirty="0">
                <a:solidFill>
                  <a:srgbClr val="000000"/>
                </a:solidFill>
                <a:latin typeface="Perpetua" panose="02020502060401020303" pitchFamily="18" charset="0"/>
              </a:rPr>
              <a:t>whichever is the earliest.”</a:t>
            </a:r>
          </a:p>
        </p:txBody>
      </p:sp>
      <p:sp>
        <p:nvSpPr>
          <p:cNvPr id="5" name="Title 1">
            <a:extLst>
              <a:ext uri="{FF2B5EF4-FFF2-40B4-BE49-F238E27FC236}">
                <a16:creationId xmlns:a16="http://schemas.microsoft.com/office/drawing/2014/main" id="{A4EAF3CA-4034-49AA-9821-18F3B42232F5}"/>
              </a:ext>
            </a:extLst>
          </p:cNvPr>
          <p:cNvSpPr txBox="1">
            <a:spLocks/>
          </p:cNvSpPr>
          <p:nvPr/>
        </p:nvSpPr>
        <p:spPr bwMode="gray">
          <a:xfrm>
            <a:off x="0" y="1"/>
            <a:ext cx="9144000" cy="46886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400" cap="none" dirty="0" err="1">
                <a:latin typeface="High Tower Text" panose="02040502050506030303" pitchFamily="18" charset="0"/>
              </a:rPr>
              <a:t>Contd</a:t>
            </a:r>
            <a:r>
              <a:rPr lang="en-US" sz="2400" cap="none" dirty="0">
                <a:latin typeface="High Tower Text" panose="02040502050506030303" pitchFamily="18" charset="0"/>
              </a:rPr>
              <a:t>…</a:t>
            </a:r>
            <a:r>
              <a:rPr lang="en-US" sz="3000" cap="none" dirty="0">
                <a:latin typeface="High Tower Text" panose="02040502050506030303" pitchFamily="18" charset="0"/>
              </a:rPr>
              <a:t>.</a:t>
            </a:r>
          </a:p>
        </p:txBody>
      </p:sp>
      <p:graphicFrame>
        <p:nvGraphicFramePr>
          <p:cNvPr id="7" name="Table 6">
            <a:extLst>
              <a:ext uri="{FF2B5EF4-FFF2-40B4-BE49-F238E27FC236}">
                <a16:creationId xmlns:a16="http://schemas.microsoft.com/office/drawing/2014/main" id="{D3840752-291D-49EF-A37A-7F198A82D892}"/>
              </a:ext>
            </a:extLst>
          </p:cNvPr>
          <p:cNvGraphicFramePr>
            <a:graphicFrameLocks noGrp="1"/>
          </p:cNvGraphicFramePr>
          <p:nvPr>
            <p:extLst>
              <p:ext uri="{D42A27DB-BD31-4B8C-83A1-F6EECF244321}">
                <p14:modId xmlns:p14="http://schemas.microsoft.com/office/powerpoint/2010/main" val="1202395329"/>
              </p:ext>
            </p:extLst>
          </p:nvPr>
        </p:nvGraphicFramePr>
        <p:xfrm>
          <a:off x="0" y="5270815"/>
          <a:ext cx="9143999" cy="1587183"/>
        </p:xfrm>
        <a:graphic>
          <a:graphicData uri="http://schemas.openxmlformats.org/drawingml/2006/table">
            <a:tbl>
              <a:tblPr/>
              <a:tblGrid>
                <a:gridCol w="9143999">
                  <a:extLst>
                    <a:ext uri="{9D8B030D-6E8A-4147-A177-3AD203B41FA5}">
                      <a16:colId xmlns:a16="http://schemas.microsoft.com/office/drawing/2014/main" val="20000"/>
                    </a:ext>
                  </a:extLst>
                </a:gridCol>
              </a:tblGrid>
              <a:tr h="1523998">
                <a:tc>
                  <a:txBody>
                    <a:bodyPr/>
                    <a:lstStyle/>
                    <a:p>
                      <a:pPr algn="just">
                        <a:lnSpc>
                          <a:spcPct val="115000"/>
                        </a:lnSpc>
                        <a:spcAft>
                          <a:spcPts val="1000"/>
                        </a:spcAft>
                      </a:pPr>
                      <a:r>
                        <a:rPr lang="en-US" sz="21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marL="0" marR="0" lvl="0" indent="0" algn="just" defTabSz="914400" rtl="0" eaLnBrk="1" fontAlgn="auto" latinLnBrk="0" hangingPunct="1">
                        <a:lnSpc>
                          <a:spcPct val="115000"/>
                        </a:lnSpc>
                        <a:spcBef>
                          <a:spcPts val="0"/>
                        </a:spcBef>
                        <a:spcAft>
                          <a:spcPts val="1000"/>
                        </a:spcAft>
                        <a:buClrTx/>
                        <a:buSzTx/>
                        <a:buFontTx/>
                        <a:buNone/>
                        <a:tabLst/>
                        <a:defRPr/>
                      </a:pPr>
                      <a:r>
                        <a:rPr lang="en-US" sz="2100" kern="1200" dirty="0">
                          <a:solidFill>
                            <a:srgbClr val="0C233C"/>
                          </a:solidFill>
                          <a:effectLst/>
                          <a:latin typeface="Perpetua" panose="02020502060401020303" pitchFamily="18" charset="0"/>
                          <a:ea typeface="+mn-ea"/>
                          <a:cs typeface="+mn-cs"/>
                        </a:rPr>
                        <a:t>As per the existing provisions</a:t>
                      </a:r>
                      <a:r>
                        <a:rPr lang="en-US" sz="2100" kern="1200" baseline="0" dirty="0">
                          <a:solidFill>
                            <a:srgbClr val="0C233C"/>
                          </a:solidFill>
                          <a:effectLst/>
                          <a:latin typeface="Perpetua" panose="02020502060401020303" pitchFamily="18" charset="0"/>
                          <a:ea typeface="+mn-ea"/>
                          <a:cs typeface="+mn-cs"/>
                        </a:rPr>
                        <a:t> t</a:t>
                      </a:r>
                      <a:r>
                        <a:rPr lang="en-US" sz="2100" kern="1200" dirty="0">
                          <a:solidFill>
                            <a:srgbClr val="0C233C"/>
                          </a:solidFill>
                          <a:effectLst/>
                          <a:latin typeface="Perpetua" panose="02020502060401020303" pitchFamily="18" charset="0"/>
                          <a:ea typeface="+mn-ea"/>
                          <a:cs typeface="+mn-cs"/>
                        </a:rPr>
                        <a:t>he tax on ESOP is required to be paid as a perquisite</a:t>
                      </a:r>
                      <a:r>
                        <a:rPr lang="en-US" sz="2100" kern="1200" baseline="0" dirty="0">
                          <a:solidFill>
                            <a:srgbClr val="0C233C"/>
                          </a:solidFill>
                          <a:effectLst/>
                          <a:latin typeface="Perpetua" panose="02020502060401020303" pitchFamily="18" charset="0"/>
                          <a:ea typeface="+mn-ea"/>
                          <a:cs typeface="+mn-cs"/>
                        </a:rPr>
                        <a:t> </a:t>
                      </a:r>
                      <a:r>
                        <a:rPr lang="en-US" sz="2100" kern="1200" dirty="0">
                          <a:solidFill>
                            <a:srgbClr val="0C233C"/>
                          </a:solidFill>
                          <a:effectLst/>
                          <a:latin typeface="Perpetua" panose="02020502060401020303" pitchFamily="18" charset="0"/>
                          <a:ea typeface="+mn-ea"/>
                          <a:cs typeface="+mn-cs"/>
                        </a:rPr>
                        <a:t>at the time of exercising of the option which may lead to cash flow problem as this benefit of ESOP is in kind.</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60035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86</a:t>
            </a:fld>
            <a:endParaRPr lang="en-US"/>
          </a:p>
        </p:txBody>
      </p:sp>
      <p:graphicFrame>
        <p:nvGraphicFramePr>
          <p:cNvPr id="6" name="Table 5">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1727730123"/>
              </p:ext>
            </p:extLst>
          </p:nvPr>
        </p:nvGraphicFramePr>
        <p:xfrm>
          <a:off x="0" y="304800"/>
          <a:ext cx="9144000" cy="6553200"/>
        </p:xfrm>
        <a:graphic>
          <a:graphicData uri="http://schemas.openxmlformats.org/drawingml/2006/table">
            <a:tbl>
              <a:tblPr/>
              <a:tblGrid>
                <a:gridCol w="9144000">
                  <a:extLst>
                    <a:ext uri="{9D8B030D-6E8A-4147-A177-3AD203B41FA5}">
                      <a16:colId xmlns:a16="http://schemas.microsoft.com/office/drawing/2014/main" val="20000"/>
                    </a:ext>
                  </a:extLst>
                </a:gridCol>
              </a:tblGrid>
              <a:tr h="6553200">
                <a:tc>
                  <a:txBody>
                    <a:bodyPr/>
                    <a:lstStyle/>
                    <a:p>
                      <a:pPr algn="just">
                        <a:lnSpc>
                          <a:spcPct val="100000"/>
                        </a:lnSpc>
                        <a:spcBef>
                          <a:spcPts val="0"/>
                        </a:spcBef>
                        <a:spcAft>
                          <a:spcPts val="0"/>
                        </a:spcAft>
                      </a:pPr>
                      <a:r>
                        <a:rPr lang="en-US" sz="2100" b="1" u="sng" dirty="0">
                          <a:solidFill>
                            <a:srgbClr val="0C233C"/>
                          </a:solidFill>
                          <a:effectLst/>
                          <a:latin typeface="Perpetua" panose="02020502060401020303" pitchFamily="18" charset="0"/>
                          <a:ea typeface="Calibri" panose="020F0502020204030204" pitchFamily="34" charset="0"/>
                          <a:cs typeface="Times New Roman" panose="02020603050405020304" pitchFamily="18" charset="0"/>
                        </a:rPr>
                        <a:t>Brief Impact:</a:t>
                      </a:r>
                      <a:endParaRPr lang="en-US" sz="2200" b="1" u="sng" dirty="0">
                        <a:solidFill>
                          <a:srgbClr val="000000"/>
                        </a:solidFill>
                        <a:effectLst/>
                        <a:latin typeface="Perpetua" panose="02020502060401020303" pitchFamily="18"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90000"/>
                        </a:lnSpc>
                        <a:spcBef>
                          <a:spcPts val="0"/>
                        </a:spcBef>
                        <a:spcAft>
                          <a:spcPts val="0"/>
                        </a:spcAft>
                        <a:buClrTx/>
                        <a:buSzTx/>
                        <a:buFontTx/>
                        <a:buNone/>
                        <a:tabLst/>
                        <a:defRPr/>
                      </a:pPr>
                      <a:r>
                        <a:rPr lang="en-US" sz="2200" kern="1200" dirty="0">
                          <a:solidFill>
                            <a:srgbClr val="000000"/>
                          </a:solidFill>
                          <a:effectLst/>
                          <a:latin typeface="Perpetua" panose="02020502060401020303" pitchFamily="18" charset="0"/>
                          <a:ea typeface="+mn-ea"/>
                          <a:cs typeface="+mn-cs"/>
                        </a:rPr>
                        <a:t>In order to ease the burden of payment of taxes by the employees of the eligible start-ups or TDS by the start-up employer, it is proposed to amend section 192 of the Act, and insert sub-section (1C) therein to clarify that for the purpose of deducting or paying tax under sub-sections (1) or (1A) thereof, as the case may be, a person, being an eligible start-up referred to in section 80-IAC, responsible for paying any income to the assessee being perquisite of the nature specified in clause (vi) of sub-section (2) of section 17 of the Act,</a:t>
                      </a:r>
                      <a:r>
                        <a:rPr lang="en-US" sz="2200" kern="1200" baseline="0" dirty="0">
                          <a:solidFill>
                            <a:srgbClr val="000000"/>
                          </a:solidFill>
                          <a:effectLst/>
                          <a:latin typeface="Perpetua" panose="02020502060401020303" pitchFamily="18" charset="0"/>
                          <a:ea typeface="+mn-ea"/>
                          <a:cs typeface="+mn-cs"/>
                        </a:rPr>
                        <a:t> </a:t>
                      </a:r>
                      <a:r>
                        <a:rPr lang="en-US" sz="2200" kern="1200" dirty="0">
                          <a:solidFill>
                            <a:srgbClr val="000000"/>
                          </a:solidFill>
                          <a:effectLst/>
                          <a:latin typeface="Perpetua" panose="02020502060401020303" pitchFamily="18" charset="0"/>
                          <a:ea typeface="+mn-ea"/>
                          <a:cs typeface="+mn-cs"/>
                        </a:rPr>
                        <a:t>in any previous year relevant to the assessment year 2021-22 or subsequent assessment year, deduct or pay, as the case may be, tax on such income within fourteen days -</a:t>
                      </a:r>
                    </a:p>
                    <a:p>
                      <a:pPr marL="0" lvl="0" indent="0" algn="just" fontAlgn="base">
                        <a:lnSpc>
                          <a:spcPct val="90000"/>
                        </a:lnSpc>
                        <a:spcBef>
                          <a:spcPts val="0"/>
                        </a:spcBef>
                        <a:spcAft>
                          <a:spcPts val="0"/>
                        </a:spcAft>
                      </a:pPr>
                      <a:r>
                        <a:rPr lang="en-US" sz="2200" u="none" strike="noStrike" kern="1200" dirty="0">
                          <a:solidFill>
                            <a:srgbClr val="000000"/>
                          </a:solidFill>
                          <a:effectLst/>
                          <a:latin typeface="Perpetua" panose="02020502060401020303" pitchFamily="18" charset="0"/>
                          <a:ea typeface="+mn-ea"/>
                          <a:cs typeface="+mn-cs"/>
                        </a:rPr>
                        <a:t>(</a:t>
                      </a:r>
                      <a:r>
                        <a:rPr lang="en-US" sz="2200" u="none" strike="noStrike" kern="1200" dirty="0" err="1">
                          <a:solidFill>
                            <a:srgbClr val="000000"/>
                          </a:solidFill>
                          <a:effectLst/>
                          <a:latin typeface="Perpetua" panose="02020502060401020303" pitchFamily="18" charset="0"/>
                          <a:ea typeface="+mn-ea"/>
                          <a:cs typeface="+mn-cs"/>
                        </a:rPr>
                        <a:t>i</a:t>
                      </a:r>
                      <a:r>
                        <a:rPr lang="en-US" sz="2200" u="none" strike="noStrike" kern="1200" dirty="0">
                          <a:solidFill>
                            <a:srgbClr val="000000"/>
                          </a:solidFill>
                          <a:effectLst/>
                          <a:latin typeface="Perpetua" panose="02020502060401020303" pitchFamily="18" charset="0"/>
                          <a:ea typeface="+mn-ea"/>
                          <a:cs typeface="+mn-cs"/>
                        </a:rPr>
                        <a:t>) after the expiry of </a:t>
                      </a:r>
                      <a:r>
                        <a:rPr lang="en-US" sz="2200" b="1" u="sng" strike="noStrike" kern="1200" dirty="0">
                          <a:solidFill>
                            <a:srgbClr val="000000"/>
                          </a:solidFill>
                          <a:effectLst/>
                          <a:latin typeface="Perpetua" panose="02020502060401020303" pitchFamily="18" charset="0"/>
                          <a:ea typeface="+mn-ea"/>
                          <a:cs typeface="+mn-cs"/>
                        </a:rPr>
                        <a:t>forty-eight months </a:t>
                      </a:r>
                      <a:r>
                        <a:rPr lang="en-US" sz="2200" u="none" strike="noStrike" kern="1200" dirty="0">
                          <a:solidFill>
                            <a:srgbClr val="000000"/>
                          </a:solidFill>
                          <a:effectLst/>
                          <a:latin typeface="Perpetua" panose="02020502060401020303" pitchFamily="18" charset="0"/>
                          <a:ea typeface="+mn-ea"/>
                          <a:cs typeface="+mn-cs"/>
                        </a:rPr>
                        <a:t>from the end of the relevant assessment year; or</a:t>
                      </a:r>
                      <a:endParaRPr lang="en-US" sz="2200" b="1" u="sng" dirty="0">
                        <a:solidFill>
                          <a:srgbClr val="000000"/>
                        </a:solidFill>
                        <a:effectLst/>
                        <a:latin typeface="Perpetua" panose="02020502060401020303" pitchFamily="18" charset="0"/>
                        <a:ea typeface="Calibri" panose="020F0502020204030204" pitchFamily="34" charset="0"/>
                        <a:cs typeface="Times New Roman" panose="02020603050405020304" pitchFamily="18" charset="0"/>
                      </a:endParaRPr>
                    </a:p>
                    <a:p>
                      <a:pPr algn="just">
                        <a:lnSpc>
                          <a:spcPct val="90000"/>
                        </a:lnSpc>
                        <a:spcBef>
                          <a:spcPts val="0"/>
                        </a:spcBef>
                        <a:spcAft>
                          <a:spcPts val="0"/>
                        </a:spcAft>
                      </a:pPr>
                      <a:r>
                        <a:rPr lang="en-US" sz="2200" kern="1200" cap="none" dirty="0">
                          <a:solidFill>
                            <a:srgbClr val="000000"/>
                          </a:solidFill>
                          <a:latin typeface="Perpetua" panose="02020502060401020303" pitchFamily="18" charset="0"/>
                        </a:rPr>
                        <a:t>(ii) from the </a:t>
                      </a:r>
                      <a:r>
                        <a:rPr lang="en-US" sz="2200" b="1" u="sng" kern="1200" cap="none" dirty="0">
                          <a:solidFill>
                            <a:srgbClr val="000000"/>
                          </a:solidFill>
                          <a:latin typeface="Perpetua" panose="02020502060401020303" pitchFamily="18" charset="0"/>
                        </a:rPr>
                        <a:t>date of the sale of such specified security or sweat equity share</a:t>
                      </a:r>
                      <a:r>
                        <a:rPr lang="en-US" sz="2200" kern="1200" cap="none" dirty="0">
                          <a:solidFill>
                            <a:srgbClr val="000000"/>
                          </a:solidFill>
                          <a:latin typeface="Perpetua" panose="02020502060401020303" pitchFamily="18" charset="0"/>
                        </a:rPr>
                        <a:t> by the assessee; or</a:t>
                      </a:r>
                    </a:p>
                    <a:p>
                      <a:pPr algn="just">
                        <a:lnSpc>
                          <a:spcPct val="90000"/>
                        </a:lnSpc>
                        <a:spcBef>
                          <a:spcPts val="0"/>
                        </a:spcBef>
                        <a:spcAft>
                          <a:spcPts val="0"/>
                        </a:spcAft>
                      </a:pPr>
                      <a:r>
                        <a:rPr lang="en-US" sz="2200" kern="1200" cap="none" dirty="0">
                          <a:solidFill>
                            <a:srgbClr val="000000"/>
                          </a:solidFill>
                          <a:latin typeface="Perpetua" panose="02020502060401020303" pitchFamily="18" charset="0"/>
                        </a:rPr>
                        <a:t>(iii)from the </a:t>
                      </a:r>
                      <a:r>
                        <a:rPr lang="en-US" sz="2200" b="1" u="sng" kern="1200" cap="none" dirty="0">
                          <a:solidFill>
                            <a:srgbClr val="000000"/>
                          </a:solidFill>
                          <a:latin typeface="Perpetua" panose="02020502060401020303" pitchFamily="18" charset="0"/>
                        </a:rPr>
                        <a:t>date of which the assessee ceases to be the employee of the person</a:t>
                      </a:r>
                      <a:r>
                        <a:rPr lang="en-US" sz="2200" kern="1200" cap="none" dirty="0">
                          <a:solidFill>
                            <a:srgbClr val="000000"/>
                          </a:solidFill>
                          <a:latin typeface="Perpetua" panose="02020502060401020303" pitchFamily="18" charset="0"/>
                        </a:rPr>
                        <a:t>;</a:t>
                      </a:r>
                    </a:p>
                    <a:p>
                      <a:pPr algn="just">
                        <a:lnSpc>
                          <a:spcPct val="90000"/>
                        </a:lnSpc>
                        <a:spcBef>
                          <a:spcPts val="0"/>
                        </a:spcBef>
                        <a:spcAft>
                          <a:spcPts val="0"/>
                        </a:spcAft>
                      </a:pPr>
                      <a:r>
                        <a:rPr lang="en-US" sz="2200" kern="1200" cap="none" dirty="0">
                          <a:solidFill>
                            <a:srgbClr val="000000"/>
                          </a:solidFill>
                          <a:latin typeface="Perpetua" panose="02020502060401020303" pitchFamily="18" charset="0"/>
                        </a:rPr>
                        <a:t>whichever is the earliest </a:t>
                      </a:r>
                      <a:r>
                        <a:rPr lang="en-US" sz="2200" b="1" u="sng" kern="1200" cap="none" dirty="0">
                          <a:solidFill>
                            <a:srgbClr val="000000"/>
                          </a:solidFill>
                          <a:latin typeface="Perpetua" panose="02020502060401020303" pitchFamily="18" charset="0"/>
                        </a:rPr>
                        <a:t>on the basis of rates in force of the financial year in which the said specified security or sweat equity share is allotted or transferred</a:t>
                      </a:r>
                      <a:r>
                        <a:rPr lang="en-US" sz="2200" kern="1200" cap="none" dirty="0">
                          <a:solidFill>
                            <a:srgbClr val="000000"/>
                          </a:solidFill>
                          <a:latin typeface="Perpetua" panose="02020502060401020303" pitchFamily="18" charset="0"/>
                        </a:rPr>
                        <a:t>. Similar amendments have been carried out in section 191 (for assessee to pay the tax direct in case of no TDS) and in section 156 (for notice of demand) and in section 140A (for calculating self-assessment).</a:t>
                      </a:r>
                      <a:endParaRPr lang="en-US" sz="2200" b="1" u="sng" dirty="0">
                        <a:solidFill>
                          <a:srgbClr val="000000"/>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7" name="Title 1"/>
          <p:cNvSpPr txBox="1">
            <a:spLocks/>
          </p:cNvSpPr>
          <p:nvPr/>
        </p:nvSpPr>
        <p:spPr bwMode="gray">
          <a:xfrm>
            <a:off x="0" y="0"/>
            <a:ext cx="9144000" cy="3048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000" cap="none" dirty="0" err="1">
                <a:latin typeface="High Tower Text" panose="02040502050506030303" pitchFamily="18" charset="0"/>
              </a:rPr>
              <a:t>Contd</a:t>
            </a:r>
            <a:r>
              <a:rPr lang="en-US" sz="2000" cap="none" dirty="0">
                <a:latin typeface="High Tower Text" panose="02040502050506030303" pitchFamily="18" charset="0"/>
              </a:rPr>
              <a:t>….</a:t>
            </a:r>
          </a:p>
        </p:txBody>
      </p:sp>
    </p:spTree>
    <p:extLst>
      <p:ext uri="{BB962C8B-B14F-4D97-AF65-F5344CB8AC3E}">
        <p14:creationId xmlns:p14="http://schemas.microsoft.com/office/powerpoint/2010/main" val="35788857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9512" y="1412776"/>
            <a:ext cx="8839200" cy="2251721"/>
          </a:xfrm>
          <a:ln>
            <a:solidFill>
              <a:schemeClr val="tx2"/>
            </a:solidFill>
          </a:ln>
        </p:spPr>
        <p:txBody>
          <a:bodyPr/>
          <a:lstStyle/>
          <a:p>
            <a:pPr algn="just"/>
            <a:r>
              <a:rPr lang="en-US" sz="2200" b="1" u="sng" dirty="0">
                <a:solidFill>
                  <a:srgbClr val="0C233C"/>
                </a:solidFill>
                <a:latin typeface="Perpetua" panose="02020502060401020303" pitchFamily="18" charset="0"/>
              </a:rPr>
              <a:t>Omission in Section 115UA </a:t>
            </a:r>
            <a:r>
              <a:rPr lang="en-US" sz="2200" b="1" u="sng" dirty="0" err="1">
                <a:solidFill>
                  <a:srgbClr val="0C233C"/>
                </a:solidFill>
                <a:latin typeface="Perpetua" panose="02020502060401020303" pitchFamily="18" charset="0"/>
              </a:rPr>
              <a:t>w.e.f</a:t>
            </a:r>
            <a:r>
              <a:rPr lang="en-US" sz="2200" b="1" u="sng" dirty="0">
                <a:solidFill>
                  <a:srgbClr val="0C233C"/>
                </a:solidFill>
                <a:latin typeface="Perpetua" panose="02020502060401020303" pitchFamily="18" charset="0"/>
              </a:rPr>
              <a:t>. 1st day of April, 2021:-</a:t>
            </a:r>
          </a:p>
          <a:p>
            <a:pPr algn="just"/>
            <a:r>
              <a:rPr lang="en-US" sz="2200" dirty="0">
                <a:solidFill>
                  <a:srgbClr val="0C233C"/>
                </a:solidFill>
                <a:latin typeface="Perpetua" panose="02020502060401020303" pitchFamily="18" charset="0"/>
              </a:rPr>
              <a:t>(3) If in any previous year, the distributed income or any part thereof, received by a unit holder from the business trust is of the nature as referred to in </a:t>
            </a:r>
            <a:r>
              <a:rPr lang="en-US" sz="2200" b="1" strike="sngStrike" dirty="0">
                <a:solidFill>
                  <a:srgbClr val="0C233C"/>
                </a:solidFill>
                <a:latin typeface="Perpetua" panose="02020502060401020303" pitchFamily="18" charset="0"/>
              </a:rPr>
              <a:t>sub-clause (</a:t>
            </a:r>
            <a:r>
              <a:rPr lang="en-US" sz="2200" b="1" i="1" strike="sngStrike" dirty="0">
                <a:solidFill>
                  <a:srgbClr val="0C233C"/>
                </a:solidFill>
                <a:latin typeface="Perpetua" panose="02020502060401020303" pitchFamily="18" charset="0"/>
              </a:rPr>
              <a:t>a</a:t>
            </a:r>
            <a:r>
              <a:rPr lang="en-US" sz="2200" b="1" strike="sngStrike" dirty="0">
                <a:solidFill>
                  <a:srgbClr val="0C233C"/>
                </a:solidFill>
                <a:latin typeface="Perpetua" panose="02020502060401020303" pitchFamily="18" charset="0"/>
              </a:rPr>
              <a:t>)</a:t>
            </a:r>
            <a:r>
              <a:rPr lang="en-US" sz="2200" b="1" dirty="0">
                <a:solidFill>
                  <a:srgbClr val="0C233C"/>
                </a:solidFill>
                <a:latin typeface="Perpetua" panose="02020502060401020303" pitchFamily="18" charset="0"/>
              </a:rPr>
              <a:t> </a:t>
            </a:r>
            <a:r>
              <a:rPr lang="en-US" sz="2200" dirty="0">
                <a:solidFill>
                  <a:srgbClr val="0C233C"/>
                </a:solidFill>
                <a:latin typeface="Perpetua" panose="02020502060401020303" pitchFamily="18" charset="0"/>
              </a:rPr>
              <a:t>of clause (</a:t>
            </a:r>
            <a:r>
              <a:rPr lang="en-US" sz="2200" i="1" dirty="0">
                <a:solidFill>
                  <a:srgbClr val="0C233C"/>
                </a:solidFill>
                <a:latin typeface="Perpetua" panose="02020502060401020303" pitchFamily="18" charset="0"/>
              </a:rPr>
              <a:t>23FC</a:t>
            </a:r>
            <a:r>
              <a:rPr lang="en-US" sz="2200" dirty="0">
                <a:solidFill>
                  <a:srgbClr val="0C233C"/>
                </a:solidFill>
                <a:latin typeface="Perpetua" panose="02020502060401020303" pitchFamily="18" charset="0"/>
              </a:rPr>
              <a:t>) or clause (</a:t>
            </a:r>
            <a:r>
              <a:rPr lang="en-US" sz="2200" i="1" dirty="0">
                <a:solidFill>
                  <a:srgbClr val="0C233C"/>
                </a:solidFill>
                <a:latin typeface="Perpetua" panose="02020502060401020303" pitchFamily="18" charset="0"/>
              </a:rPr>
              <a:t>23FCA</a:t>
            </a:r>
            <a:r>
              <a:rPr lang="en-US" sz="2200" dirty="0">
                <a:solidFill>
                  <a:srgbClr val="0C233C"/>
                </a:solidFill>
                <a:latin typeface="Perpetua" panose="02020502060401020303" pitchFamily="18" charset="0"/>
              </a:rPr>
              <a:t>) of section 10, then, such distributed income or part thereof shall be deemed to be income of such unit holder and shall be charged to tax as income of the previous year.</a:t>
            </a:r>
            <a:endParaRPr lang="en-US" sz="2200" b="1" u="sng" dirty="0">
              <a:solidFill>
                <a:srgbClr val="0C233C"/>
              </a:solidFill>
              <a:latin typeface="Perpetua" panose="02020502060401020303" pitchFamily="18" charset="0"/>
            </a:endParaRPr>
          </a:p>
        </p:txBody>
      </p:sp>
      <p:sp>
        <p:nvSpPr>
          <p:cNvPr id="4" name="Slide Number Placeholder 3"/>
          <p:cNvSpPr>
            <a:spLocks noGrp="1"/>
          </p:cNvSpPr>
          <p:nvPr>
            <p:ph type="sldNum" sz="quarter" idx="12"/>
          </p:nvPr>
        </p:nvSpPr>
        <p:spPr/>
        <p:txBody>
          <a:bodyPr/>
          <a:lstStyle/>
          <a:p>
            <a:fld id="{30E6179D-5383-456B-B231-50ACACB8F698}" type="slidenum">
              <a:rPr lang="en-US" smtClean="0"/>
              <a:pPr/>
              <a:t>87</a:t>
            </a:fld>
            <a:endParaRPr lang="en-US"/>
          </a:p>
        </p:txBody>
      </p:sp>
      <p:sp>
        <p:nvSpPr>
          <p:cNvPr id="6"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r>
              <a:rPr lang="en-IN" sz="3200" cap="none" dirty="0">
                <a:latin typeface="High Tower Text" panose="02040502050506030303" pitchFamily="18" charset="0"/>
              </a:rPr>
              <a:t>7. </a:t>
            </a:r>
            <a:r>
              <a:rPr lang="en-US" sz="3200" cap="none" dirty="0">
                <a:latin typeface="High Tower Text" panose="02040502050506030303" pitchFamily="18" charset="0"/>
              </a:rPr>
              <a:t>Modification of the definition of “business trust” 							   (Clause 62</a:t>
            </a:r>
            <a:r>
              <a:rPr lang="en-US" sz="3200" i="1" cap="none" dirty="0">
                <a:latin typeface="High Tower Text" panose="02040502050506030303" pitchFamily="18" charset="0"/>
              </a:rPr>
              <a:t>)</a:t>
            </a:r>
            <a:r>
              <a:rPr lang="en-US" sz="3200" cap="none" dirty="0">
                <a:latin typeface="High Tower Text" panose="02040502050506030303" pitchFamily="18" charset="0"/>
              </a:rPr>
              <a:t> </a:t>
            </a:r>
          </a:p>
          <a:p>
            <a:r>
              <a:rPr lang="en-US" sz="3200" cap="none" dirty="0">
                <a:latin typeface="High Tower Text" panose="02040502050506030303" pitchFamily="18" charset="0"/>
              </a:rPr>
              <a:t>				</a:t>
            </a:r>
          </a:p>
        </p:txBody>
      </p:sp>
      <p:graphicFrame>
        <p:nvGraphicFramePr>
          <p:cNvPr id="7" name="Table 6">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3650915959"/>
              </p:ext>
            </p:extLst>
          </p:nvPr>
        </p:nvGraphicFramePr>
        <p:xfrm>
          <a:off x="161003" y="3920874"/>
          <a:ext cx="8821993" cy="2611120"/>
        </p:xfrm>
        <a:graphic>
          <a:graphicData uri="http://schemas.openxmlformats.org/drawingml/2006/table">
            <a:tbl>
              <a:tblPr/>
              <a:tblGrid>
                <a:gridCol w="8821993">
                  <a:extLst>
                    <a:ext uri="{9D8B030D-6E8A-4147-A177-3AD203B41FA5}">
                      <a16:colId xmlns:a16="http://schemas.microsoft.com/office/drawing/2014/main" val="20000"/>
                    </a:ext>
                  </a:extLst>
                </a:gridCol>
              </a:tblGrid>
              <a:tr h="1993776">
                <a:tc>
                  <a:txBody>
                    <a:bodyPr/>
                    <a:lstStyle/>
                    <a:p>
                      <a:pPr algn="just">
                        <a:lnSpc>
                          <a:spcPct val="115000"/>
                        </a:lnSpc>
                        <a:spcAft>
                          <a:spcPts val="1000"/>
                        </a:spcAft>
                      </a:pPr>
                      <a:r>
                        <a:rPr lang="en-US" sz="2000" b="1" u="sng" dirty="0">
                          <a:solidFill>
                            <a:srgbClr val="0C233C"/>
                          </a:solidFill>
                          <a:effectLst/>
                          <a:latin typeface="Perpetua" pitchFamily="18" charset="0"/>
                          <a:ea typeface="Calibri" panose="020F0502020204030204" pitchFamily="34" charset="0"/>
                          <a:cs typeface="Times New Roman" panose="02020603050405020304" pitchFamily="18" charset="0"/>
                        </a:rPr>
                        <a:t>Brief Impact:</a:t>
                      </a:r>
                    </a:p>
                    <a:p>
                      <a:pPr algn="just" fontAlgn="base"/>
                      <a:r>
                        <a:rPr lang="en-US" sz="2000" kern="1200" dirty="0">
                          <a:solidFill>
                            <a:srgbClr val="0C233C"/>
                          </a:solidFill>
                          <a:effectLst/>
                          <a:latin typeface="Perpetua" pitchFamily="18" charset="0"/>
                          <a:ea typeface="+mn-ea"/>
                          <a:cs typeface="+mn-cs"/>
                        </a:rPr>
                        <a:t>In order to give the same status to</a:t>
                      </a:r>
                      <a:r>
                        <a:rPr lang="en-US" sz="2000" kern="1200" baseline="0" dirty="0">
                          <a:solidFill>
                            <a:srgbClr val="0C233C"/>
                          </a:solidFill>
                          <a:effectLst/>
                          <a:latin typeface="Perpetua" pitchFamily="18" charset="0"/>
                          <a:ea typeface="+mn-ea"/>
                          <a:cs typeface="+mn-cs"/>
                        </a:rPr>
                        <a:t> </a:t>
                      </a:r>
                      <a:r>
                        <a:rPr lang="en-US" sz="2000" kern="1200" dirty="0">
                          <a:solidFill>
                            <a:srgbClr val="0C233C"/>
                          </a:solidFill>
                          <a:effectLst/>
                          <a:latin typeface="Perpetua" pitchFamily="18" charset="0"/>
                          <a:ea typeface="+mn-ea"/>
                          <a:cs typeface="+mn-cs"/>
                        </a:rPr>
                        <a:t>private unlisted </a:t>
                      </a:r>
                      <a:r>
                        <a:rPr lang="en-US" sz="2000" kern="1200" dirty="0" err="1">
                          <a:solidFill>
                            <a:srgbClr val="0C233C"/>
                          </a:solidFill>
                          <a:effectLst/>
                          <a:latin typeface="Perpetua" pitchFamily="18" charset="0"/>
                          <a:ea typeface="+mn-ea"/>
                          <a:cs typeface="+mn-cs"/>
                        </a:rPr>
                        <a:t>InvITs</a:t>
                      </a:r>
                      <a:r>
                        <a:rPr lang="en-US" sz="2000" kern="1200" dirty="0">
                          <a:solidFill>
                            <a:srgbClr val="0C233C"/>
                          </a:solidFill>
                          <a:effectLst/>
                          <a:latin typeface="Perpetua" pitchFamily="18" charset="0"/>
                          <a:ea typeface="+mn-ea"/>
                          <a:cs typeface="+mn-cs"/>
                        </a:rPr>
                        <a:t> as public listed </a:t>
                      </a:r>
                      <a:r>
                        <a:rPr lang="en-US" sz="2000" kern="1200" dirty="0" err="1">
                          <a:solidFill>
                            <a:srgbClr val="0C233C"/>
                          </a:solidFill>
                          <a:effectLst/>
                          <a:latin typeface="Perpetua" pitchFamily="18" charset="0"/>
                          <a:ea typeface="+mn-ea"/>
                          <a:cs typeface="+mn-cs"/>
                        </a:rPr>
                        <a:t>InvITs</a:t>
                      </a:r>
                      <a:r>
                        <a:rPr lang="en-US" sz="2000" kern="1200" dirty="0">
                          <a:solidFill>
                            <a:srgbClr val="0C233C"/>
                          </a:solidFill>
                          <a:effectLst/>
                          <a:latin typeface="Perpetua" pitchFamily="18" charset="0"/>
                          <a:ea typeface="+mn-ea"/>
                          <a:cs typeface="+mn-cs"/>
                        </a:rPr>
                        <a:t> with regards to tax treatments under the Act</a:t>
                      </a:r>
                      <a:r>
                        <a:rPr lang="en-US" sz="2000" kern="1200" baseline="0" dirty="0">
                          <a:solidFill>
                            <a:srgbClr val="0C233C"/>
                          </a:solidFill>
                          <a:effectLst/>
                          <a:latin typeface="Perpetua" pitchFamily="18" charset="0"/>
                          <a:ea typeface="+mn-ea"/>
                          <a:cs typeface="+mn-cs"/>
                        </a:rPr>
                        <a:t> &amp; that SEBI has </a:t>
                      </a:r>
                      <a:r>
                        <a:rPr lang="en-US" sz="2000" kern="1200" dirty="0">
                          <a:solidFill>
                            <a:srgbClr val="0C233C"/>
                          </a:solidFill>
                          <a:effectLst/>
                          <a:latin typeface="Perpetua" pitchFamily="18" charset="0"/>
                          <a:ea typeface="+mn-ea"/>
                          <a:cs typeface="+mn-cs"/>
                        </a:rPr>
                        <a:t>done away with the mandatory listing requirement for </a:t>
                      </a:r>
                      <a:r>
                        <a:rPr lang="en-US" sz="2000" kern="1200" dirty="0" err="1">
                          <a:solidFill>
                            <a:srgbClr val="0C233C"/>
                          </a:solidFill>
                          <a:effectLst/>
                          <a:latin typeface="Perpetua" pitchFamily="18" charset="0"/>
                          <a:ea typeface="+mn-ea"/>
                          <a:cs typeface="+mn-cs"/>
                        </a:rPr>
                        <a:t>InvITs</a:t>
                      </a:r>
                      <a:r>
                        <a:rPr lang="en-US" sz="2000" kern="1200" dirty="0">
                          <a:solidFill>
                            <a:srgbClr val="0C233C"/>
                          </a:solidFill>
                          <a:effectLst/>
                          <a:latin typeface="Perpetua" pitchFamily="18" charset="0"/>
                          <a:ea typeface="+mn-ea"/>
                          <a:cs typeface="+mn-cs"/>
                        </a:rPr>
                        <a:t>, the definition of business trusts under the Act is required to be aligned with the amended SEBI Regulations.</a:t>
                      </a:r>
                    </a:p>
                    <a:p>
                      <a:pPr algn="just" fontAlgn="base"/>
                      <a:r>
                        <a:rPr lang="en-US" sz="2000" b="1" u="sng" kern="1200" dirty="0">
                          <a:solidFill>
                            <a:srgbClr val="0C233C"/>
                          </a:solidFill>
                          <a:effectLst/>
                          <a:latin typeface="Perpetua" pitchFamily="18" charset="0"/>
                          <a:ea typeface="+mn-ea"/>
                          <a:cs typeface="+mn-cs"/>
                        </a:rPr>
                        <a:t>Therefore, it is proposed to amend clause (13A) of section 2 of the Act to modify the definition of “business trust” so as to do away with the requirement of the units of business trust to be listed on a </a:t>
                      </a:r>
                      <a:r>
                        <a:rPr lang="en-US" sz="2000" b="1" u="sng" kern="1200" dirty="0" err="1">
                          <a:solidFill>
                            <a:srgbClr val="0C233C"/>
                          </a:solidFill>
                          <a:effectLst/>
                          <a:latin typeface="Perpetua" pitchFamily="18" charset="0"/>
                          <a:ea typeface="+mn-ea"/>
                          <a:cs typeface="+mn-cs"/>
                        </a:rPr>
                        <a:t>recognised</a:t>
                      </a:r>
                      <a:r>
                        <a:rPr lang="en-US" sz="2000" b="1" u="sng" kern="1200" dirty="0">
                          <a:solidFill>
                            <a:srgbClr val="0C233C"/>
                          </a:solidFill>
                          <a:effectLst/>
                          <a:latin typeface="Perpetua" pitchFamily="18" charset="0"/>
                          <a:ea typeface="+mn-ea"/>
                          <a:cs typeface="+mn-cs"/>
                        </a:rPr>
                        <a:t> stock exchange.</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0054094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88</a:t>
            </a:fld>
            <a:endParaRPr lang="en-US"/>
          </a:p>
        </p:txBody>
      </p:sp>
      <p:sp>
        <p:nvSpPr>
          <p:cNvPr id="6" name="Title 1"/>
          <p:cNvSpPr txBox="1">
            <a:spLocks/>
          </p:cNvSpPr>
          <p:nvPr/>
        </p:nvSpPr>
        <p:spPr bwMode="gray">
          <a:xfrm>
            <a:off x="0" y="0"/>
            <a:ext cx="9144000" cy="838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just"/>
            <a:r>
              <a:rPr lang="en-IN" sz="2600" cap="none" dirty="0">
                <a:latin typeface="Perpetua" panose="02020502060401020303" pitchFamily="18" charset="0"/>
              </a:rPr>
              <a:t>8. </a:t>
            </a:r>
            <a:r>
              <a:rPr lang="en-US" sz="2600" cap="none" dirty="0">
                <a:latin typeface="Perpetua" panose="02020502060401020303" pitchFamily="18" charset="0"/>
              </a:rPr>
              <a:t>Allowing carry forward of losses or depreciation in certain amalgamations [Clause 31]</a:t>
            </a:r>
          </a:p>
        </p:txBody>
      </p:sp>
      <p:sp>
        <p:nvSpPr>
          <p:cNvPr id="7" name="TextBox 6"/>
          <p:cNvSpPr txBox="1"/>
          <p:nvPr/>
        </p:nvSpPr>
        <p:spPr>
          <a:xfrm>
            <a:off x="0" y="838201"/>
            <a:ext cx="9139808" cy="6110904"/>
          </a:xfrm>
          <a:prstGeom prst="rect">
            <a:avLst/>
          </a:prstGeom>
          <a:noFill/>
        </p:spPr>
        <p:txBody>
          <a:bodyPr wrap="square" rtlCol="0">
            <a:spAutoFit/>
          </a:bodyPr>
          <a:lstStyle/>
          <a:p>
            <a:pPr algn="just">
              <a:lnSpc>
                <a:spcPct val="90000"/>
              </a:lnSpc>
            </a:pPr>
            <a:r>
              <a:rPr lang="en-US" sz="2100" b="1" u="sng" dirty="0">
                <a:solidFill>
                  <a:srgbClr val="0C233C"/>
                </a:solidFill>
                <a:latin typeface="Perpetua" panose="02020502060401020303" pitchFamily="18" charset="0"/>
              </a:rPr>
              <a:t>Substitution of Section 72AA </a:t>
            </a:r>
            <a:r>
              <a:rPr lang="en-US" sz="2100" b="1" u="sng" dirty="0" err="1">
                <a:solidFill>
                  <a:srgbClr val="0C233C"/>
                </a:solidFill>
                <a:latin typeface="Perpetua" panose="02020502060401020303" pitchFamily="18" charset="0"/>
              </a:rPr>
              <a:t>w.e.f</a:t>
            </a:r>
            <a:r>
              <a:rPr lang="en-US" sz="2100" b="1" u="sng" dirty="0">
                <a:solidFill>
                  <a:srgbClr val="0C233C"/>
                </a:solidFill>
                <a:latin typeface="Perpetua" panose="02020502060401020303" pitchFamily="18" charset="0"/>
              </a:rPr>
              <a:t>. 1st day of April, 2020:-</a:t>
            </a:r>
          </a:p>
          <a:p>
            <a:pPr algn="just">
              <a:lnSpc>
                <a:spcPct val="90000"/>
              </a:lnSpc>
            </a:pPr>
            <a:r>
              <a:rPr lang="en-US" sz="2100" dirty="0">
                <a:solidFill>
                  <a:srgbClr val="0C233C"/>
                </a:solidFill>
                <a:latin typeface="Perpetua" panose="02020502060401020303" pitchFamily="18" charset="0"/>
              </a:rPr>
              <a:t>“72AA. Notwithstanding anything contained in sub-clauses </a:t>
            </a:r>
            <a:r>
              <a:rPr lang="en-US" sz="2100" i="1" dirty="0">
                <a:solidFill>
                  <a:srgbClr val="0C233C"/>
                </a:solidFill>
                <a:latin typeface="Perpetua" panose="02020502060401020303" pitchFamily="18" charset="0"/>
              </a:rPr>
              <a:t>(</a:t>
            </a:r>
            <a:r>
              <a:rPr lang="en-US" sz="2100" i="1" dirty="0" err="1">
                <a:solidFill>
                  <a:srgbClr val="0C233C"/>
                </a:solidFill>
                <a:latin typeface="Perpetua" panose="02020502060401020303" pitchFamily="18" charset="0"/>
              </a:rPr>
              <a:t>i</a:t>
            </a:r>
            <a:r>
              <a:rPr lang="en-US" sz="2100" dirty="0">
                <a:solidFill>
                  <a:srgbClr val="0C233C"/>
                </a:solidFill>
                <a:latin typeface="Perpetua" panose="02020502060401020303" pitchFamily="18" charset="0"/>
              </a:rPr>
              <a:t>) to </a:t>
            </a:r>
            <a:r>
              <a:rPr lang="en-US" sz="2100" i="1" dirty="0">
                <a:solidFill>
                  <a:srgbClr val="0C233C"/>
                </a:solidFill>
                <a:latin typeface="Perpetua" panose="02020502060401020303" pitchFamily="18" charset="0"/>
              </a:rPr>
              <a:t>(iii</a:t>
            </a:r>
            <a:r>
              <a:rPr lang="en-US" sz="2100" dirty="0">
                <a:solidFill>
                  <a:srgbClr val="0C233C"/>
                </a:solidFill>
                <a:latin typeface="Perpetua" panose="02020502060401020303" pitchFamily="18" charset="0"/>
              </a:rPr>
              <a:t>) of Clause </a:t>
            </a:r>
            <a:r>
              <a:rPr lang="en-US" sz="2100" i="1" dirty="0">
                <a:solidFill>
                  <a:srgbClr val="0C233C"/>
                </a:solidFill>
                <a:latin typeface="Perpetua" panose="02020502060401020303" pitchFamily="18" charset="0"/>
              </a:rPr>
              <a:t>(1B</a:t>
            </a:r>
            <a:r>
              <a:rPr lang="en-US" sz="2100" dirty="0">
                <a:solidFill>
                  <a:srgbClr val="0C233C"/>
                </a:solidFill>
                <a:latin typeface="Perpetua" panose="02020502060401020303" pitchFamily="18" charset="0"/>
              </a:rPr>
              <a:t>) of section 2 or section 72A, where there has been an amalgamation of––</a:t>
            </a:r>
          </a:p>
          <a:p>
            <a:pPr algn="just">
              <a:lnSpc>
                <a:spcPct val="90000"/>
              </a:lnSpc>
            </a:pPr>
            <a:r>
              <a:rPr lang="en-US" sz="2100" dirty="0">
                <a:solidFill>
                  <a:srgbClr val="0C233C"/>
                </a:solidFill>
                <a:latin typeface="Perpetua" panose="02020502060401020303" pitchFamily="18" charset="0"/>
              </a:rPr>
              <a:t>(</a:t>
            </a:r>
            <a:r>
              <a:rPr lang="en-US" sz="2100" i="1" dirty="0">
                <a:solidFill>
                  <a:srgbClr val="0C233C"/>
                </a:solidFill>
                <a:latin typeface="Perpetua" panose="02020502060401020303" pitchFamily="18" charset="0"/>
              </a:rPr>
              <a:t>i</a:t>
            </a:r>
            <a:r>
              <a:rPr lang="en-US" sz="2100" dirty="0">
                <a:solidFill>
                  <a:srgbClr val="0C233C"/>
                </a:solidFill>
                <a:latin typeface="Perpetua" panose="02020502060401020303" pitchFamily="18" charset="0"/>
              </a:rPr>
              <a:t>) one or more banking company with any other banking institution under a Scheme sanctioned and brought into force by the central government under Sub-section (</a:t>
            </a:r>
            <a:r>
              <a:rPr lang="en-US" sz="2100" i="1" dirty="0">
                <a:solidFill>
                  <a:srgbClr val="0C233C"/>
                </a:solidFill>
                <a:latin typeface="Perpetua" panose="02020502060401020303" pitchFamily="18" charset="0"/>
              </a:rPr>
              <a:t>7</a:t>
            </a:r>
            <a:r>
              <a:rPr lang="en-US" sz="2100" dirty="0">
                <a:solidFill>
                  <a:srgbClr val="0C233C"/>
                </a:solidFill>
                <a:latin typeface="Perpetua" panose="02020502060401020303" pitchFamily="18" charset="0"/>
              </a:rPr>
              <a:t>) of section 45 of the banking regulation act, 1949; or</a:t>
            </a:r>
          </a:p>
          <a:p>
            <a:pPr algn="just">
              <a:lnSpc>
                <a:spcPct val="90000"/>
              </a:lnSpc>
            </a:pPr>
            <a:r>
              <a:rPr lang="en-US" sz="2100" dirty="0">
                <a:solidFill>
                  <a:srgbClr val="0C233C"/>
                </a:solidFill>
                <a:latin typeface="Perpetua" panose="02020502060401020303" pitchFamily="18" charset="0"/>
              </a:rPr>
              <a:t>(</a:t>
            </a:r>
            <a:r>
              <a:rPr lang="en-US" sz="2100" i="1" dirty="0">
                <a:solidFill>
                  <a:srgbClr val="0C233C"/>
                </a:solidFill>
                <a:latin typeface="Perpetua" panose="02020502060401020303" pitchFamily="18" charset="0"/>
              </a:rPr>
              <a:t>ii</a:t>
            </a:r>
            <a:r>
              <a:rPr lang="en-US" sz="2100" dirty="0">
                <a:solidFill>
                  <a:srgbClr val="0C233C"/>
                </a:solidFill>
                <a:latin typeface="Perpetua" panose="02020502060401020303" pitchFamily="18" charset="0"/>
              </a:rPr>
              <a:t>) one or more corresponding new bank or banks with any other corresponding New bank under a scheme brought into force by the central government under Section 9 of the banking companies (acquisition and transfer of undertakings) Act, 1970 or under section 9 of the banking companies (acquisition and transfer of Undertakings) act, 1980 or both, as the case may be; or</a:t>
            </a:r>
          </a:p>
          <a:p>
            <a:pPr algn="just">
              <a:lnSpc>
                <a:spcPct val="90000"/>
              </a:lnSpc>
            </a:pPr>
            <a:r>
              <a:rPr lang="en-US" sz="2100" i="1" dirty="0">
                <a:solidFill>
                  <a:srgbClr val="0C233C"/>
                </a:solidFill>
                <a:latin typeface="Perpetua" panose="02020502060401020303" pitchFamily="18" charset="0"/>
              </a:rPr>
              <a:t>(iii</a:t>
            </a:r>
            <a:r>
              <a:rPr lang="en-US" sz="2100" dirty="0">
                <a:solidFill>
                  <a:srgbClr val="0C233C"/>
                </a:solidFill>
                <a:latin typeface="Perpetua" panose="02020502060401020303" pitchFamily="18" charset="0"/>
              </a:rPr>
              <a:t>) one or more government company or companies with any other government Company under a scheme sanctioned and brought into force by the Central Government under section 16 of the general insurance business (</a:t>
            </a:r>
            <a:r>
              <a:rPr lang="en-US" sz="2100" dirty="0" err="1">
                <a:solidFill>
                  <a:srgbClr val="0C233C"/>
                </a:solidFill>
                <a:latin typeface="Perpetua" panose="02020502060401020303" pitchFamily="18" charset="0"/>
              </a:rPr>
              <a:t>nationalisation</a:t>
            </a:r>
            <a:r>
              <a:rPr lang="en-US" sz="2100" dirty="0">
                <a:solidFill>
                  <a:srgbClr val="0C233C"/>
                </a:solidFill>
                <a:latin typeface="Perpetua" panose="02020502060401020303" pitchFamily="18" charset="0"/>
              </a:rPr>
              <a:t>) Act, 1972,</a:t>
            </a:r>
          </a:p>
          <a:p>
            <a:pPr algn="just">
              <a:lnSpc>
                <a:spcPct val="90000"/>
              </a:lnSpc>
            </a:pPr>
            <a:r>
              <a:rPr lang="en-US" sz="2000" dirty="0">
                <a:solidFill>
                  <a:srgbClr val="0C233C"/>
                </a:solidFill>
                <a:latin typeface="Perpetua" panose="02020502060401020303" pitchFamily="18" charset="0"/>
              </a:rPr>
              <a:t>The accumulated loss and the unabsorbed depreciation of such banking company or</a:t>
            </a:r>
            <a:br>
              <a:rPr lang="en-US" sz="2000" dirty="0">
                <a:solidFill>
                  <a:srgbClr val="0C233C"/>
                </a:solidFill>
                <a:latin typeface="Perpetua" panose="02020502060401020303" pitchFamily="18" charset="0"/>
              </a:rPr>
            </a:br>
            <a:r>
              <a:rPr lang="en-US" sz="2000" dirty="0">
                <a:solidFill>
                  <a:srgbClr val="0C233C"/>
                </a:solidFill>
                <a:latin typeface="Perpetua" panose="02020502060401020303" pitchFamily="18" charset="0"/>
              </a:rPr>
              <a:t>companies or amalgamating corresponding new bank or banks or amalgamating government company or companies shall be deemed to be the loss or, as the case</a:t>
            </a:r>
            <a:br>
              <a:rPr lang="en-US" sz="2000" dirty="0">
                <a:solidFill>
                  <a:srgbClr val="0C233C"/>
                </a:solidFill>
                <a:latin typeface="Perpetua" panose="02020502060401020303" pitchFamily="18" charset="0"/>
              </a:rPr>
            </a:br>
            <a:r>
              <a:rPr lang="en-US" sz="2000" dirty="0">
                <a:solidFill>
                  <a:srgbClr val="0C233C"/>
                </a:solidFill>
                <a:latin typeface="Perpetua" panose="02020502060401020303" pitchFamily="18" charset="0"/>
              </a:rPr>
              <a:t>may be, allowance for depreciation of such banking institution or amalgamated corresponding new bank or amalgamated government company for the previous year in which the scheme of amalgamation was brought into force and other provisions of this act relating to set off and carry forward of loss and allowance for depreciation shall apply accordingly.</a:t>
            </a:r>
            <a:endParaRPr lang="en-US" sz="2100" dirty="0">
              <a:solidFill>
                <a:srgbClr val="0C233C"/>
              </a:solidFill>
              <a:latin typeface="Perpetua" panose="02020502060401020303" pitchFamily="18" charset="0"/>
            </a:endParaRPr>
          </a:p>
        </p:txBody>
      </p:sp>
    </p:spTree>
    <p:extLst>
      <p:ext uri="{BB962C8B-B14F-4D97-AF65-F5344CB8AC3E}">
        <p14:creationId xmlns:p14="http://schemas.microsoft.com/office/powerpoint/2010/main" val="18752705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720"/>
            <a:ext cx="9144000" cy="412155"/>
          </a:xfrm>
        </p:spPr>
        <p:txBody>
          <a:bodyPr/>
          <a:lstStyle/>
          <a:p>
            <a:r>
              <a:rPr lang="en-US" sz="2200" b="0" i="1" cap="none" dirty="0">
                <a:solidFill>
                  <a:srgbClr val="0C233C"/>
                </a:solidFill>
                <a:latin typeface="Perpetua" panose="02020502060401020303" pitchFamily="18" charset="0"/>
              </a:rPr>
              <a:t>Explanation.—</a:t>
            </a:r>
            <a:r>
              <a:rPr lang="en-US" sz="2200" b="0" cap="none" dirty="0">
                <a:solidFill>
                  <a:srgbClr val="0C233C"/>
                </a:solidFill>
                <a:latin typeface="Perpetua" panose="02020502060401020303" pitchFamily="18" charset="0"/>
              </a:rPr>
              <a:t>For the purposes of this section,</a:t>
            </a:r>
            <a:br>
              <a:rPr lang="en-US" sz="2200" b="0" cap="none" dirty="0">
                <a:solidFill>
                  <a:srgbClr val="0C233C"/>
                </a:solidFill>
                <a:latin typeface="Perpetua" panose="02020502060401020303" pitchFamily="18" charset="0"/>
              </a:rPr>
            </a:br>
            <a:endParaRPr lang="en-US" sz="2200" b="0" cap="none" dirty="0"/>
          </a:p>
        </p:txBody>
      </p:sp>
      <p:sp>
        <p:nvSpPr>
          <p:cNvPr id="4" name="Slide Number Placeholder 3"/>
          <p:cNvSpPr>
            <a:spLocks noGrp="1"/>
          </p:cNvSpPr>
          <p:nvPr>
            <p:ph type="sldNum" sz="quarter" idx="12"/>
          </p:nvPr>
        </p:nvSpPr>
        <p:spPr/>
        <p:txBody>
          <a:bodyPr/>
          <a:lstStyle/>
          <a:p>
            <a:fld id="{30E6179D-5383-456B-B231-50ACACB8F698}" type="slidenum">
              <a:rPr lang="en-US" smtClean="0"/>
              <a:pPr/>
              <a:t>89</a:t>
            </a:fld>
            <a:endParaRPr lang="en-US"/>
          </a:p>
        </p:txBody>
      </p:sp>
      <p:sp>
        <p:nvSpPr>
          <p:cNvPr id="5" name="Title 1"/>
          <p:cNvSpPr txBox="1">
            <a:spLocks/>
          </p:cNvSpPr>
          <p:nvPr/>
        </p:nvSpPr>
        <p:spPr bwMode="gray">
          <a:xfrm>
            <a:off x="0" y="0"/>
            <a:ext cx="9144000" cy="396875"/>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2600" cap="none" dirty="0" err="1">
                <a:latin typeface="Perpetua" panose="02020502060401020303" pitchFamily="18" charset="0"/>
              </a:rPr>
              <a:t>Contd</a:t>
            </a:r>
            <a:r>
              <a:rPr lang="en-US" sz="2600" cap="none" dirty="0">
                <a:latin typeface="Perpetua" panose="02020502060401020303" pitchFamily="18" charset="0"/>
              </a:rPr>
              <a:t>…</a:t>
            </a:r>
            <a:r>
              <a:rPr lang="en-US" sz="2600" kern="0" dirty="0">
                <a:latin typeface="High Tower Text" pitchFamily="18" charset="0"/>
              </a:rPr>
              <a:t>.</a:t>
            </a:r>
          </a:p>
        </p:txBody>
      </p:sp>
      <p:sp>
        <p:nvSpPr>
          <p:cNvPr id="6" name="Title 1">
            <a:extLst>
              <a:ext uri="{FF2B5EF4-FFF2-40B4-BE49-F238E27FC236}">
                <a16:creationId xmlns:a16="http://schemas.microsoft.com/office/drawing/2014/main" id="{B1630BCE-8636-430B-A74D-FFB125504889}"/>
              </a:ext>
            </a:extLst>
          </p:cNvPr>
          <p:cNvSpPr txBox="1">
            <a:spLocks/>
          </p:cNvSpPr>
          <p:nvPr/>
        </p:nvSpPr>
        <p:spPr bwMode="gray">
          <a:xfrm>
            <a:off x="0" y="685800"/>
            <a:ext cx="91440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450850" indent="-450850" algn="just">
              <a:lnSpc>
                <a:spcPct val="90000"/>
              </a:lnSpc>
              <a:buAutoNum type="romanLcParenBoth"/>
            </a:pPr>
            <a:r>
              <a:rPr lang="en-US" sz="2030" b="0" kern="0" cap="none" dirty="0">
                <a:solidFill>
                  <a:srgbClr val="0C233C"/>
                </a:solidFill>
                <a:latin typeface="Perpetua" panose="02020502060401020303" pitchFamily="18" charset="0"/>
              </a:rPr>
              <a:t>“accumulated loss” means so much of the loss of the amalgamating banking company or companies or amalgamating corresponding new bank or banks or amalgamating government company or companies under the head "profits and gains of business or profession" (not being a loss sustained in a speculation business) which such amalgamating banking company or companies or amalgamating </a:t>
            </a:r>
            <a:r>
              <a:rPr lang="en-US" sz="2030" b="0" cap="none" dirty="0">
                <a:solidFill>
                  <a:srgbClr val="0C233C"/>
                </a:solidFill>
                <a:latin typeface="Perpetua" panose="02020502060401020303" pitchFamily="18" charset="0"/>
              </a:rPr>
              <a:t>Corresponding new bank or banks or amalgamating government company or companies, would have been entitled to carry forward and set off under the provisions of section 72, if the amalgamation had not taken place;</a:t>
            </a:r>
          </a:p>
          <a:p>
            <a:pPr marL="450850" indent="-450850" algn="just">
              <a:lnSpc>
                <a:spcPct val="90000"/>
              </a:lnSpc>
              <a:buAutoNum type="romanLcParenBoth"/>
            </a:pPr>
            <a:r>
              <a:rPr lang="en-US" sz="2030" b="0" cap="none" dirty="0">
                <a:solidFill>
                  <a:srgbClr val="0C233C"/>
                </a:solidFill>
                <a:latin typeface="Perpetua" panose="02020502060401020303" pitchFamily="18" charset="0"/>
              </a:rPr>
              <a:t>“banking company” shall have the meaning assigned to it in clause </a:t>
            </a:r>
            <a:r>
              <a:rPr lang="en-US" sz="2030" b="0" i="1" cap="none" dirty="0">
                <a:solidFill>
                  <a:srgbClr val="0C233C"/>
                </a:solidFill>
                <a:latin typeface="Perpetua" panose="02020502060401020303" pitchFamily="18" charset="0"/>
              </a:rPr>
              <a:t>(c</a:t>
            </a:r>
            <a:r>
              <a:rPr lang="en-US" sz="2030" b="0" cap="none" dirty="0">
                <a:solidFill>
                  <a:srgbClr val="0C233C"/>
                </a:solidFill>
                <a:latin typeface="Perpetua" panose="02020502060401020303" pitchFamily="18" charset="0"/>
              </a:rPr>
              <a:t>) of section 5 of the banking regulation act, 1949;</a:t>
            </a:r>
          </a:p>
          <a:p>
            <a:pPr marL="450850" indent="-450850" algn="just">
              <a:lnSpc>
                <a:spcPct val="90000"/>
              </a:lnSpc>
              <a:buAutoNum type="romanLcParenBoth"/>
            </a:pPr>
            <a:r>
              <a:rPr lang="en-US" sz="2030" b="0" cap="none" dirty="0">
                <a:solidFill>
                  <a:srgbClr val="0C233C"/>
                </a:solidFill>
                <a:latin typeface="Perpetua" panose="02020502060401020303" pitchFamily="18" charset="0"/>
              </a:rPr>
              <a:t>“banking institution” shall have the meaning assigned to it in sub-section </a:t>
            </a:r>
            <a:r>
              <a:rPr lang="en-US" sz="2030" b="0" i="1" cap="none" dirty="0">
                <a:solidFill>
                  <a:srgbClr val="0C233C"/>
                </a:solidFill>
                <a:latin typeface="Perpetua" panose="02020502060401020303" pitchFamily="18" charset="0"/>
              </a:rPr>
              <a:t>(15</a:t>
            </a:r>
            <a:r>
              <a:rPr lang="en-US" sz="2030" b="0" cap="none" dirty="0">
                <a:solidFill>
                  <a:srgbClr val="0C233C"/>
                </a:solidFill>
                <a:latin typeface="Perpetua" panose="02020502060401020303" pitchFamily="18" charset="0"/>
              </a:rPr>
              <a:t>) of section 45 of the banking regulation act, 1949;</a:t>
            </a:r>
          </a:p>
          <a:p>
            <a:pPr marL="450850" indent="-450850" algn="just">
              <a:lnSpc>
                <a:spcPct val="90000"/>
              </a:lnSpc>
              <a:buAutoNum type="romanLcParenBoth"/>
            </a:pPr>
            <a:r>
              <a:rPr lang="en-US" sz="2030" b="0" cap="none" dirty="0">
                <a:solidFill>
                  <a:srgbClr val="0C233C"/>
                </a:solidFill>
                <a:latin typeface="Perpetua" panose="02020502060401020303" pitchFamily="18" charset="0"/>
              </a:rPr>
              <a:t>“corresponding new bank” shall have the meaning assigned to it in clause </a:t>
            </a:r>
            <a:r>
              <a:rPr lang="en-US" sz="2030" b="0" i="1" cap="none" dirty="0">
                <a:solidFill>
                  <a:srgbClr val="0C233C"/>
                </a:solidFill>
                <a:latin typeface="Perpetua" panose="02020502060401020303" pitchFamily="18" charset="0"/>
              </a:rPr>
              <a:t>(d</a:t>
            </a:r>
            <a:r>
              <a:rPr lang="en-US" sz="2030" b="0" cap="none" dirty="0">
                <a:solidFill>
                  <a:srgbClr val="0C233C"/>
                </a:solidFill>
                <a:latin typeface="Perpetua" panose="02020502060401020303" pitchFamily="18" charset="0"/>
              </a:rPr>
              <a:t>) of section 2 of the banking companies (acquisition and transfer of undertakings) act, 1970 or, as the case may be, clause </a:t>
            </a:r>
            <a:r>
              <a:rPr lang="en-US" sz="2030" b="0" i="1" cap="none" dirty="0">
                <a:solidFill>
                  <a:srgbClr val="0C233C"/>
                </a:solidFill>
                <a:latin typeface="Perpetua" panose="02020502060401020303" pitchFamily="18" charset="0"/>
              </a:rPr>
              <a:t>(b</a:t>
            </a:r>
            <a:r>
              <a:rPr lang="en-US" sz="2030" b="0" cap="none" dirty="0">
                <a:solidFill>
                  <a:srgbClr val="0C233C"/>
                </a:solidFill>
                <a:latin typeface="Perpetua" panose="02020502060401020303" pitchFamily="18" charset="0"/>
              </a:rPr>
              <a:t>) of section </a:t>
            </a:r>
            <a:r>
              <a:rPr lang="en-US" sz="2030" b="0" i="1" cap="none" dirty="0">
                <a:solidFill>
                  <a:srgbClr val="0C233C"/>
                </a:solidFill>
                <a:latin typeface="Perpetua" panose="02020502060401020303" pitchFamily="18" charset="0"/>
              </a:rPr>
              <a:t>(2</a:t>
            </a:r>
            <a:r>
              <a:rPr lang="en-US" sz="2030" b="0" cap="none" dirty="0">
                <a:solidFill>
                  <a:srgbClr val="0C233C"/>
                </a:solidFill>
                <a:latin typeface="Perpetua" panose="02020502060401020303" pitchFamily="18" charset="0"/>
              </a:rPr>
              <a:t>) of the banking companies acquisition and transfer of undertakings) act, 1980;</a:t>
            </a:r>
          </a:p>
          <a:p>
            <a:pPr marL="450850" indent="-450850" algn="just">
              <a:lnSpc>
                <a:spcPct val="90000"/>
              </a:lnSpc>
              <a:buAutoNum type="romanLcParenBoth"/>
            </a:pPr>
            <a:r>
              <a:rPr lang="en-US" sz="2030" b="0" cap="none" dirty="0">
                <a:solidFill>
                  <a:srgbClr val="0C233C"/>
                </a:solidFill>
                <a:latin typeface="Perpetua" panose="02020502060401020303" pitchFamily="18" charset="0"/>
              </a:rPr>
              <a:t>“general insurance business” shall have the meaning assigned to it in clause </a:t>
            </a:r>
            <a:r>
              <a:rPr lang="en-US" sz="2030" b="0" i="1" cap="none" dirty="0">
                <a:solidFill>
                  <a:srgbClr val="0C233C"/>
                </a:solidFill>
                <a:latin typeface="Perpetua" panose="02020502060401020303" pitchFamily="18" charset="0"/>
              </a:rPr>
              <a:t>(g</a:t>
            </a:r>
            <a:r>
              <a:rPr lang="en-US" sz="2030" b="0" cap="none" dirty="0">
                <a:solidFill>
                  <a:srgbClr val="0C233C"/>
                </a:solidFill>
                <a:latin typeface="Perpetua" panose="02020502060401020303" pitchFamily="18" charset="0"/>
              </a:rPr>
              <a:t>) of</a:t>
            </a:r>
            <a:br>
              <a:rPr lang="en-US" sz="2030" b="0" cap="none" dirty="0">
                <a:solidFill>
                  <a:srgbClr val="0C233C"/>
                </a:solidFill>
                <a:latin typeface="Perpetua" panose="02020502060401020303" pitchFamily="18" charset="0"/>
              </a:rPr>
            </a:br>
            <a:r>
              <a:rPr lang="en-US" sz="2030" b="0" cap="none" dirty="0">
                <a:solidFill>
                  <a:srgbClr val="0C233C"/>
                </a:solidFill>
                <a:latin typeface="Perpetua" panose="02020502060401020303" pitchFamily="18" charset="0"/>
              </a:rPr>
              <a:t>section 3 of the general insurance business (</a:t>
            </a:r>
            <a:r>
              <a:rPr lang="en-US" sz="2030" b="0" cap="none" dirty="0" err="1">
                <a:solidFill>
                  <a:srgbClr val="0C233C"/>
                </a:solidFill>
                <a:latin typeface="Perpetua" panose="02020502060401020303" pitchFamily="18" charset="0"/>
              </a:rPr>
              <a:t>nationalisation</a:t>
            </a:r>
            <a:r>
              <a:rPr lang="en-US" sz="2030" b="0" cap="none" dirty="0">
                <a:solidFill>
                  <a:srgbClr val="0C233C"/>
                </a:solidFill>
                <a:latin typeface="Perpetua" panose="02020502060401020303" pitchFamily="18" charset="0"/>
              </a:rPr>
              <a:t>) act, 1972</a:t>
            </a:r>
          </a:p>
          <a:p>
            <a:pPr marL="450850" indent="-450850" algn="just">
              <a:lnSpc>
                <a:spcPct val="90000"/>
              </a:lnSpc>
              <a:buAutoNum type="romanLcParenBoth"/>
            </a:pPr>
            <a:r>
              <a:rPr lang="en-US" sz="2030" b="0" cap="none" dirty="0">
                <a:solidFill>
                  <a:srgbClr val="0C233C"/>
                </a:solidFill>
                <a:latin typeface="Perpetua" panose="02020502060401020303" pitchFamily="18" charset="0"/>
              </a:rPr>
              <a:t>“government company” means a government company as defined in clause </a:t>
            </a:r>
            <a:r>
              <a:rPr lang="en-US" sz="2030" b="0" i="1" cap="none" dirty="0">
                <a:solidFill>
                  <a:srgbClr val="0C233C"/>
                </a:solidFill>
                <a:latin typeface="Perpetua" panose="02020502060401020303" pitchFamily="18" charset="0"/>
              </a:rPr>
              <a:t>(45</a:t>
            </a:r>
            <a:r>
              <a:rPr lang="en-US" sz="2030" b="0" cap="none" dirty="0">
                <a:solidFill>
                  <a:srgbClr val="0C233C"/>
                </a:solidFill>
                <a:latin typeface="Perpetua" panose="02020502060401020303" pitchFamily="18" charset="0"/>
              </a:rPr>
              <a:t>) of section 2 of the Companies Act, 2013Which is engaged in the general insurance business and which has come into existence by operation of section 4 or section 5 or section 16 of the general insurance business (nationalization) act, 1972.</a:t>
            </a:r>
            <a:endParaRPr lang="en-US" sz="2030" b="0" kern="0" cap="none" dirty="0"/>
          </a:p>
        </p:txBody>
      </p:sp>
    </p:spTree>
    <p:extLst>
      <p:ext uri="{BB962C8B-B14F-4D97-AF65-F5344CB8AC3E}">
        <p14:creationId xmlns:p14="http://schemas.microsoft.com/office/powerpoint/2010/main" val="1705760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DCB4E619-4CA9-4A22-920F-20396BF50470}" type="slidenum">
              <a:rPr lang="en-US" noProof="0" smtClean="0"/>
              <a:pPr/>
              <a:t>9</a:t>
            </a:fld>
            <a:endParaRPr lang="en-US" noProof="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28600"/>
            <a:ext cx="5998562" cy="94754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642212"/>
            <a:ext cx="8382000" cy="4606188"/>
          </a:xfrm>
          <a:prstGeom prst="rect">
            <a:avLst/>
          </a:prstGeom>
        </p:spPr>
      </p:pic>
    </p:spTree>
    <p:extLst>
      <p:ext uri="{BB962C8B-B14F-4D97-AF65-F5344CB8AC3E}">
        <p14:creationId xmlns:p14="http://schemas.microsoft.com/office/powerpoint/2010/main" val="17418456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1"/>
            <a:ext cx="9144000" cy="2057400"/>
          </a:xfrm>
        </p:spPr>
        <p:txBody>
          <a:bodyPr/>
          <a:lstStyle/>
          <a:p>
            <a:pPr algn="just"/>
            <a:r>
              <a:rPr lang="en-US" sz="2200" b="0" i="1" cap="none" dirty="0">
                <a:solidFill>
                  <a:srgbClr val="0C233C"/>
                </a:solidFill>
                <a:latin typeface="Perpetua" panose="02020502060401020303" pitchFamily="18" charset="0"/>
              </a:rPr>
              <a:t>(vii</a:t>
            </a:r>
            <a:r>
              <a:rPr lang="en-US" sz="2200" b="0" cap="none" dirty="0">
                <a:solidFill>
                  <a:srgbClr val="0C233C"/>
                </a:solidFill>
                <a:latin typeface="Perpetua" panose="02020502060401020303" pitchFamily="18" charset="0"/>
              </a:rPr>
              <a:t>) “unabsorbed depreciation” means so much of the allowance for depreciation of the amalgamating banking company or companies or amalgamating corresponding new bank or banks or amalgamating government company or companies which remains to be allowed and which would have been allowed to such banking company or companies or amalgamating corresponding new bank or banks or amalgamating government company or companies, if the amalgamation had not taken place.”</a:t>
            </a:r>
            <a:br>
              <a:rPr lang="en-US" sz="2200" b="0" u="sng" cap="none" dirty="0">
                <a:solidFill>
                  <a:srgbClr val="0C233C"/>
                </a:solidFill>
                <a:latin typeface="Perpetua" panose="02020502060401020303" pitchFamily="18" charset="0"/>
              </a:rPr>
            </a:br>
            <a:endParaRPr lang="en-US" sz="2200" cap="none" dirty="0">
              <a:solidFill>
                <a:srgbClr val="0C233C"/>
              </a:solidFill>
            </a:endParaRPr>
          </a:p>
        </p:txBody>
      </p:sp>
      <p:sp>
        <p:nvSpPr>
          <p:cNvPr id="4" name="Slide Number Placeholder 3"/>
          <p:cNvSpPr>
            <a:spLocks noGrp="1"/>
          </p:cNvSpPr>
          <p:nvPr>
            <p:ph type="sldNum" sz="quarter" idx="12"/>
          </p:nvPr>
        </p:nvSpPr>
        <p:spPr/>
        <p:txBody>
          <a:bodyPr/>
          <a:lstStyle/>
          <a:p>
            <a:fld id="{30E6179D-5383-456B-B231-50ACACB8F698}" type="slidenum">
              <a:rPr lang="en-US" smtClean="0"/>
              <a:pPr/>
              <a:t>90</a:t>
            </a:fld>
            <a:endParaRPr lang="en-US"/>
          </a:p>
        </p:txBody>
      </p:sp>
      <p:graphicFrame>
        <p:nvGraphicFramePr>
          <p:cNvPr id="5" name="Table 4">
            <a:extLst>
              <a:ext uri="{FF2B5EF4-FFF2-40B4-BE49-F238E27FC236}">
                <a16:creationId xmlns:a16="http://schemas.microsoft.com/office/drawing/2014/main" id="{27315BD3-9A92-485D-A660-0EFFC72E8D6A}"/>
              </a:ext>
            </a:extLst>
          </p:cNvPr>
          <p:cNvGraphicFramePr>
            <a:graphicFrameLocks noGrp="1"/>
          </p:cNvGraphicFramePr>
          <p:nvPr/>
        </p:nvGraphicFramePr>
        <p:xfrm>
          <a:off x="0" y="4725144"/>
          <a:ext cx="9143999" cy="1981200"/>
        </p:xfrm>
        <a:graphic>
          <a:graphicData uri="http://schemas.openxmlformats.org/drawingml/2006/table">
            <a:tbl>
              <a:tblPr/>
              <a:tblGrid>
                <a:gridCol w="9143999">
                  <a:extLst>
                    <a:ext uri="{9D8B030D-6E8A-4147-A177-3AD203B41FA5}">
                      <a16:colId xmlns:a16="http://schemas.microsoft.com/office/drawing/2014/main" val="20000"/>
                    </a:ext>
                  </a:extLst>
                </a:gridCol>
              </a:tblGrid>
              <a:tr h="1597572">
                <a:tc>
                  <a:txBody>
                    <a:bodyPr/>
                    <a:lstStyle/>
                    <a:p>
                      <a:pPr algn="just">
                        <a:lnSpc>
                          <a:spcPct val="100000"/>
                        </a:lnSpc>
                        <a:spcBef>
                          <a:spcPts val="0"/>
                        </a:spcBef>
                        <a:spcAft>
                          <a:spcPts val="0"/>
                        </a:spcAft>
                      </a:pPr>
                      <a:r>
                        <a:rPr lang="en-US" sz="20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just">
                        <a:lnSpc>
                          <a:spcPct val="100000"/>
                        </a:lnSpc>
                        <a:spcBef>
                          <a:spcPts val="0"/>
                        </a:spcBef>
                        <a:spcAft>
                          <a:spcPts val="0"/>
                        </a:spcAft>
                      </a:pPr>
                      <a:r>
                        <a:rPr lang="en-US" sz="2200" kern="1200" dirty="0">
                          <a:solidFill>
                            <a:schemeClr val="tx2"/>
                          </a:solidFill>
                          <a:effectLst/>
                          <a:latin typeface="Perpetua" pitchFamily="18" charset="0"/>
                          <a:ea typeface="+mn-ea"/>
                          <a:cs typeface="+mn-cs"/>
                        </a:rPr>
                        <a:t>As per existing Section 72AA carry forward of accumulated losses and unabsorbed depreciation is allowed in the case of amalgamation of banking company with any other banking institution and to extend the benefit of this section to</a:t>
                      </a:r>
                      <a:r>
                        <a:rPr lang="en-US" sz="2200" kern="1200" baseline="0" dirty="0">
                          <a:solidFill>
                            <a:schemeClr val="tx2"/>
                          </a:solidFill>
                          <a:effectLst/>
                          <a:latin typeface="Perpetua" pitchFamily="18" charset="0"/>
                          <a:ea typeface="+mn-ea"/>
                          <a:cs typeface="+mn-cs"/>
                        </a:rPr>
                        <a:t> </a:t>
                      </a:r>
                      <a:r>
                        <a:rPr lang="en-US" sz="2200" b="1" kern="1200" dirty="0">
                          <a:solidFill>
                            <a:schemeClr val="tx2"/>
                          </a:solidFill>
                          <a:effectLst/>
                          <a:latin typeface="Perpetua" pitchFamily="18" charset="0"/>
                          <a:ea typeface="+mn-ea"/>
                          <a:cs typeface="+mn-cs"/>
                        </a:rPr>
                        <a:t>public sector banks </a:t>
                      </a:r>
                      <a:r>
                        <a:rPr lang="en-US" sz="2200" kern="1200" dirty="0">
                          <a:solidFill>
                            <a:schemeClr val="tx2"/>
                          </a:solidFill>
                          <a:effectLst/>
                          <a:latin typeface="Perpetua" pitchFamily="18" charset="0"/>
                          <a:ea typeface="+mn-ea"/>
                          <a:cs typeface="+mn-cs"/>
                        </a:rPr>
                        <a:t>and public sector </a:t>
                      </a:r>
                      <a:r>
                        <a:rPr lang="en-US" sz="2200" b="1" kern="1200" dirty="0">
                          <a:solidFill>
                            <a:schemeClr val="tx2"/>
                          </a:solidFill>
                          <a:effectLst/>
                          <a:latin typeface="Perpetua" pitchFamily="18" charset="0"/>
                          <a:ea typeface="+mn-ea"/>
                          <a:cs typeface="+mn-cs"/>
                        </a:rPr>
                        <a:t>General Insurance Companies </a:t>
                      </a:r>
                      <a:r>
                        <a:rPr lang="en-US" sz="2200" kern="1200" dirty="0">
                          <a:solidFill>
                            <a:schemeClr val="tx2"/>
                          </a:solidFill>
                          <a:effectLst/>
                          <a:latin typeface="Perpetua" pitchFamily="18" charset="0"/>
                          <a:ea typeface="+mn-ea"/>
                          <a:cs typeface="+mn-cs"/>
                        </a:rPr>
                        <a:t>the following amendment has been made:-</a:t>
                      </a:r>
                      <a:endParaRPr lang="en-US" sz="2200" b="1" u="sng" dirty="0">
                        <a:solidFill>
                          <a:schemeClr val="tx2"/>
                        </a:solidFill>
                        <a:effectLst/>
                        <a:latin typeface="Perpetua"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p:cNvSpPr txBox="1">
            <a:spLocks/>
          </p:cNvSpPr>
          <p:nvPr/>
        </p:nvSpPr>
        <p:spPr bwMode="gray">
          <a:xfrm>
            <a:off x="0" y="0"/>
            <a:ext cx="9144000" cy="838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spTree>
    <p:extLst>
      <p:ext uri="{BB962C8B-B14F-4D97-AF65-F5344CB8AC3E}">
        <p14:creationId xmlns:p14="http://schemas.microsoft.com/office/powerpoint/2010/main" val="18102150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91</a:t>
            </a:fld>
            <a:endParaRPr lang="en-US"/>
          </a:p>
        </p:txBody>
      </p:sp>
      <p:sp>
        <p:nvSpPr>
          <p:cNvPr id="5"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graphicFrame>
        <p:nvGraphicFramePr>
          <p:cNvPr id="7" name="Table 6">
            <a:extLst>
              <a:ext uri="{FF2B5EF4-FFF2-40B4-BE49-F238E27FC236}">
                <a16:creationId xmlns:a16="http://schemas.microsoft.com/office/drawing/2014/main" id="{27315BD3-9A92-485D-A660-0EFFC72E8D6A}"/>
              </a:ext>
            </a:extLst>
          </p:cNvPr>
          <p:cNvGraphicFramePr>
            <a:graphicFrameLocks noGrp="1"/>
          </p:cNvGraphicFramePr>
          <p:nvPr/>
        </p:nvGraphicFramePr>
        <p:xfrm>
          <a:off x="1" y="1484784"/>
          <a:ext cx="9143999" cy="432048"/>
        </p:xfrm>
        <a:graphic>
          <a:graphicData uri="http://schemas.openxmlformats.org/drawingml/2006/table">
            <a:tbl>
              <a:tblPr/>
              <a:tblGrid>
                <a:gridCol w="9143999">
                  <a:extLst>
                    <a:ext uri="{9D8B030D-6E8A-4147-A177-3AD203B41FA5}">
                      <a16:colId xmlns:a16="http://schemas.microsoft.com/office/drawing/2014/main" val="20000"/>
                    </a:ext>
                  </a:extLst>
                </a:gridCol>
              </a:tblGrid>
              <a:tr h="432048">
                <a:tc>
                  <a:txBody>
                    <a:bodyPr/>
                    <a:lstStyle/>
                    <a:p>
                      <a:pPr algn="just">
                        <a:lnSpc>
                          <a:spcPct val="100000"/>
                        </a:lnSpc>
                        <a:spcBef>
                          <a:spcPts val="0"/>
                        </a:spcBef>
                        <a:spcAft>
                          <a:spcPts val="0"/>
                        </a:spcAft>
                      </a:pPr>
                      <a:r>
                        <a:rPr lang="en-US" sz="24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2" name="Diagram 1"/>
          <p:cNvGraphicFramePr/>
          <p:nvPr/>
        </p:nvGraphicFramePr>
        <p:xfrm>
          <a:off x="107504" y="2214946"/>
          <a:ext cx="8856984"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107504" y="4461717"/>
          <a:ext cx="8856984" cy="180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5975478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92</a:t>
            </a:fld>
            <a:endParaRPr lang="en-US"/>
          </a:p>
        </p:txBody>
      </p:sp>
      <p:graphicFrame>
        <p:nvGraphicFramePr>
          <p:cNvPr id="5" name="Table 4">
            <a:extLst>
              <a:ext uri="{FF2B5EF4-FFF2-40B4-BE49-F238E27FC236}">
                <a16:creationId xmlns:a16="http://schemas.microsoft.com/office/drawing/2014/main" id="{27315BD3-9A92-485D-A660-0EFFC72E8D6A}"/>
              </a:ext>
            </a:extLst>
          </p:cNvPr>
          <p:cNvGraphicFramePr>
            <a:graphicFrameLocks noGrp="1"/>
          </p:cNvGraphicFramePr>
          <p:nvPr>
            <p:extLst>
              <p:ext uri="{D42A27DB-BD31-4B8C-83A1-F6EECF244321}">
                <p14:modId xmlns:p14="http://schemas.microsoft.com/office/powerpoint/2010/main" val="2306242584"/>
              </p:ext>
            </p:extLst>
          </p:nvPr>
        </p:nvGraphicFramePr>
        <p:xfrm>
          <a:off x="0" y="1219200"/>
          <a:ext cx="9144000" cy="5289128"/>
        </p:xfrm>
        <a:graphic>
          <a:graphicData uri="http://schemas.openxmlformats.org/drawingml/2006/table">
            <a:tbl>
              <a:tblPr/>
              <a:tblGrid>
                <a:gridCol w="9144000">
                  <a:extLst>
                    <a:ext uri="{9D8B030D-6E8A-4147-A177-3AD203B41FA5}">
                      <a16:colId xmlns:a16="http://schemas.microsoft.com/office/drawing/2014/main" val="20000"/>
                    </a:ext>
                  </a:extLst>
                </a:gridCol>
              </a:tblGrid>
              <a:tr h="5289128">
                <a:tc>
                  <a:txBody>
                    <a:bodyPr/>
                    <a:lstStyle/>
                    <a:p>
                      <a:pPr algn="l">
                        <a:lnSpc>
                          <a:spcPct val="100000"/>
                        </a:lnSpc>
                        <a:spcAft>
                          <a:spcPts val="0"/>
                        </a:spcAft>
                      </a:pPr>
                      <a:r>
                        <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rPr>
                        <a:t>Brief Impact:</a:t>
                      </a:r>
                    </a:p>
                    <a:p>
                      <a:pPr algn="l">
                        <a:lnSpc>
                          <a:spcPct val="115000"/>
                        </a:lnSpc>
                        <a:spcAft>
                          <a:spcPts val="1000"/>
                        </a:spcAft>
                      </a:pPr>
                      <a:r>
                        <a:rPr lang="en-US" sz="2400" b="0" cap="none" dirty="0">
                          <a:solidFill>
                            <a:srgbClr val="0C233C"/>
                          </a:solidFill>
                          <a:latin typeface="Perpetua" panose="02020502060401020303" pitchFamily="18" charset="0"/>
                        </a:rPr>
                        <a:t>In section 2 of the income-tax act,</a:t>
                      </a:r>
                    </a:p>
                    <a:p>
                      <a:pPr marL="457200" indent="-457200" algn="just">
                        <a:lnSpc>
                          <a:spcPct val="115000"/>
                        </a:lnSpc>
                        <a:spcAft>
                          <a:spcPts val="1000"/>
                        </a:spcAft>
                        <a:buFont typeface="+mj-lt"/>
                        <a:buAutoNum type="arabicPeriod"/>
                      </a:pPr>
                      <a:r>
                        <a:rPr lang="en-US" sz="2400" b="0" cap="none" dirty="0">
                          <a:solidFill>
                            <a:srgbClr val="0C233C"/>
                          </a:solidFill>
                          <a:latin typeface="Perpetua" panose="02020502060401020303" pitchFamily="18" charset="0"/>
                        </a:rPr>
                        <a:t>In clause </a:t>
                      </a:r>
                      <a:r>
                        <a:rPr lang="en-US" sz="2400" b="0" i="1" cap="none" dirty="0">
                          <a:solidFill>
                            <a:srgbClr val="0C233C"/>
                          </a:solidFill>
                          <a:latin typeface="Perpetua" panose="02020502060401020303" pitchFamily="18" charset="0"/>
                        </a:rPr>
                        <a:t>(13A</a:t>
                      </a:r>
                      <a:r>
                        <a:rPr lang="en-US" sz="2400" b="0" cap="none" dirty="0">
                          <a:solidFill>
                            <a:srgbClr val="0C233C"/>
                          </a:solidFill>
                          <a:latin typeface="Perpetua" panose="02020502060401020303" pitchFamily="18" charset="0"/>
                        </a:rPr>
                        <a:t>), with effect from the 1st day of </a:t>
                      </a:r>
                      <a:r>
                        <a:rPr lang="en-US" sz="2400" b="0" cap="none" dirty="0" err="1">
                          <a:solidFill>
                            <a:srgbClr val="0C233C"/>
                          </a:solidFill>
                          <a:latin typeface="Perpetua" panose="02020502060401020303" pitchFamily="18" charset="0"/>
                        </a:rPr>
                        <a:t>april</a:t>
                      </a:r>
                      <a:r>
                        <a:rPr lang="en-US" sz="2400" b="0" cap="none" dirty="0">
                          <a:solidFill>
                            <a:srgbClr val="0C233C"/>
                          </a:solidFill>
                          <a:latin typeface="Perpetua" panose="02020502060401020303" pitchFamily="18" charset="0"/>
                        </a:rPr>
                        <a:t>, 2021,–</a:t>
                      </a:r>
                    </a:p>
                    <a:p>
                      <a:pPr marL="717550" indent="-266700" algn="just">
                        <a:lnSpc>
                          <a:spcPct val="115000"/>
                        </a:lnSpc>
                        <a:spcAft>
                          <a:spcPts val="1000"/>
                        </a:spcAft>
                        <a:buFont typeface="+mj-lt"/>
                        <a:buAutoNum type="alphaLcParenR"/>
                      </a:pPr>
                      <a:r>
                        <a:rPr lang="en-US" sz="2400" b="0" cap="none" dirty="0">
                          <a:solidFill>
                            <a:srgbClr val="0C233C"/>
                          </a:solidFill>
                          <a:latin typeface="Perpetua" panose="02020502060401020303" pitchFamily="18" charset="0"/>
                        </a:rPr>
                        <a:t>In sub-clause </a:t>
                      </a:r>
                      <a:r>
                        <a:rPr lang="en-US" sz="2400" b="0" i="1" cap="none" dirty="0">
                          <a:solidFill>
                            <a:srgbClr val="0C233C"/>
                          </a:solidFill>
                          <a:latin typeface="Perpetua" panose="02020502060401020303" pitchFamily="18" charset="0"/>
                        </a:rPr>
                        <a:t>(ii</a:t>
                      </a:r>
                      <a:r>
                        <a:rPr lang="en-US" sz="2400" b="0" cap="none" dirty="0">
                          <a:solidFill>
                            <a:srgbClr val="0C233C"/>
                          </a:solidFill>
                          <a:latin typeface="Perpetua" panose="02020502060401020303" pitchFamily="18" charset="0"/>
                        </a:rPr>
                        <a:t>), the word “and” occurring at the end shall be omitted;</a:t>
                      </a:r>
                    </a:p>
                    <a:p>
                      <a:pPr marL="717550" indent="-266700" algn="just">
                        <a:lnSpc>
                          <a:spcPct val="115000"/>
                        </a:lnSpc>
                        <a:spcAft>
                          <a:spcPts val="1000"/>
                        </a:spcAft>
                        <a:buFont typeface="+mj-lt"/>
                        <a:buAutoNum type="alphaLcParenR"/>
                      </a:pPr>
                      <a:r>
                        <a:rPr lang="en-US" sz="2400" b="0" cap="none" dirty="0">
                          <a:solidFill>
                            <a:srgbClr val="0C233C"/>
                          </a:solidFill>
                          <a:latin typeface="Perpetua" panose="02020502060401020303" pitchFamily="18" charset="0"/>
                        </a:rPr>
                        <a:t>The long line shall be omitted</a:t>
                      </a:r>
                    </a:p>
                    <a:p>
                      <a:pPr marL="457200" indent="-457200" algn="just">
                        <a:lnSpc>
                          <a:spcPct val="115000"/>
                        </a:lnSpc>
                        <a:spcAft>
                          <a:spcPts val="1000"/>
                        </a:spcAft>
                        <a:buFont typeface="+mj-lt"/>
                        <a:buAutoNum type="arabicPeriod" startAt="2"/>
                      </a:pPr>
                      <a:r>
                        <a:rPr lang="en-US" sz="2400" b="0" cap="none" dirty="0">
                          <a:solidFill>
                            <a:srgbClr val="0C233C"/>
                          </a:solidFill>
                          <a:latin typeface="Perpetua" panose="02020502060401020303" pitchFamily="18" charset="0"/>
                        </a:rPr>
                        <a:t>In clause </a:t>
                      </a:r>
                      <a:r>
                        <a:rPr lang="en-US" sz="2400" b="0" i="1" cap="none" dirty="0">
                          <a:solidFill>
                            <a:srgbClr val="0C233C"/>
                          </a:solidFill>
                          <a:latin typeface="Perpetua" panose="02020502060401020303" pitchFamily="18" charset="0"/>
                        </a:rPr>
                        <a:t>(42A</a:t>
                      </a:r>
                      <a:r>
                        <a:rPr lang="en-US" sz="2400" b="0" cap="none" dirty="0">
                          <a:solidFill>
                            <a:srgbClr val="0C233C"/>
                          </a:solidFill>
                          <a:latin typeface="Perpetua" panose="02020502060401020303" pitchFamily="18" charset="0"/>
                        </a:rPr>
                        <a:t>), in </a:t>
                      </a:r>
                      <a:r>
                        <a:rPr lang="en-US" sz="2400" b="0" i="1" cap="none" dirty="0">
                          <a:solidFill>
                            <a:srgbClr val="0C233C"/>
                          </a:solidFill>
                          <a:latin typeface="Perpetua" panose="02020502060401020303" pitchFamily="18" charset="0"/>
                        </a:rPr>
                        <a:t>explanation </a:t>
                      </a:r>
                      <a:r>
                        <a:rPr lang="en-US" sz="2400" b="0" cap="none" dirty="0">
                          <a:solidFill>
                            <a:srgbClr val="0C233C"/>
                          </a:solidFill>
                          <a:latin typeface="Perpetua" panose="02020502060401020303" pitchFamily="18" charset="0"/>
                        </a:rPr>
                        <a:t>1, in clause </a:t>
                      </a:r>
                      <a:r>
                        <a:rPr lang="en-US" sz="2400" b="0" i="1" cap="none" dirty="0">
                          <a:solidFill>
                            <a:srgbClr val="0C233C"/>
                          </a:solidFill>
                          <a:latin typeface="Perpetua" panose="02020502060401020303" pitchFamily="18" charset="0"/>
                        </a:rPr>
                        <a:t>(</a:t>
                      </a:r>
                      <a:r>
                        <a:rPr lang="en-US" sz="2400" b="0" i="1" cap="none" dirty="0" err="1">
                          <a:solidFill>
                            <a:srgbClr val="0C233C"/>
                          </a:solidFill>
                          <a:latin typeface="Perpetua" panose="02020502060401020303" pitchFamily="18" charset="0"/>
                        </a:rPr>
                        <a:t>i</a:t>
                      </a:r>
                      <a:r>
                        <a:rPr lang="en-US" sz="2400" b="0" cap="none" dirty="0">
                          <a:solidFill>
                            <a:srgbClr val="0C233C"/>
                          </a:solidFill>
                          <a:latin typeface="Perpetua" panose="02020502060401020303" pitchFamily="18" charset="0"/>
                        </a:rPr>
                        <a:t>), after sub-clause </a:t>
                      </a:r>
                      <a:r>
                        <a:rPr lang="en-US" sz="2400" b="0" i="1" cap="none" dirty="0">
                          <a:solidFill>
                            <a:srgbClr val="0C233C"/>
                          </a:solidFill>
                          <a:latin typeface="Perpetua" panose="02020502060401020303" pitchFamily="18" charset="0"/>
                        </a:rPr>
                        <a:t>(hg</a:t>
                      </a:r>
                      <a:r>
                        <a:rPr lang="en-US" sz="2400" b="0" cap="none" dirty="0">
                          <a:solidFill>
                            <a:srgbClr val="0C233C"/>
                          </a:solidFill>
                          <a:latin typeface="Perpetua" panose="02020502060401020303" pitchFamily="18" charset="0"/>
                        </a:rPr>
                        <a:t>), the following sub-clause shall be inserted, namely;-</a:t>
                      </a:r>
                    </a:p>
                    <a:p>
                      <a:pPr marL="450850" indent="0" algn="just">
                        <a:lnSpc>
                          <a:spcPct val="115000"/>
                        </a:lnSpc>
                        <a:spcAft>
                          <a:spcPts val="1000"/>
                        </a:spcAft>
                      </a:pPr>
                      <a:r>
                        <a:rPr lang="en-US" sz="2400" b="0" cap="none" dirty="0">
                          <a:solidFill>
                            <a:srgbClr val="0C233C"/>
                          </a:solidFill>
                          <a:latin typeface="Perpetua" panose="02020502060401020303" pitchFamily="18" charset="0"/>
                        </a:rPr>
                        <a:t>“</a:t>
                      </a:r>
                      <a:r>
                        <a:rPr lang="en-US" sz="2400" b="0" i="1" cap="none" dirty="0">
                          <a:solidFill>
                            <a:srgbClr val="0C233C"/>
                          </a:solidFill>
                          <a:latin typeface="Perpetua" panose="02020502060401020303" pitchFamily="18" charset="0"/>
                        </a:rPr>
                        <a:t>(</a:t>
                      </a:r>
                      <a:r>
                        <a:rPr lang="en-US" sz="2400" b="0" i="1" cap="none" dirty="0" err="1">
                          <a:solidFill>
                            <a:srgbClr val="0C233C"/>
                          </a:solidFill>
                          <a:latin typeface="Perpetua" panose="02020502060401020303" pitchFamily="18" charset="0"/>
                        </a:rPr>
                        <a:t>hh</a:t>
                      </a:r>
                      <a:r>
                        <a:rPr lang="en-US" sz="2400" b="0" cap="none" dirty="0">
                          <a:solidFill>
                            <a:srgbClr val="0C233C"/>
                          </a:solidFill>
                          <a:latin typeface="Perpetua" panose="02020502060401020303" pitchFamily="18" charset="0"/>
                        </a:rPr>
                        <a:t>) in the case of a capital asset, being a unit or units in a segregated portfolio referred to in sub-section </a:t>
                      </a:r>
                      <a:r>
                        <a:rPr lang="en-US" sz="2400" b="0" i="1" cap="none" dirty="0">
                          <a:solidFill>
                            <a:srgbClr val="0C233C"/>
                          </a:solidFill>
                          <a:latin typeface="Perpetua" panose="02020502060401020303" pitchFamily="18" charset="0"/>
                        </a:rPr>
                        <a:t>(2AG</a:t>
                      </a:r>
                      <a:r>
                        <a:rPr lang="en-US" sz="2400" b="0" cap="none" dirty="0">
                          <a:solidFill>
                            <a:srgbClr val="0C233C"/>
                          </a:solidFill>
                          <a:latin typeface="Perpetua" panose="02020502060401020303" pitchFamily="18" charset="0"/>
                        </a:rPr>
                        <a:t>) of section 49, there shall be included the period for which the original unit or units in the main portfolio were held by the assessee;”.</a:t>
                      </a:r>
                      <a:endParaRPr lang="en-US" sz="2300" b="1" u="sng" dirty="0">
                        <a:solidFill>
                          <a:schemeClr val="tx2"/>
                        </a:solidFill>
                        <a:effectLst/>
                        <a:latin typeface="Perpetua" panose="02020502060401020303" pitchFamily="18" charset="0"/>
                        <a:ea typeface="Calibri" panose="020F0502020204030204" pitchFamily="34" charset="0"/>
                        <a:cs typeface="Times New Roman" panose="02020603050405020304" pitchFamily="18" charset="0"/>
                      </a:endParaRPr>
                    </a:p>
                  </a:txBody>
                  <a:tcPr marL="114300" marR="1143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0000"/>
                  </a:ext>
                </a:extLst>
              </a:tr>
            </a:tbl>
          </a:graphicData>
        </a:graphic>
      </p:graphicFrame>
      <p:sp>
        <p:nvSpPr>
          <p:cNvPr id="6" name="Title 1"/>
          <p:cNvSpPr txBox="1">
            <a:spLocks/>
          </p:cNvSpPr>
          <p:nvPr/>
        </p:nvSpPr>
        <p:spPr bwMode="gray">
          <a:xfrm>
            <a:off x="0" y="0"/>
            <a:ext cx="9144000" cy="1219200"/>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b="1" cap="all">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algn="r"/>
            <a:r>
              <a:rPr lang="en-US" sz="3200" kern="0" dirty="0" err="1">
                <a:latin typeface="High Tower Text" pitchFamily="18" charset="0"/>
              </a:rPr>
              <a:t>Contd</a:t>
            </a:r>
            <a:r>
              <a:rPr lang="en-US" sz="3200" kern="0" dirty="0">
                <a:latin typeface="High Tower Text" pitchFamily="18" charset="0"/>
              </a:rPr>
              <a:t>….</a:t>
            </a:r>
          </a:p>
        </p:txBody>
      </p:sp>
    </p:spTree>
    <p:extLst>
      <p:ext uri="{BB962C8B-B14F-4D97-AF65-F5344CB8AC3E}">
        <p14:creationId xmlns:p14="http://schemas.microsoft.com/office/powerpoint/2010/main" val="41709521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722313" y="2590800"/>
            <a:ext cx="7772400" cy="2122487"/>
          </a:xfrm>
          <a:solidFill>
            <a:schemeClr val="tx1"/>
          </a:solidFill>
        </p:spPr>
        <p:style>
          <a:lnRef idx="3">
            <a:schemeClr val="lt1"/>
          </a:lnRef>
          <a:fillRef idx="1">
            <a:schemeClr val="accent1"/>
          </a:fillRef>
          <a:effectRef idx="1">
            <a:schemeClr val="accent1"/>
          </a:effectRef>
          <a:fontRef idx="minor">
            <a:schemeClr val="lt1"/>
          </a:fontRef>
        </p:style>
        <p:txBody>
          <a:bodyPr anchor="ctr"/>
          <a:lstStyle/>
          <a:p>
            <a:pPr algn="ctr"/>
            <a:r>
              <a:rPr lang="en-US" sz="3600" b="1" u="sng" dirty="0">
                <a:latin typeface="High Tower Text" pitchFamily="18" charset="0"/>
              </a:rPr>
              <a:t>D. Measure to Provide Tax Certainty</a:t>
            </a:r>
          </a:p>
        </p:txBody>
      </p:sp>
      <p:sp>
        <p:nvSpPr>
          <p:cNvPr id="6" name="Slide Number Placeholder 5"/>
          <p:cNvSpPr>
            <a:spLocks noGrp="1"/>
          </p:cNvSpPr>
          <p:nvPr>
            <p:ph type="sldNum" sz="quarter" idx="12"/>
          </p:nvPr>
        </p:nvSpPr>
        <p:spPr/>
        <p:txBody>
          <a:bodyPr/>
          <a:lstStyle/>
          <a:p>
            <a:fld id="{30E6179D-5383-456B-B231-50ACACB8F698}" type="slidenum">
              <a:rPr lang="en-US" smtClean="0"/>
              <a:pPr/>
              <a:t>93</a:t>
            </a:fld>
            <a:endParaRPr lang="en-US"/>
          </a:p>
        </p:txBody>
      </p:sp>
    </p:spTree>
    <p:extLst>
      <p:ext uri="{BB962C8B-B14F-4D97-AF65-F5344CB8AC3E}">
        <p14:creationId xmlns:p14="http://schemas.microsoft.com/office/powerpoint/2010/main" val="36246699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0E6179D-5383-456B-B231-50ACACB8F698}" type="slidenum">
              <a:rPr lang="en-US" smtClean="0"/>
              <a:pPr/>
              <a:t>94</a:t>
            </a:fld>
            <a:endParaRPr lang="en-US"/>
          </a:p>
        </p:txBody>
      </p:sp>
      <p:sp>
        <p:nvSpPr>
          <p:cNvPr id="6" name="Text Placeholder 4"/>
          <p:cNvSpPr>
            <a:spLocks noGrp="1"/>
          </p:cNvSpPr>
          <p:nvPr>
            <p:ph type="body" idx="1"/>
          </p:nvPr>
        </p:nvSpPr>
        <p:spPr>
          <a:xfrm>
            <a:off x="0" y="0"/>
            <a:ext cx="9144000" cy="838200"/>
          </a:xfrm>
          <a:solidFill>
            <a:schemeClr val="tx1"/>
          </a:solidFill>
          <a:ln>
            <a:noFill/>
          </a:ln>
        </p:spPr>
        <p:style>
          <a:lnRef idx="3">
            <a:schemeClr val="lt1"/>
          </a:lnRef>
          <a:fillRef idx="1">
            <a:schemeClr val="accent1"/>
          </a:fillRef>
          <a:effectRef idx="1">
            <a:schemeClr val="accent1"/>
          </a:effectRef>
          <a:fontRef idx="minor">
            <a:schemeClr val="lt1"/>
          </a:fontRef>
        </p:style>
        <p:txBody>
          <a:bodyPr anchor="ctr"/>
          <a:lstStyle/>
          <a:p>
            <a:endParaRPr lang="en-US" sz="3600" b="1" u="sng" dirty="0">
              <a:latin typeface="High Tower Text" panose="02040502050506030303" pitchFamily="18" charset="0"/>
            </a:endParaRPr>
          </a:p>
          <a:p>
            <a:r>
              <a:rPr lang="en-US" sz="3600" b="1" dirty="0">
                <a:latin typeface="High Tower Text" panose="02040502050506030303" pitchFamily="18" charset="0"/>
              </a:rPr>
              <a:t>D. Measure to Provide Tax Certainty</a:t>
            </a:r>
            <a:endParaRPr lang="en-US" sz="3600" dirty="0">
              <a:latin typeface="High Tower Text" panose="02040502050506030303" pitchFamily="18" charset="0"/>
            </a:endParaRPr>
          </a:p>
          <a:p>
            <a:endParaRPr lang="en-US" sz="3600" b="1" u="sng" dirty="0">
              <a:latin typeface="High Tower Text"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883351452"/>
              </p:ext>
            </p:extLst>
          </p:nvPr>
        </p:nvGraphicFramePr>
        <p:xfrm>
          <a:off x="0" y="838200"/>
          <a:ext cx="9144000" cy="5638800"/>
        </p:xfrm>
        <a:graphic>
          <a:graphicData uri="http://schemas.openxmlformats.org/drawingml/2006/table">
            <a:tbl>
              <a:tblPr firstRow="1" bandRow="1">
                <a:tableStyleId>{5C22544A-7EE6-4342-B048-85BDC9FD1C3A}</a:tableStyleId>
              </a:tblPr>
              <a:tblGrid>
                <a:gridCol w="827584">
                  <a:extLst>
                    <a:ext uri="{9D8B030D-6E8A-4147-A177-3AD203B41FA5}">
                      <a16:colId xmlns:a16="http://schemas.microsoft.com/office/drawing/2014/main" val="20000"/>
                    </a:ext>
                  </a:extLst>
                </a:gridCol>
                <a:gridCol w="3985050">
                  <a:extLst>
                    <a:ext uri="{9D8B030D-6E8A-4147-A177-3AD203B41FA5}">
                      <a16:colId xmlns:a16="http://schemas.microsoft.com/office/drawing/2014/main" val="20001"/>
                    </a:ext>
                  </a:extLst>
                </a:gridCol>
                <a:gridCol w="1523999">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gridCol w="1604210">
                  <a:extLst>
                    <a:ext uri="{9D8B030D-6E8A-4147-A177-3AD203B41FA5}">
                      <a16:colId xmlns:a16="http://schemas.microsoft.com/office/drawing/2014/main" val="20004"/>
                    </a:ext>
                  </a:extLst>
                </a:gridCol>
              </a:tblGrid>
              <a:tr h="1503680">
                <a:tc>
                  <a:txBody>
                    <a:bodyPr/>
                    <a:lstStyle/>
                    <a:p>
                      <a:pPr algn="ctr"/>
                      <a:r>
                        <a:rPr lang="en-US" sz="2000" b="1" dirty="0">
                          <a:solidFill>
                            <a:schemeClr val="tx2"/>
                          </a:solidFill>
                          <a:latin typeface="Perpetua" panose="02020502060401020303" pitchFamily="18" charset="0"/>
                        </a:rPr>
                        <a:t>S. No.</a:t>
                      </a:r>
                    </a:p>
                  </a:txBody>
                  <a:tcPr anchor="ctr"/>
                </a:tc>
                <a:tc>
                  <a:txBody>
                    <a:bodyPr/>
                    <a:lstStyle/>
                    <a:p>
                      <a:pPr algn="ctr"/>
                      <a:r>
                        <a:rPr lang="en-US" sz="2000" b="1" dirty="0">
                          <a:solidFill>
                            <a:schemeClr val="tx2"/>
                          </a:solidFill>
                          <a:latin typeface="Perpetua" panose="02020502060401020303" pitchFamily="18" charset="0"/>
                        </a:rPr>
                        <a:t>Brief </a:t>
                      </a:r>
                    </a:p>
                  </a:txBody>
                  <a:tcPr anchor="ctr"/>
                </a:tc>
                <a:tc>
                  <a:txBody>
                    <a:bodyPr/>
                    <a:lstStyle/>
                    <a:p>
                      <a:pPr algn="ctr"/>
                      <a:r>
                        <a:rPr lang="en-US" sz="2000" b="1" dirty="0">
                          <a:solidFill>
                            <a:schemeClr val="tx2"/>
                          </a:solidFill>
                          <a:latin typeface="Perpetua" panose="02020502060401020303" pitchFamily="18" charset="0"/>
                        </a:rPr>
                        <a:t>Section / Schedule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2"/>
                          </a:solidFill>
                          <a:latin typeface="Perpetua" panose="02020502060401020303" pitchFamily="18" charset="0"/>
                        </a:rPr>
                        <a:t>Clause No. </a:t>
                      </a:r>
                    </a:p>
                    <a:p>
                      <a:pPr algn="ctr"/>
                      <a:endParaRPr lang="en-US" sz="2000" b="1" dirty="0">
                        <a:solidFill>
                          <a:schemeClr val="tx2"/>
                        </a:solidFill>
                        <a:latin typeface="Perpetua" panose="02020502060401020303" pitchFamily="18" charset="0"/>
                      </a:endParaRPr>
                    </a:p>
                  </a:txBody>
                  <a:tcPr anchor="ctr"/>
                </a:tc>
                <a:tc>
                  <a:txBody>
                    <a:bodyPr/>
                    <a:lstStyle/>
                    <a:p>
                      <a:pPr algn="ctr"/>
                      <a:r>
                        <a:rPr lang="en-US" sz="2000" b="1" dirty="0">
                          <a:solidFill>
                            <a:schemeClr val="tx2"/>
                          </a:solidFill>
                          <a:latin typeface="Perpetua" panose="02020502060401020303" pitchFamily="18" charset="0"/>
                        </a:rPr>
                        <a:t>Effective date</a:t>
                      </a:r>
                    </a:p>
                    <a:p>
                      <a:pPr algn="ctr"/>
                      <a:r>
                        <a:rPr lang="en-US" sz="2000" b="1" dirty="0">
                          <a:solidFill>
                            <a:schemeClr val="tx2"/>
                          </a:solidFill>
                          <a:latin typeface="Perpetua" panose="02020502060401020303" pitchFamily="18" charset="0"/>
                        </a:rPr>
                        <a:t>[i.e. w.e.f.]</a:t>
                      </a:r>
                    </a:p>
                  </a:txBody>
                  <a:tcPr anchor="ctr"/>
                </a:tc>
                <a:extLst>
                  <a:ext uri="{0D108BD9-81ED-4DB2-BD59-A6C34878D82A}">
                    <a16:rowId xmlns:a16="http://schemas.microsoft.com/office/drawing/2014/main" val="10000"/>
                  </a:ext>
                </a:extLst>
              </a:tr>
              <a:tr h="1841692">
                <a:tc>
                  <a:txBody>
                    <a:bodyPr/>
                    <a:lstStyle/>
                    <a:p>
                      <a:pPr algn="ctr"/>
                      <a:r>
                        <a:rPr lang="en-US" sz="2000" b="0" dirty="0">
                          <a:solidFill>
                            <a:schemeClr val="tx2"/>
                          </a:solidFill>
                          <a:latin typeface="Perpetua" panose="02020502060401020303" pitchFamily="18" charset="0"/>
                        </a:rPr>
                        <a:t>1.</a:t>
                      </a:r>
                    </a:p>
                  </a:txBody>
                  <a:tcPr anchor="ctr"/>
                </a:tc>
                <a:tc>
                  <a:txBody>
                    <a:bodyPr/>
                    <a:lstStyle/>
                    <a:p>
                      <a:pPr algn="just"/>
                      <a:r>
                        <a:rPr lang="en-GB" sz="2000" b="0" kern="1200" dirty="0">
                          <a:solidFill>
                            <a:schemeClr val="tx2"/>
                          </a:solidFill>
                          <a:latin typeface="Perpetua" panose="02020502060401020303" pitchFamily="18" charset="0"/>
                          <a:ea typeface="+mn-ea"/>
                          <a:cs typeface="+mn-cs"/>
                        </a:rPr>
                        <a:t>Amendment for providing attribution of profit to Permanent Establishment in Safe Harbour Rules under section 92CB and in Advance Pricing Agreement under section 92CC</a:t>
                      </a:r>
                      <a:endParaRPr lang="en-US" sz="2000" b="0"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Section 92CB &amp; 92CC</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43 &amp; 44</a:t>
                      </a:r>
                    </a:p>
                  </a:txBody>
                  <a:tcPr anchor="ctr"/>
                </a:tc>
                <a:tc>
                  <a:txBody>
                    <a:bodyPr/>
                    <a:lstStyle/>
                    <a:p>
                      <a:pPr marL="0" algn="ctr" defTabSz="914400" rtl="0" eaLnBrk="1" latinLnBrk="0" hangingPunct="1"/>
                      <a:r>
                        <a:rPr lang="en-US" sz="20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0001"/>
                  </a:ext>
                </a:extLst>
              </a:tr>
              <a:tr h="1146714">
                <a:tc>
                  <a:txBody>
                    <a:bodyPr/>
                    <a:lstStyle/>
                    <a:p>
                      <a:pPr algn="ctr"/>
                      <a:r>
                        <a:rPr lang="en-US" sz="2000" b="0" dirty="0">
                          <a:solidFill>
                            <a:schemeClr val="tx2"/>
                          </a:solidFill>
                          <a:latin typeface="Perpetua" panose="02020502060401020303" pitchFamily="18" charset="0"/>
                        </a:rPr>
                        <a:t>2.</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2000" b="0" kern="1200" dirty="0">
                          <a:solidFill>
                            <a:schemeClr val="tx2"/>
                          </a:solidFill>
                          <a:latin typeface="Perpetua" panose="02020502060401020303" pitchFamily="18" charset="0"/>
                          <a:ea typeface="+mn-ea"/>
                          <a:cs typeface="+mn-cs"/>
                        </a:rPr>
                        <a:t>Allowing deduction for amount disallowed under section 43B, to insurance companies on payment basis.</a:t>
                      </a:r>
                      <a:endParaRPr lang="en-US" sz="2000" b="0"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Rule 5 of Schedule 1</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104</a:t>
                      </a:r>
                    </a:p>
                  </a:txBody>
                  <a:tcPr anchor="ctr"/>
                </a:tc>
                <a:tc>
                  <a:txBody>
                    <a:bodyPr/>
                    <a:lstStyle/>
                    <a:p>
                      <a:pPr marL="0" algn="ctr" defTabSz="914400" rtl="0" eaLnBrk="1" latinLnBrk="0" hangingPunct="1"/>
                      <a:r>
                        <a:rPr lang="en-US" sz="20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956496225"/>
                  </a:ext>
                </a:extLst>
              </a:tr>
              <a:tr h="1146714">
                <a:tc>
                  <a:txBody>
                    <a:bodyPr/>
                    <a:lstStyle/>
                    <a:p>
                      <a:pPr algn="ctr"/>
                      <a:r>
                        <a:rPr lang="en-US" sz="2000" b="0" dirty="0">
                          <a:solidFill>
                            <a:schemeClr val="tx2"/>
                          </a:solidFill>
                          <a:latin typeface="Perpetua" panose="02020502060401020303" pitchFamily="18" charset="0"/>
                        </a:rPr>
                        <a:t>3.</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2000" b="0" kern="1200" dirty="0">
                          <a:solidFill>
                            <a:schemeClr val="tx2"/>
                          </a:solidFill>
                          <a:latin typeface="Perpetua" panose="02020502060401020303" pitchFamily="18" charset="0"/>
                          <a:ea typeface="+mn-ea"/>
                          <a:cs typeface="+mn-cs"/>
                        </a:rPr>
                        <a:t>Reducing the rate of TDS on fees for technical services (other than professional services)</a:t>
                      </a:r>
                      <a:endParaRPr lang="en-US" sz="2000" b="0" kern="1200" dirty="0">
                        <a:solidFill>
                          <a:schemeClr val="tx2"/>
                        </a:solidFill>
                        <a:latin typeface="Perpetua" panose="02020502060401020303" pitchFamily="18" charset="0"/>
                        <a:ea typeface="+mn-ea"/>
                        <a:cs typeface="+mn-cs"/>
                      </a:endParaRP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Section 194J</a:t>
                      </a:r>
                    </a:p>
                  </a:txBody>
                  <a:tcPr anchor="ctr"/>
                </a:tc>
                <a:tc>
                  <a:txBody>
                    <a:bodyPr/>
                    <a:lstStyle/>
                    <a:p>
                      <a:pPr algn="ctr"/>
                      <a:r>
                        <a:rPr lang="en-US" sz="2000" b="0" u="none" kern="1200" dirty="0">
                          <a:solidFill>
                            <a:schemeClr val="tx2"/>
                          </a:solidFill>
                          <a:latin typeface="Perpetua" panose="02020502060401020303" pitchFamily="18" charset="0"/>
                          <a:ea typeface="+mn-ea"/>
                          <a:cs typeface="+mn-cs"/>
                        </a:rPr>
                        <a:t>79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u="none" kern="1200" dirty="0">
                          <a:solidFill>
                            <a:schemeClr val="tx2"/>
                          </a:solidFill>
                          <a:latin typeface="Perpetua" panose="02020502060401020303" pitchFamily="18" charset="0"/>
                          <a:ea typeface="+mn-ea"/>
                          <a:cs typeface="+mn-cs"/>
                        </a:rPr>
                        <a:t>01-04-2020</a:t>
                      </a:r>
                    </a:p>
                  </a:txBody>
                  <a:tcPr anchor="ctr"/>
                </a:tc>
                <a:extLst>
                  <a:ext uri="{0D108BD9-81ED-4DB2-BD59-A6C34878D82A}">
                    <a16:rowId xmlns:a16="http://schemas.microsoft.com/office/drawing/2014/main" val="1376251345"/>
                  </a:ext>
                </a:extLst>
              </a:tr>
            </a:tbl>
          </a:graphicData>
        </a:graphic>
      </p:graphicFrame>
    </p:spTree>
    <p:extLst>
      <p:ext uri="{BB962C8B-B14F-4D97-AF65-F5344CB8AC3E}">
        <p14:creationId xmlns:p14="http://schemas.microsoft.com/office/powerpoint/2010/main" val="24062809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988840"/>
          </a:xfrm>
          <a:solidFill>
            <a:schemeClr val="tx1"/>
          </a:solidFill>
        </p:spPr>
        <p:txBody>
          <a:bodyPr anchor="t"/>
          <a:lstStyle/>
          <a:p>
            <a:pPr marL="393700" indent="-393700" algn="just"/>
            <a:r>
              <a:rPr lang="en-IN" sz="3200" b="1" kern="1200" dirty="0">
                <a:latin typeface="Times New Roman" panose="02020603050405020304" pitchFamily="18" charset="0"/>
                <a:cs typeface="Times New Roman" panose="02020603050405020304" pitchFamily="18" charset="0"/>
              </a:rPr>
              <a:t>1</a:t>
            </a:r>
            <a:r>
              <a:rPr lang="en-IN" sz="3200" b="1" kern="1200" dirty="0">
                <a:latin typeface="High Tower Text" pitchFamily="18" charset="0"/>
              </a:rPr>
              <a:t>. </a:t>
            </a:r>
            <a:r>
              <a:rPr lang="en-GB" sz="3000" b="1" kern="1200" dirty="0">
                <a:latin typeface="High Tower Text" pitchFamily="18" charset="0"/>
              </a:rPr>
              <a:t>Amendment for providing attribution of profit to Permanent Establishment in Safe Harbour Rules under section 92CB and in Advance Pricing Agreement under section 92CC [Clause 43 &amp; 44]</a:t>
            </a:r>
            <a:endParaRPr lang="en-US" sz="3200" b="1" i="1" kern="1200" dirty="0">
              <a:latin typeface="High Tower Text" pitchFamily="18" charset="0"/>
            </a:endParaRPr>
          </a:p>
        </p:txBody>
      </p:sp>
      <p:sp>
        <p:nvSpPr>
          <p:cNvPr id="7" name="Slide Number Placeholder 6"/>
          <p:cNvSpPr>
            <a:spLocks noGrp="1"/>
          </p:cNvSpPr>
          <p:nvPr>
            <p:ph type="sldNum" sz="quarter" idx="12"/>
          </p:nvPr>
        </p:nvSpPr>
        <p:spPr/>
        <p:txBody>
          <a:bodyPr/>
          <a:lstStyle/>
          <a:p>
            <a:fld id="{1E20AE4F-6262-4C8B-8D39-3FC41EDB5BB9}" type="slidenum">
              <a:rPr lang="en-US" smtClean="0"/>
              <a:pPr/>
              <a:t>95</a:t>
            </a:fld>
            <a:endParaRPr lang="en-US"/>
          </a:p>
        </p:txBody>
      </p:sp>
      <p:sp>
        <p:nvSpPr>
          <p:cNvPr id="5" name="Content Placeholder 4">
            <a:extLst>
              <a:ext uri="{FF2B5EF4-FFF2-40B4-BE49-F238E27FC236}">
                <a16:creationId xmlns:a16="http://schemas.microsoft.com/office/drawing/2014/main" id="{62C8A2B9-7EB4-4BD3-B7BA-5CF7BB2E139C}"/>
              </a:ext>
            </a:extLst>
          </p:cNvPr>
          <p:cNvSpPr>
            <a:spLocks noGrp="1"/>
          </p:cNvSpPr>
          <p:nvPr>
            <p:ph idx="1"/>
          </p:nvPr>
        </p:nvSpPr>
        <p:spPr>
          <a:xfrm>
            <a:off x="0" y="1988841"/>
            <a:ext cx="9144000" cy="4488159"/>
          </a:xfrm>
        </p:spPr>
        <p:txBody>
          <a:bodyPr/>
          <a:lstStyle/>
          <a:p>
            <a:pPr marL="266700" indent="-266700"/>
            <a:r>
              <a:rPr lang="en-US" sz="2600" b="1" u="sng" dirty="0">
                <a:solidFill>
                  <a:schemeClr val="tx2"/>
                </a:solidFill>
                <a:latin typeface="Perpetua" panose="02020502060401020303" pitchFamily="18" charset="0"/>
              </a:rPr>
              <a:t>Amended section 92CB of the Income-tax Act, in sub section (1), w.e.f. 01/04/2020 [Clause 43]</a:t>
            </a:r>
          </a:p>
          <a:p>
            <a:pPr marL="266700" indent="98425">
              <a:buNone/>
            </a:pPr>
            <a:r>
              <a:rPr lang="en-US" sz="2400" i="1" dirty="0">
                <a:solidFill>
                  <a:schemeClr val="tx2"/>
                </a:solidFill>
                <a:latin typeface="Perpetua" panose="02020502060401020303" pitchFamily="18" charset="0"/>
              </a:rPr>
              <a:t>92CB</a:t>
            </a:r>
            <a:r>
              <a:rPr lang="en-GB" sz="2400" i="1" dirty="0">
                <a:solidFill>
                  <a:schemeClr val="tx2"/>
                </a:solidFill>
                <a:latin typeface="Perpetua" panose="02020502060401020303" pitchFamily="18" charset="0"/>
              </a:rPr>
              <a:t> </a:t>
            </a:r>
            <a:r>
              <a:rPr lang="en-GB" sz="2400" i="1" strike="sngStrike" dirty="0">
                <a:solidFill>
                  <a:schemeClr val="tx2"/>
                </a:solidFill>
                <a:latin typeface="Perpetua" panose="02020502060401020303" pitchFamily="18" charset="0"/>
              </a:rPr>
              <a:t>(1) The determination of arm's length price under section 92C or section 92CA </a:t>
            </a:r>
            <a:r>
              <a:rPr lang="en-GB" sz="2400" i="1" dirty="0">
                <a:solidFill>
                  <a:schemeClr val="tx2"/>
                </a:solidFill>
                <a:latin typeface="Perpetua" panose="02020502060401020303" pitchFamily="18" charset="0"/>
              </a:rPr>
              <a:t>	</a:t>
            </a:r>
            <a:r>
              <a:rPr lang="en-GB" sz="2400" i="1" strike="sngStrike" dirty="0">
                <a:solidFill>
                  <a:schemeClr val="tx2"/>
                </a:solidFill>
                <a:latin typeface="Perpetua" panose="02020502060401020303" pitchFamily="18" charset="0"/>
              </a:rPr>
              <a:t>shall be subject to safe harbour rules</a:t>
            </a:r>
            <a:r>
              <a:rPr lang="en-GB" sz="2400" i="1" dirty="0">
                <a:solidFill>
                  <a:schemeClr val="tx2"/>
                </a:solidFill>
                <a:latin typeface="Perpetua" panose="02020502060401020303" pitchFamily="18" charset="0"/>
              </a:rPr>
              <a:t>.</a:t>
            </a:r>
          </a:p>
          <a:p>
            <a:pPr marL="0" indent="0">
              <a:buNone/>
            </a:pPr>
            <a:r>
              <a:rPr lang="en-GB" sz="2400" i="1" dirty="0">
                <a:solidFill>
                  <a:schemeClr val="tx2"/>
                </a:solidFill>
                <a:latin typeface="Perpetua" panose="02020502060401020303" pitchFamily="18" charset="0"/>
              </a:rPr>
              <a:t>	</a:t>
            </a:r>
          </a:p>
          <a:p>
            <a:pPr marL="0" indent="0">
              <a:buNone/>
            </a:pPr>
            <a:r>
              <a:rPr lang="en-GB" sz="2400" i="1" dirty="0">
                <a:solidFill>
                  <a:schemeClr val="tx2"/>
                </a:solidFill>
                <a:latin typeface="Perpetua" panose="02020502060401020303" pitchFamily="18" charset="0"/>
              </a:rPr>
              <a:t>	(1) </a:t>
            </a:r>
            <a:r>
              <a:rPr lang="en-IN" sz="2400" i="1" dirty="0">
                <a:solidFill>
                  <a:schemeClr val="tx2"/>
                </a:solidFill>
                <a:latin typeface="Perpetua" panose="02020502060401020303" pitchFamily="18" charset="0"/>
              </a:rPr>
              <a:t>The determination of––</a:t>
            </a:r>
          </a:p>
          <a:p>
            <a:pPr marL="900113" indent="-900113" defTabSz="1082675">
              <a:buNone/>
              <a:tabLst>
                <a:tab pos="1168400" algn="l"/>
              </a:tabLst>
            </a:pPr>
            <a:r>
              <a:rPr lang="en-US" sz="2400" b="1" i="1" dirty="0">
                <a:solidFill>
                  <a:schemeClr val="tx2"/>
                </a:solidFill>
                <a:latin typeface="Perpetua" panose="02020502060401020303" pitchFamily="18" charset="0"/>
              </a:rPr>
              <a:t>		*</a:t>
            </a:r>
            <a:r>
              <a:rPr lang="en-GB" sz="2400" b="1" i="1" dirty="0">
                <a:solidFill>
                  <a:schemeClr val="tx2"/>
                </a:solidFill>
                <a:latin typeface="Perpetua" panose="02020502060401020303" pitchFamily="18" charset="0"/>
              </a:rPr>
              <a:t>(a) income referred to in clause (</a:t>
            </a:r>
            <a:r>
              <a:rPr lang="en-GB" sz="2400" b="1" i="1" dirty="0" err="1">
                <a:solidFill>
                  <a:schemeClr val="tx2"/>
                </a:solidFill>
                <a:latin typeface="Perpetua" panose="02020502060401020303" pitchFamily="18" charset="0"/>
              </a:rPr>
              <a:t>i</a:t>
            </a:r>
            <a:r>
              <a:rPr lang="en-GB" sz="2400" b="1" i="1" dirty="0">
                <a:solidFill>
                  <a:schemeClr val="tx2"/>
                </a:solidFill>
                <a:latin typeface="Perpetua" panose="02020502060401020303" pitchFamily="18" charset="0"/>
              </a:rPr>
              <a:t>) of sub-section (1) of section 	9; or</a:t>
            </a:r>
          </a:p>
          <a:p>
            <a:pPr marL="900113" indent="-900113" defTabSz="1082675">
              <a:buNone/>
              <a:tabLst>
                <a:tab pos="1168400" algn="l"/>
              </a:tabLst>
            </a:pPr>
            <a:r>
              <a:rPr lang="en-GB" sz="2400" i="1" dirty="0">
                <a:solidFill>
                  <a:schemeClr val="tx2"/>
                </a:solidFill>
                <a:latin typeface="Perpetua" panose="02020502060401020303" pitchFamily="18" charset="0"/>
              </a:rPr>
              <a:t>		(b) arm’s length price under section 92C or section 92CA, shall be subject to 	safe harbour rules.</a:t>
            </a:r>
          </a:p>
          <a:p>
            <a:pPr marL="457200" lvl="1" indent="0">
              <a:buNone/>
            </a:pPr>
            <a:endParaRPr lang="en-IN" dirty="0"/>
          </a:p>
        </p:txBody>
      </p:sp>
      <p:sp>
        <p:nvSpPr>
          <p:cNvPr id="6" name="TextBox 5">
            <a:extLst>
              <a:ext uri="{FF2B5EF4-FFF2-40B4-BE49-F238E27FC236}">
                <a16:creationId xmlns:a16="http://schemas.microsoft.com/office/drawing/2014/main" id="{7336462F-8F97-4557-90D0-6B7C504B546F}"/>
              </a:ext>
            </a:extLst>
          </p:cNvPr>
          <p:cNvSpPr txBox="1"/>
          <p:nvPr/>
        </p:nvSpPr>
        <p:spPr>
          <a:xfrm>
            <a:off x="0" y="6500663"/>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are introduced as given in bold to widen the scope of the section.</a:t>
            </a:r>
            <a:endParaRPr lang="en-GB" sz="2200" i="1" dirty="0">
              <a:solidFill>
                <a:srgbClr val="CC3300"/>
              </a:solidFill>
              <a:latin typeface="Perpetua" panose="02020502060401020303" pitchFamily="18" charset="0"/>
            </a:endParaRPr>
          </a:p>
        </p:txBody>
      </p:sp>
    </p:spTree>
    <p:extLst>
      <p:ext uri="{BB962C8B-B14F-4D97-AF65-F5344CB8AC3E}">
        <p14:creationId xmlns:p14="http://schemas.microsoft.com/office/powerpoint/2010/main" val="5532081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49E4B-A782-4F32-82A4-24720F9BAEDC}"/>
              </a:ext>
            </a:extLst>
          </p:cNvPr>
          <p:cNvSpPr>
            <a:spLocks noGrp="1"/>
          </p:cNvSpPr>
          <p:nvPr>
            <p:ph type="sldNum" sz="quarter" idx="12"/>
          </p:nvPr>
        </p:nvSpPr>
        <p:spPr/>
        <p:txBody>
          <a:bodyPr/>
          <a:lstStyle/>
          <a:p>
            <a:fld id="{8BE13033-DE32-40B2-9C51-A20266549AFB}" type="slidenum">
              <a:rPr lang="en-US" smtClean="0"/>
              <a:pPr/>
              <a:t>96</a:t>
            </a:fld>
            <a:endParaRPr lang="en-US"/>
          </a:p>
        </p:txBody>
      </p:sp>
      <p:sp>
        <p:nvSpPr>
          <p:cNvPr id="3" name="Title 1">
            <a:extLst>
              <a:ext uri="{FF2B5EF4-FFF2-40B4-BE49-F238E27FC236}">
                <a16:creationId xmlns:a16="http://schemas.microsoft.com/office/drawing/2014/main" id="{94362251-BF22-4823-BDDF-2D1FA33CE19E}"/>
              </a:ext>
            </a:extLst>
          </p:cNvPr>
          <p:cNvSpPr txBox="1">
            <a:spLocks/>
          </p:cNvSpPr>
          <p:nvPr/>
        </p:nvSpPr>
        <p:spPr bwMode="gray">
          <a:xfrm>
            <a:off x="0" y="-27384"/>
            <a:ext cx="9144000" cy="1246584"/>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
        <p:nvSpPr>
          <p:cNvPr id="4" name="Content Placeholder 4">
            <a:extLst>
              <a:ext uri="{FF2B5EF4-FFF2-40B4-BE49-F238E27FC236}">
                <a16:creationId xmlns:a16="http://schemas.microsoft.com/office/drawing/2014/main" id="{5B060787-3913-46AE-8D2C-30C5CD466AF8}"/>
              </a:ext>
            </a:extLst>
          </p:cNvPr>
          <p:cNvSpPr txBox="1">
            <a:spLocks/>
          </p:cNvSpPr>
          <p:nvPr/>
        </p:nvSpPr>
        <p:spPr bwMode="auto">
          <a:xfrm>
            <a:off x="0" y="1447800"/>
            <a:ext cx="9144000" cy="487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66700" indent="-266700"/>
            <a:r>
              <a:rPr lang="en-US" sz="2100" b="1" u="sng" kern="0" dirty="0">
                <a:solidFill>
                  <a:schemeClr val="tx2"/>
                </a:solidFill>
                <a:latin typeface="Perpetua" panose="02020502060401020303" pitchFamily="18" charset="0"/>
              </a:rPr>
              <a:t>Amended section 92CC of the Income-tax Act, in sub section (1), w.e.f. 01/04/2020 [Clause 44]</a:t>
            </a:r>
          </a:p>
          <a:p>
            <a:pPr marL="266700" indent="0" algn="just">
              <a:buFontTx/>
              <a:buNone/>
            </a:pPr>
            <a:r>
              <a:rPr lang="en-US" sz="2100" i="1" kern="0" dirty="0">
                <a:solidFill>
                  <a:schemeClr val="tx2"/>
                </a:solidFill>
                <a:latin typeface="Perpetua" panose="02020502060401020303" pitchFamily="18" charset="0"/>
              </a:rPr>
              <a:t>92CC.</a:t>
            </a:r>
            <a:r>
              <a:rPr lang="en-GB" sz="2100" i="1" strike="sngStrike" kern="0" dirty="0">
                <a:solidFill>
                  <a:schemeClr val="tx2"/>
                </a:solidFill>
                <a:latin typeface="Perpetua" panose="02020502060401020303" pitchFamily="18" charset="0"/>
              </a:rPr>
              <a:t>(1) The Board, with the approval of the Central Government, may enter into an advance pricing agreement with any person, determining the arm's length price or specifying the manner in which arm's length price is to be determined, in relation to an international transaction to be entered into by that person.</a:t>
            </a:r>
          </a:p>
          <a:p>
            <a:pPr marL="266700" indent="0" algn="just">
              <a:buFontTx/>
              <a:buNone/>
            </a:pPr>
            <a:r>
              <a:rPr lang="en-GB" sz="2100" i="1" kern="0" dirty="0">
                <a:solidFill>
                  <a:schemeClr val="tx2"/>
                </a:solidFill>
                <a:latin typeface="Perpetua" panose="02020502060401020303" pitchFamily="18" charset="0"/>
              </a:rPr>
              <a:t>“(1) The Board, with the approval of the Central Government, may enter into and advance pricing agreement with any person, determining the––</a:t>
            </a:r>
          </a:p>
          <a:p>
            <a:pPr marL="266700" indent="0" algn="just">
              <a:buFontTx/>
              <a:buNone/>
            </a:pPr>
            <a:r>
              <a:rPr lang="en-GB" sz="2100" i="1" kern="0" dirty="0">
                <a:solidFill>
                  <a:schemeClr val="tx2"/>
                </a:solidFill>
                <a:latin typeface="Perpetua" panose="02020502060401020303" pitchFamily="18" charset="0"/>
              </a:rPr>
              <a:t>(a) arm’s length price or specifying the manner in which the arm’s length price is to be determined, in relation to an international transaction to be entered into </a:t>
            </a:r>
            <a:r>
              <a:rPr lang="en-IN" sz="2100" i="1" kern="0" dirty="0">
                <a:solidFill>
                  <a:schemeClr val="tx2"/>
                </a:solidFill>
                <a:latin typeface="Perpetua" panose="02020502060401020303" pitchFamily="18" charset="0"/>
              </a:rPr>
              <a:t>by that person;</a:t>
            </a:r>
          </a:p>
          <a:p>
            <a:pPr marL="266700" indent="0" algn="just">
              <a:buFontTx/>
              <a:buNone/>
            </a:pPr>
            <a:r>
              <a:rPr lang="en-US" sz="2100" b="1" i="1" kern="0" dirty="0">
                <a:solidFill>
                  <a:schemeClr val="tx2"/>
                </a:solidFill>
                <a:latin typeface="Perpetua" panose="02020502060401020303" pitchFamily="18" charset="0"/>
              </a:rPr>
              <a:t>*</a:t>
            </a:r>
            <a:r>
              <a:rPr lang="en-GB" sz="2100" b="1" i="1" kern="0" dirty="0">
                <a:solidFill>
                  <a:schemeClr val="tx2"/>
                </a:solidFill>
                <a:latin typeface="Perpetua" panose="02020502060401020303" pitchFamily="18" charset="0"/>
              </a:rPr>
              <a:t>(b) income referred to in clause (</a:t>
            </a:r>
            <a:r>
              <a:rPr lang="en-GB" sz="2100" b="1" i="1" kern="0" dirty="0" err="1">
                <a:solidFill>
                  <a:schemeClr val="tx2"/>
                </a:solidFill>
                <a:latin typeface="Perpetua" panose="02020502060401020303" pitchFamily="18" charset="0"/>
              </a:rPr>
              <a:t>i</a:t>
            </a:r>
            <a:r>
              <a:rPr lang="en-GB" sz="2100" b="1" i="1" kern="0" dirty="0">
                <a:solidFill>
                  <a:schemeClr val="tx2"/>
                </a:solidFill>
                <a:latin typeface="Perpetua" panose="02020502060401020303" pitchFamily="18" charset="0"/>
              </a:rPr>
              <a:t>) of sub-section (1) of section 9 or specifying the manner in which said income is to be determined, as is reasonably attributable to the operations carried out in India by or on behalf of that person, </a:t>
            </a:r>
            <a:r>
              <a:rPr lang="en-IN" sz="2100" b="1" i="1" kern="0" dirty="0">
                <a:solidFill>
                  <a:schemeClr val="tx2"/>
                </a:solidFill>
                <a:latin typeface="Perpetua" panose="02020502060401020303" pitchFamily="18" charset="0"/>
              </a:rPr>
              <a:t>being a non-resident.</a:t>
            </a:r>
          </a:p>
        </p:txBody>
      </p:sp>
      <p:sp>
        <p:nvSpPr>
          <p:cNvPr id="5" name="TextBox 4">
            <a:extLst>
              <a:ext uri="{FF2B5EF4-FFF2-40B4-BE49-F238E27FC236}">
                <a16:creationId xmlns:a16="http://schemas.microsoft.com/office/drawing/2014/main" id="{39062D27-1564-4213-A74A-9C35496B5CFC}"/>
              </a:ext>
            </a:extLst>
          </p:cNvPr>
          <p:cNvSpPr txBox="1"/>
          <p:nvPr/>
        </p:nvSpPr>
        <p:spPr>
          <a:xfrm>
            <a:off x="0" y="6381328"/>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are introduced as given in bold to widen the scope of the section.</a:t>
            </a:r>
            <a:endParaRPr lang="en-GB" sz="2200" i="1" dirty="0">
              <a:solidFill>
                <a:srgbClr val="CC3300"/>
              </a:solidFill>
              <a:latin typeface="Perpetua" panose="02020502060401020303" pitchFamily="18" charset="0"/>
            </a:endParaRPr>
          </a:p>
        </p:txBody>
      </p:sp>
    </p:spTree>
    <p:extLst>
      <p:ext uri="{BB962C8B-B14F-4D97-AF65-F5344CB8AC3E}">
        <p14:creationId xmlns:p14="http://schemas.microsoft.com/office/powerpoint/2010/main" val="40835908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49E4B-A782-4F32-82A4-24720F9BAEDC}"/>
              </a:ext>
            </a:extLst>
          </p:cNvPr>
          <p:cNvSpPr>
            <a:spLocks noGrp="1"/>
          </p:cNvSpPr>
          <p:nvPr>
            <p:ph type="sldNum" sz="quarter" idx="12"/>
          </p:nvPr>
        </p:nvSpPr>
        <p:spPr/>
        <p:txBody>
          <a:bodyPr/>
          <a:lstStyle/>
          <a:p>
            <a:fld id="{8BE13033-DE32-40B2-9C51-A20266549AFB}" type="slidenum">
              <a:rPr lang="en-US" smtClean="0"/>
              <a:pPr/>
              <a:t>97</a:t>
            </a:fld>
            <a:endParaRPr lang="en-US"/>
          </a:p>
        </p:txBody>
      </p:sp>
      <p:sp>
        <p:nvSpPr>
          <p:cNvPr id="3" name="Title 1">
            <a:extLst>
              <a:ext uri="{FF2B5EF4-FFF2-40B4-BE49-F238E27FC236}">
                <a16:creationId xmlns:a16="http://schemas.microsoft.com/office/drawing/2014/main" id="{94362251-BF22-4823-BDDF-2D1FA33CE19E}"/>
              </a:ext>
            </a:extLst>
          </p:cNvPr>
          <p:cNvSpPr txBox="1">
            <a:spLocks/>
          </p:cNvSpPr>
          <p:nvPr/>
        </p:nvSpPr>
        <p:spPr bwMode="gray">
          <a:xfrm>
            <a:off x="0" y="-27384"/>
            <a:ext cx="9144000" cy="1224136"/>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
        <p:nvSpPr>
          <p:cNvPr id="4" name="Content Placeholder 4">
            <a:extLst>
              <a:ext uri="{FF2B5EF4-FFF2-40B4-BE49-F238E27FC236}">
                <a16:creationId xmlns:a16="http://schemas.microsoft.com/office/drawing/2014/main" id="{5B060787-3913-46AE-8D2C-30C5CD466AF8}"/>
              </a:ext>
            </a:extLst>
          </p:cNvPr>
          <p:cNvSpPr txBox="1">
            <a:spLocks/>
          </p:cNvSpPr>
          <p:nvPr/>
        </p:nvSpPr>
        <p:spPr bwMode="auto">
          <a:xfrm>
            <a:off x="0" y="1349152"/>
            <a:ext cx="9144000" cy="428964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66700" indent="-266700"/>
            <a:r>
              <a:rPr lang="en-US" sz="2800" b="1" u="sng" kern="0" dirty="0">
                <a:solidFill>
                  <a:schemeClr val="tx2"/>
                </a:solidFill>
                <a:latin typeface="Perpetua" panose="02020502060401020303" pitchFamily="18" charset="0"/>
              </a:rPr>
              <a:t>Amended section 92CC of the Income-tax Act, in sub section (2) w.e.f. 01/04/2020 [Clause 44]</a:t>
            </a:r>
          </a:p>
          <a:p>
            <a:pPr marL="1082675" indent="-631825" algn="just">
              <a:buFontTx/>
              <a:buNone/>
            </a:pPr>
            <a:r>
              <a:rPr lang="en-US" sz="2200" i="1" kern="0" dirty="0">
                <a:solidFill>
                  <a:schemeClr val="tx2"/>
                </a:solidFill>
                <a:latin typeface="Perpetua" panose="02020502060401020303" pitchFamily="18" charset="0"/>
              </a:rPr>
              <a:t>92CC.</a:t>
            </a:r>
            <a:r>
              <a:rPr lang="en-GB" sz="2200" i="1" strike="sngStrike" kern="0" dirty="0">
                <a:solidFill>
                  <a:schemeClr val="tx2"/>
                </a:solidFill>
                <a:latin typeface="Perpetua" panose="02020502060401020303" pitchFamily="18" charset="0"/>
              </a:rPr>
              <a:t>(2) The manner of determination of arm's length price referred to in sub-section (1), may include the methods referred to in sub-section (1) of section 92C or any other method, with such adjustments or variations, as may be necessary or expedient so to do.</a:t>
            </a:r>
          </a:p>
          <a:p>
            <a:pPr marL="1082675" indent="-631825" algn="just">
              <a:buFontTx/>
              <a:buNone/>
            </a:pPr>
            <a:r>
              <a:rPr lang="en-GB" sz="2200" i="1" kern="0" dirty="0">
                <a:solidFill>
                  <a:schemeClr val="tx2"/>
                </a:solidFill>
                <a:latin typeface="Perpetua" panose="02020502060401020303" pitchFamily="18" charset="0"/>
              </a:rPr>
              <a:t>	</a:t>
            </a:r>
            <a:endParaRPr lang="en-GB" sz="100" i="1" kern="0" dirty="0">
              <a:solidFill>
                <a:schemeClr val="tx2"/>
              </a:solidFill>
              <a:latin typeface="Perpetua" panose="02020502060401020303" pitchFamily="18" charset="0"/>
            </a:endParaRPr>
          </a:p>
          <a:p>
            <a:pPr marL="1082675" indent="-631825" algn="just">
              <a:buFontTx/>
              <a:buNone/>
            </a:pPr>
            <a:r>
              <a:rPr lang="en-GB" sz="2200" i="1" kern="0" dirty="0">
                <a:solidFill>
                  <a:schemeClr val="tx2"/>
                </a:solidFill>
                <a:latin typeface="Perpetua" panose="02020502060401020303" pitchFamily="18" charset="0"/>
              </a:rPr>
              <a:t>	(2) The manner of determination of the arm's length price referred to in </a:t>
            </a:r>
            <a:r>
              <a:rPr lang="en-GB" sz="2200" b="1" i="1" kern="0" dirty="0">
                <a:solidFill>
                  <a:schemeClr val="tx2"/>
                </a:solidFill>
                <a:latin typeface="Perpetua" panose="02020502060401020303" pitchFamily="18" charset="0"/>
              </a:rPr>
              <a:t>clause (a) or the income referred to in clause (b) of</a:t>
            </a:r>
            <a:r>
              <a:rPr lang="en-GB" sz="2200" i="1" kern="0" dirty="0">
                <a:solidFill>
                  <a:schemeClr val="tx2"/>
                </a:solidFill>
                <a:latin typeface="Perpetua" panose="02020502060401020303" pitchFamily="18" charset="0"/>
              </a:rPr>
              <a:t> sub-section (1), may include the methods referred to in sub-section (1) of section 92C </a:t>
            </a:r>
            <a:r>
              <a:rPr lang="en-GB" sz="2200" b="1" i="1" kern="0" dirty="0">
                <a:solidFill>
                  <a:schemeClr val="tx2"/>
                </a:solidFill>
                <a:latin typeface="Perpetua" panose="02020502060401020303" pitchFamily="18" charset="0"/>
              </a:rPr>
              <a:t>or the methods provided by rules made under this Act, respectively,</a:t>
            </a:r>
            <a:r>
              <a:rPr lang="en-GB" sz="2200" i="1" kern="0" dirty="0">
                <a:solidFill>
                  <a:schemeClr val="tx2"/>
                </a:solidFill>
                <a:latin typeface="Perpetua" panose="02020502060401020303" pitchFamily="18" charset="0"/>
              </a:rPr>
              <a:t> with such adjustments or variations, as may be necessary or expedient so to do.</a:t>
            </a:r>
          </a:p>
          <a:p>
            <a:pPr marL="1082675" indent="-717550" algn="just">
              <a:buNone/>
            </a:pPr>
            <a:r>
              <a:rPr lang="en-GB" sz="2200" i="1" kern="0" dirty="0">
                <a:latin typeface="Perpetua" panose="02020502060401020303" pitchFamily="18" charset="0"/>
              </a:rPr>
              <a:t>	</a:t>
            </a:r>
            <a:endParaRPr lang="en-IN" sz="2200" i="1" kern="0" dirty="0">
              <a:latin typeface="Perpetua" panose="02020502060401020303" pitchFamily="18" charset="0"/>
            </a:endParaRPr>
          </a:p>
        </p:txBody>
      </p:sp>
      <p:sp>
        <p:nvSpPr>
          <p:cNvPr id="5" name="TextBox 4">
            <a:extLst>
              <a:ext uri="{FF2B5EF4-FFF2-40B4-BE49-F238E27FC236}">
                <a16:creationId xmlns:a16="http://schemas.microsoft.com/office/drawing/2014/main" id="{39062D27-1564-4213-A74A-9C35496B5CFC}"/>
              </a:ext>
            </a:extLst>
          </p:cNvPr>
          <p:cNvSpPr txBox="1"/>
          <p:nvPr/>
        </p:nvSpPr>
        <p:spPr>
          <a:xfrm>
            <a:off x="0" y="6381328"/>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are introduced as given in bold to widen the scope of the section.</a:t>
            </a:r>
            <a:endParaRPr lang="en-GB" sz="2200" i="1" dirty="0">
              <a:solidFill>
                <a:srgbClr val="CC3300"/>
              </a:solidFill>
              <a:latin typeface="Perpetua" panose="02020502060401020303" pitchFamily="18" charset="0"/>
            </a:endParaRPr>
          </a:p>
        </p:txBody>
      </p:sp>
    </p:spTree>
    <p:extLst>
      <p:ext uri="{BB962C8B-B14F-4D97-AF65-F5344CB8AC3E}">
        <p14:creationId xmlns:p14="http://schemas.microsoft.com/office/powerpoint/2010/main" val="32716668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49E4B-A782-4F32-82A4-24720F9BAEDC}"/>
              </a:ext>
            </a:extLst>
          </p:cNvPr>
          <p:cNvSpPr>
            <a:spLocks noGrp="1"/>
          </p:cNvSpPr>
          <p:nvPr>
            <p:ph type="sldNum" sz="quarter" idx="12"/>
          </p:nvPr>
        </p:nvSpPr>
        <p:spPr/>
        <p:txBody>
          <a:bodyPr/>
          <a:lstStyle/>
          <a:p>
            <a:fld id="{8BE13033-DE32-40B2-9C51-A20266549AFB}" type="slidenum">
              <a:rPr lang="en-US" smtClean="0"/>
              <a:pPr/>
              <a:t>98</a:t>
            </a:fld>
            <a:endParaRPr lang="en-US"/>
          </a:p>
        </p:txBody>
      </p:sp>
      <p:sp>
        <p:nvSpPr>
          <p:cNvPr id="4" name="Content Placeholder 4">
            <a:extLst>
              <a:ext uri="{FF2B5EF4-FFF2-40B4-BE49-F238E27FC236}">
                <a16:creationId xmlns:a16="http://schemas.microsoft.com/office/drawing/2014/main" id="{5B060787-3913-46AE-8D2C-30C5CD466AF8}"/>
              </a:ext>
            </a:extLst>
          </p:cNvPr>
          <p:cNvSpPr txBox="1">
            <a:spLocks/>
          </p:cNvSpPr>
          <p:nvPr/>
        </p:nvSpPr>
        <p:spPr bwMode="auto">
          <a:xfrm>
            <a:off x="0" y="1577752"/>
            <a:ext cx="9144000" cy="451824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266700" indent="-266700"/>
            <a:r>
              <a:rPr lang="en-US" sz="2800" b="1" u="sng" kern="0" dirty="0">
                <a:solidFill>
                  <a:schemeClr val="tx2"/>
                </a:solidFill>
                <a:latin typeface="Perpetua" panose="02020502060401020303" pitchFamily="18" charset="0"/>
              </a:rPr>
              <a:t>Amended section 92CC of the Income-tax Act, in sub section (3) w.e.f. 01/04/2020 [Clause 44]</a:t>
            </a:r>
          </a:p>
          <a:p>
            <a:pPr marL="1082675" indent="-631825" algn="just">
              <a:buFontTx/>
              <a:buNone/>
            </a:pPr>
            <a:r>
              <a:rPr lang="en-US" sz="2200" i="1" kern="0" dirty="0">
                <a:solidFill>
                  <a:schemeClr val="tx2"/>
                </a:solidFill>
                <a:latin typeface="Perpetua" panose="02020502060401020303" pitchFamily="18" charset="0"/>
              </a:rPr>
              <a:t>92CC.</a:t>
            </a:r>
            <a:r>
              <a:rPr lang="en-GB" sz="2200" i="1" strike="sngStrike" kern="0" dirty="0">
                <a:solidFill>
                  <a:schemeClr val="tx2"/>
                </a:solidFill>
                <a:latin typeface="Perpetua" panose="02020502060401020303" pitchFamily="18" charset="0"/>
              </a:rPr>
              <a:t>(3) Notwithstanding anything contained in section 92C or section 92CA, the arm's length price of any international transaction, in respect of which the advance pricing agreement has been entered into, shall be determined in accordance with the advance pricing agreement so entered</a:t>
            </a:r>
          </a:p>
          <a:p>
            <a:pPr marL="1082675" indent="-631825" algn="just">
              <a:buFontTx/>
              <a:buNone/>
            </a:pPr>
            <a:endParaRPr lang="en-GB" sz="100" i="1" kern="0" dirty="0">
              <a:solidFill>
                <a:schemeClr val="tx2"/>
              </a:solidFill>
              <a:latin typeface="Perpetua" panose="02020502060401020303" pitchFamily="18" charset="0"/>
            </a:endParaRPr>
          </a:p>
          <a:p>
            <a:pPr marL="1082675" indent="-631825" algn="just">
              <a:buFontTx/>
              <a:buNone/>
            </a:pPr>
            <a:r>
              <a:rPr lang="en-GB" sz="2200" i="1" kern="0" dirty="0">
                <a:solidFill>
                  <a:schemeClr val="tx2"/>
                </a:solidFill>
                <a:latin typeface="Perpetua" panose="02020502060401020303" pitchFamily="18" charset="0"/>
              </a:rPr>
              <a:t>	</a:t>
            </a:r>
          </a:p>
          <a:p>
            <a:pPr marL="1082675" indent="-631825" algn="just">
              <a:buFontTx/>
              <a:buNone/>
            </a:pPr>
            <a:r>
              <a:rPr lang="en-GB" sz="2200" i="1" kern="0" dirty="0">
                <a:solidFill>
                  <a:schemeClr val="tx2"/>
                </a:solidFill>
                <a:latin typeface="Perpetua" panose="02020502060401020303" pitchFamily="18" charset="0"/>
              </a:rPr>
              <a:t>	(3) Notwithstanding anything contained in section 92C or section 92CA </a:t>
            </a:r>
            <a:r>
              <a:rPr lang="en-GB" sz="2200" b="1" i="1" kern="0" dirty="0">
                <a:solidFill>
                  <a:schemeClr val="tx2"/>
                </a:solidFill>
                <a:latin typeface="Perpetua" panose="02020502060401020303" pitchFamily="18" charset="0"/>
              </a:rPr>
              <a:t>or the methods provided by rules made under this Act,</a:t>
            </a:r>
            <a:r>
              <a:rPr lang="en-GB" sz="2200" i="1" kern="0" dirty="0">
                <a:solidFill>
                  <a:schemeClr val="tx2"/>
                </a:solidFill>
                <a:latin typeface="Perpetua" panose="02020502060401020303" pitchFamily="18" charset="0"/>
              </a:rPr>
              <a:t> the arm's length price of any international transaction </a:t>
            </a:r>
            <a:r>
              <a:rPr lang="en-GB" sz="2200" b="1" i="1" kern="0" dirty="0">
                <a:solidFill>
                  <a:schemeClr val="tx2"/>
                </a:solidFill>
                <a:latin typeface="Perpetua" panose="02020502060401020303" pitchFamily="18" charset="0"/>
              </a:rPr>
              <a:t>or the income referred to in clause (b) of sub-section (1)</a:t>
            </a:r>
            <a:r>
              <a:rPr lang="en-GB" sz="2200" i="1" kern="0" dirty="0">
                <a:solidFill>
                  <a:schemeClr val="tx2"/>
                </a:solidFill>
                <a:latin typeface="Perpetua" panose="02020502060401020303" pitchFamily="18" charset="0"/>
              </a:rPr>
              <a:t>, in respect of which the advance pricing agreement has been entered into, shall be determined in accordance with the advance pricing agreement so entered</a:t>
            </a:r>
          </a:p>
          <a:p>
            <a:pPr marL="1082675" indent="-631825" algn="just">
              <a:buFontTx/>
              <a:buNone/>
            </a:pPr>
            <a:endParaRPr lang="en-IN" sz="2200" i="1" kern="0" dirty="0">
              <a:latin typeface="Perpetua" panose="02020502060401020303" pitchFamily="18" charset="0"/>
            </a:endParaRPr>
          </a:p>
        </p:txBody>
      </p:sp>
      <p:sp>
        <p:nvSpPr>
          <p:cNvPr id="5" name="TextBox 4">
            <a:extLst>
              <a:ext uri="{FF2B5EF4-FFF2-40B4-BE49-F238E27FC236}">
                <a16:creationId xmlns:a16="http://schemas.microsoft.com/office/drawing/2014/main" id="{39062D27-1564-4213-A74A-9C35496B5CFC}"/>
              </a:ext>
            </a:extLst>
          </p:cNvPr>
          <p:cNvSpPr txBox="1"/>
          <p:nvPr/>
        </p:nvSpPr>
        <p:spPr>
          <a:xfrm>
            <a:off x="0" y="6381328"/>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are introduced as given in bold</a:t>
            </a:r>
            <a:endParaRPr lang="en-GB" sz="2200" i="1" dirty="0">
              <a:solidFill>
                <a:srgbClr val="CC3300"/>
              </a:solidFill>
              <a:latin typeface="Perpetua" panose="02020502060401020303" pitchFamily="18" charset="0"/>
            </a:endParaRPr>
          </a:p>
        </p:txBody>
      </p:sp>
      <p:sp>
        <p:nvSpPr>
          <p:cNvPr id="6" name="Title 1">
            <a:extLst>
              <a:ext uri="{FF2B5EF4-FFF2-40B4-BE49-F238E27FC236}">
                <a16:creationId xmlns:a16="http://schemas.microsoft.com/office/drawing/2014/main" id="{F7264BCE-1B6C-4B9E-A9A6-7688F474A09F}"/>
              </a:ext>
            </a:extLst>
          </p:cNvPr>
          <p:cNvSpPr txBox="1">
            <a:spLocks/>
          </p:cNvSpPr>
          <p:nvPr/>
        </p:nvSpPr>
        <p:spPr bwMode="gray">
          <a:xfrm>
            <a:off x="0" y="-27384"/>
            <a:ext cx="9144000" cy="1224136"/>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Tree>
    <p:extLst>
      <p:ext uri="{BB962C8B-B14F-4D97-AF65-F5344CB8AC3E}">
        <p14:creationId xmlns:p14="http://schemas.microsoft.com/office/powerpoint/2010/main" val="2986362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949E4B-A782-4F32-82A4-24720F9BAEDC}"/>
              </a:ext>
            </a:extLst>
          </p:cNvPr>
          <p:cNvSpPr>
            <a:spLocks noGrp="1"/>
          </p:cNvSpPr>
          <p:nvPr>
            <p:ph type="sldNum" sz="quarter" idx="12"/>
          </p:nvPr>
        </p:nvSpPr>
        <p:spPr/>
        <p:txBody>
          <a:bodyPr/>
          <a:lstStyle/>
          <a:p>
            <a:fld id="{8BE13033-DE32-40B2-9C51-A20266549AFB}" type="slidenum">
              <a:rPr lang="en-US" smtClean="0"/>
              <a:pPr/>
              <a:t>99</a:t>
            </a:fld>
            <a:endParaRPr lang="en-US"/>
          </a:p>
        </p:txBody>
      </p:sp>
      <p:sp>
        <p:nvSpPr>
          <p:cNvPr id="3" name="Title 1">
            <a:extLst>
              <a:ext uri="{FF2B5EF4-FFF2-40B4-BE49-F238E27FC236}">
                <a16:creationId xmlns:a16="http://schemas.microsoft.com/office/drawing/2014/main" id="{94362251-BF22-4823-BDDF-2D1FA33CE19E}"/>
              </a:ext>
            </a:extLst>
          </p:cNvPr>
          <p:cNvSpPr txBox="1">
            <a:spLocks/>
          </p:cNvSpPr>
          <p:nvPr/>
        </p:nvSpPr>
        <p:spPr bwMode="gray">
          <a:xfrm>
            <a:off x="0" y="-27385"/>
            <a:ext cx="9144000" cy="1273538"/>
          </a:xfrm>
          <a:prstGeom prst="rect">
            <a:avLst/>
          </a:prstGeom>
          <a:solidFill>
            <a:schemeClr val="tx1"/>
          </a:solid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bg1"/>
                </a:solidFill>
                <a:latin typeface="+mj-lt"/>
                <a:ea typeface="+mj-ea"/>
                <a:cs typeface="+mj-cs"/>
              </a:defRPr>
            </a:lvl1pPr>
            <a:lvl2pPr algn="l" rtl="0" fontAlgn="base">
              <a:spcBef>
                <a:spcPct val="0"/>
              </a:spcBef>
              <a:spcAft>
                <a:spcPct val="0"/>
              </a:spcAft>
              <a:defRPr sz="4000">
                <a:solidFill>
                  <a:schemeClr val="bg1"/>
                </a:solidFill>
                <a:latin typeface="Arial" charset="0"/>
              </a:defRPr>
            </a:lvl2pPr>
            <a:lvl3pPr algn="l" rtl="0" fontAlgn="base">
              <a:spcBef>
                <a:spcPct val="0"/>
              </a:spcBef>
              <a:spcAft>
                <a:spcPct val="0"/>
              </a:spcAft>
              <a:defRPr sz="4000">
                <a:solidFill>
                  <a:schemeClr val="bg1"/>
                </a:solidFill>
                <a:latin typeface="Arial" charset="0"/>
              </a:defRPr>
            </a:lvl3pPr>
            <a:lvl4pPr algn="l" rtl="0" fontAlgn="base">
              <a:spcBef>
                <a:spcPct val="0"/>
              </a:spcBef>
              <a:spcAft>
                <a:spcPct val="0"/>
              </a:spcAft>
              <a:defRPr sz="4000">
                <a:solidFill>
                  <a:schemeClr val="bg1"/>
                </a:solidFill>
                <a:latin typeface="Arial" charset="0"/>
              </a:defRPr>
            </a:lvl4pPr>
            <a:lvl5pPr algn="l" rtl="0" fontAlgn="base">
              <a:spcBef>
                <a:spcPct val="0"/>
              </a:spcBef>
              <a:spcAft>
                <a:spcPct val="0"/>
              </a:spcAft>
              <a:defRPr sz="4000">
                <a:solidFill>
                  <a:schemeClr val="bg1"/>
                </a:solidFill>
                <a:latin typeface="Arial" charset="0"/>
              </a:defRPr>
            </a:lvl5pPr>
            <a:lvl6pPr marL="457200" algn="l" rtl="0" fontAlgn="base">
              <a:spcBef>
                <a:spcPct val="0"/>
              </a:spcBef>
              <a:spcAft>
                <a:spcPct val="0"/>
              </a:spcAft>
              <a:defRPr sz="4000">
                <a:solidFill>
                  <a:schemeClr val="bg1"/>
                </a:solidFill>
                <a:latin typeface="Arial" charset="0"/>
              </a:defRPr>
            </a:lvl6pPr>
            <a:lvl7pPr marL="914400" algn="l" rtl="0" fontAlgn="base">
              <a:spcBef>
                <a:spcPct val="0"/>
              </a:spcBef>
              <a:spcAft>
                <a:spcPct val="0"/>
              </a:spcAft>
              <a:defRPr sz="4000">
                <a:solidFill>
                  <a:schemeClr val="bg1"/>
                </a:solidFill>
                <a:latin typeface="Arial" charset="0"/>
              </a:defRPr>
            </a:lvl7pPr>
            <a:lvl8pPr marL="1371600" algn="l" rtl="0" fontAlgn="base">
              <a:spcBef>
                <a:spcPct val="0"/>
              </a:spcBef>
              <a:spcAft>
                <a:spcPct val="0"/>
              </a:spcAft>
              <a:defRPr sz="4000">
                <a:solidFill>
                  <a:schemeClr val="bg1"/>
                </a:solidFill>
                <a:latin typeface="Arial" charset="0"/>
              </a:defRPr>
            </a:lvl8pPr>
            <a:lvl9pPr marL="1828800" algn="l" rtl="0" fontAlgn="base">
              <a:spcBef>
                <a:spcPct val="0"/>
              </a:spcBef>
              <a:spcAft>
                <a:spcPct val="0"/>
              </a:spcAft>
              <a:defRPr sz="4000">
                <a:solidFill>
                  <a:schemeClr val="bg1"/>
                </a:solidFill>
                <a:latin typeface="Arial" charset="0"/>
              </a:defRPr>
            </a:lvl9pPr>
          </a:lstStyle>
          <a:p>
            <a:pPr marL="541338" indent="-541338" algn="r"/>
            <a:r>
              <a:rPr lang="en-US" sz="3600" b="1" kern="1200">
                <a:latin typeface="High Tower Text" panose="02040502050506030303" pitchFamily="18" charset="0"/>
              </a:rPr>
              <a:t>Contd….</a:t>
            </a:r>
            <a:endParaRPr lang="en-US" sz="3600" b="1" i="1" kern="1200" dirty="0">
              <a:latin typeface="High Tower Text" panose="02040502050506030303" pitchFamily="18" charset="0"/>
            </a:endParaRPr>
          </a:p>
        </p:txBody>
      </p:sp>
      <p:sp>
        <p:nvSpPr>
          <p:cNvPr id="4" name="Content Placeholder 4">
            <a:extLst>
              <a:ext uri="{FF2B5EF4-FFF2-40B4-BE49-F238E27FC236}">
                <a16:creationId xmlns:a16="http://schemas.microsoft.com/office/drawing/2014/main" id="{5B060787-3913-46AE-8D2C-30C5CD466AF8}"/>
              </a:ext>
            </a:extLst>
          </p:cNvPr>
          <p:cNvSpPr txBox="1">
            <a:spLocks/>
          </p:cNvSpPr>
          <p:nvPr/>
        </p:nvSpPr>
        <p:spPr bwMode="auto">
          <a:xfrm>
            <a:off x="-23446" y="1246153"/>
            <a:ext cx="9067800" cy="528035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182563" indent="0"/>
            <a:r>
              <a:rPr lang="en-US" sz="2100" b="1" u="sng" kern="0" dirty="0">
                <a:solidFill>
                  <a:schemeClr val="tx2"/>
                </a:solidFill>
                <a:latin typeface="Perpetua" panose="02020502060401020303" pitchFamily="18" charset="0"/>
              </a:rPr>
              <a:t>Amended section 92CC of the Income-tax Act, in sub section (9A) w.e.f. 01/04/2020 [Clause 44]</a:t>
            </a:r>
          </a:p>
          <a:p>
            <a:pPr marL="182563" indent="0" algn="just">
              <a:lnSpc>
                <a:spcPct val="85000"/>
              </a:lnSpc>
              <a:spcBef>
                <a:spcPts val="0"/>
              </a:spcBef>
              <a:buFontTx/>
              <a:buNone/>
            </a:pPr>
            <a:r>
              <a:rPr lang="en-US" sz="2100" i="1" kern="0" dirty="0">
                <a:solidFill>
                  <a:schemeClr val="tx2"/>
                </a:solidFill>
                <a:latin typeface="Perpetua" panose="02020502060401020303" pitchFamily="18" charset="0"/>
              </a:rPr>
              <a:t>92CC.</a:t>
            </a:r>
            <a:r>
              <a:rPr lang="en-GB" sz="2100" i="1" strike="sngStrike" kern="0" dirty="0">
                <a:solidFill>
                  <a:schemeClr val="tx2"/>
                </a:solidFill>
                <a:latin typeface="Perpetua" panose="02020502060401020303" pitchFamily="18" charset="0"/>
              </a:rPr>
              <a:t>(9A) The agreement referred to in sub-section (1), may, subject to such conditions, procedure and manner as may be prescribed, provide for determining the arm's length price or specify the manner in which arm's length price shall be determined in relation to the international transaction entered into by the person during any period not exceeding four previous years preceding the first of the previous years referred to in sub-section (4), and the arm's length price of such international transaction shall be determined in accordance with the said agreement.</a:t>
            </a:r>
          </a:p>
          <a:p>
            <a:pPr marL="182563" indent="0" algn="just">
              <a:lnSpc>
                <a:spcPct val="85000"/>
              </a:lnSpc>
              <a:spcBef>
                <a:spcPts val="0"/>
              </a:spcBef>
              <a:buFontTx/>
              <a:buNone/>
            </a:pPr>
            <a:r>
              <a:rPr lang="en-GB" sz="2100" i="1" kern="0" dirty="0">
                <a:solidFill>
                  <a:schemeClr val="tx2"/>
                </a:solidFill>
                <a:latin typeface="Perpetua" panose="02020502060401020303" pitchFamily="18" charset="0"/>
              </a:rPr>
              <a:t>	(9A) The agreement referred to in sub-section (1), may, subject to such conditions, procedure and manner as may be prescribed, provide for determining the––</a:t>
            </a:r>
          </a:p>
          <a:p>
            <a:pPr marL="182563" indent="0" algn="just">
              <a:lnSpc>
                <a:spcPct val="85000"/>
              </a:lnSpc>
              <a:spcBef>
                <a:spcPts val="0"/>
              </a:spcBef>
              <a:buFontTx/>
              <a:buNone/>
            </a:pPr>
            <a:r>
              <a:rPr lang="en-GB" sz="2100" i="1" kern="0" dirty="0">
                <a:solidFill>
                  <a:schemeClr val="tx2"/>
                </a:solidFill>
                <a:latin typeface="Perpetua" panose="02020502060401020303" pitchFamily="18" charset="0"/>
              </a:rPr>
              <a:t>	(a) arm's length price or specify the manner in which the arm's length price shall be determined in relation to the international transaction entered into by the </a:t>
            </a:r>
            <a:r>
              <a:rPr lang="en-IN" sz="2100" i="1" kern="0" dirty="0">
                <a:solidFill>
                  <a:schemeClr val="tx2"/>
                </a:solidFill>
                <a:latin typeface="Perpetua" panose="02020502060401020303" pitchFamily="18" charset="0"/>
              </a:rPr>
              <a:t>person;</a:t>
            </a:r>
          </a:p>
          <a:p>
            <a:pPr marL="182563" indent="0" algn="just">
              <a:lnSpc>
                <a:spcPct val="85000"/>
              </a:lnSpc>
              <a:spcBef>
                <a:spcPts val="0"/>
              </a:spcBef>
              <a:buFontTx/>
              <a:buNone/>
            </a:pPr>
            <a:r>
              <a:rPr lang="en-IN" sz="2100" i="1" kern="0" dirty="0">
                <a:solidFill>
                  <a:schemeClr val="tx2"/>
                </a:solidFill>
                <a:latin typeface="Perpetua" panose="02020502060401020303" pitchFamily="18" charset="0"/>
              </a:rPr>
              <a:t>	</a:t>
            </a:r>
            <a:r>
              <a:rPr lang="en-US" sz="2100" b="1" i="1" dirty="0">
                <a:solidFill>
                  <a:schemeClr val="tx2"/>
                </a:solidFill>
                <a:latin typeface="Perpetua" panose="02020502060401020303" pitchFamily="18" charset="0"/>
              </a:rPr>
              <a:t>*</a:t>
            </a:r>
            <a:r>
              <a:rPr lang="en-GB" sz="2100" b="1" i="1" kern="0" dirty="0">
                <a:solidFill>
                  <a:schemeClr val="tx2"/>
                </a:solidFill>
                <a:latin typeface="Perpetua" panose="02020502060401020303" pitchFamily="18" charset="0"/>
              </a:rPr>
              <a:t>(b) income referred to in clause (</a:t>
            </a:r>
            <a:r>
              <a:rPr lang="en-GB" sz="2100" b="1" i="1" kern="0" dirty="0" err="1">
                <a:solidFill>
                  <a:schemeClr val="tx2"/>
                </a:solidFill>
                <a:latin typeface="Perpetua" panose="02020502060401020303" pitchFamily="18" charset="0"/>
              </a:rPr>
              <a:t>i</a:t>
            </a:r>
            <a:r>
              <a:rPr lang="en-GB" sz="2100" b="1" i="1" kern="0" dirty="0">
                <a:solidFill>
                  <a:schemeClr val="tx2"/>
                </a:solidFill>
                <a:latin typeface="Perpetua" panose="02020502060401020303" pitchFamily="18" charset="0"/>
              </a:rPr>
              <a:t>) of sub-section (1) of section 9, or specifying the manner in which the said income is to be determined, as is reasonably attributable to the operations carried out in India by or on behalf of that person, </a:t>
            </a:r>
            <a:r>
              <a:rPr lang="en-IN" sz="2100" b="1" i="1" kern="0" dirty="0">
                <a:solidFill>
                  <a:schemeClr val="tx2"/>
                </a:solidFill>
                <a:latin typeface="Perpetua" panose="02020502060401020303" pitchFamily="18" charset="0"/>
              </a:rPr>
              <a:t>being a non-resident, </a:t>
            </a:r>
          </a:p>
          <a:p>
            <a:pPr marL="182563" indent="0" algn="just">
              <a:lnSpc>
                <a:spcPct val="85000"/>
              </a:lnSpc>
              <a:spcBef>
                <a:spcPts val="0"/>
              </a:spcBef>
              <a:buFontTx/>
              <a:buNone/>
            </a:pPr>
            <a:r>
              <a:rPr lang="en-IN" sz="2100" b="1" i="1" kern="0" dirty="0">
                <a:solidFill>
                  <a:schemeClr val="tx2"/>
                </a:solidFill>
                <a:latin typeface="Perpetua" panose="02020502060401020303" pitchFamily="18" charset="0"/>
              </a:rPr>
              <a:t>	</a:t>
            </a:r>
            <a:r>
              <a:rPr lang="en-GB" sz="2100" i="1" kern="0" dirty="0">
                <a:solidFill>
                  <a:schemeClr val="tx2"/>
                </a:solidFill>
                <a:latin typeface="Perpetua" panose="02020502060401020303" pitchFamily="18" charset="0"/>
              </a:rPr>
              <a:t>during any period not exceeding four previous years preceding the first of the previous years referred to in sub-section (4), and the arm's length price of such international transaction or the income of such person shall be determined in accordance with the </a:t>
            </a:r>
            <a:r>
              <a:rPr lang="en-IN" sz="2100" i="1" kern="0" dirty="0">
                <a:solidFill>
                  <a:schemeClr val="tx2"/>
                </a:solidFill>
                <a:latin typeface="Perpetua" panose="02020502060401020303" pitchFamily="18" charset="0"/>
              </a:rPr>
              <a:t>said agreement.”</a:t>
            </a:r>
            <a:endParaRPr lang="en-IN" sz="2100" i="1" kern="0" dirty="0">
              <a:latin typeface="Perpetua" panose="02020502060401020303" pitchFamily="18" charset="0"/>
            </a:endParaRPr>
          </a:p>
        </p:txBody>
      </p:sp>
      <p:sp>
        <p:nvSpPr>
          <p:cNvPr id="5" name="TextBox 4">
            <a:extLst>
              <a:ext uri="{FF2B5EF4-FFF2-40B4-BE49-F238E27FC236}">
                <a16:creationId xmlns:a16="http://schemas.microsoft.com/office/drawing/2014/main" id="{39062D27-1564-4213-A74A-9C35496B5CFC}"/>
              </a:ext>
            </a:extLst>
          </p:cNvPr>
          <p:cNvSpPr txBox="1"/>
          <p:nvPr/>
        </p:nvSpPr>
        <p:spPr>
          <a:xfrm>
            <a:off x="0" y="6526505"/>
            <a:ext cx="9067800" cy="430887"/>
          </a:xfrm>
          <a:prstGeom prst="rect">
            <a:avLst/>
          </a:prstGeom>
          <a:noFill/>
        </p:spPr>
        <p:txBody>
          <a:bodyPr wrap="square" rtlCol="0">
            <a:spAutoFit/>
          </a:bodyPr>
          <a:lstStyle/>
          <a:p>
            <a:pPr algn="just"/>
            <a:r>
              <a:rPr lang="en-US" sz="2200" b="1" i="1" dirty="0">
                <a:solidFill>
                  <a:srgbClr val="CC3300"/>
                </a:solidFill>
                <a:latin typeface="Perpetua" panose="02020502060401020303" pitchFamily="18" charset="0"/>
              </a:rPr>
              <a:t>*</a:t>
            </a:r>
            <a:r>
              <a:rPr lang="en-US" sz="2200" b="1" i="1" u="sng" dirty="0">
                <a:solidFill>
                  <a:srgbClr val="CC3300"/>
                </a:solidFill>
                <a:latin typeface="Perpetua" panose="02020502060401020303" pitchFamily="18" charset="0"/>
              </a:rPr>
              <a:t>Note:</a:t>
            </a:r>
            <a:r>
              <a:rPr lang="en-US" sz="2200" b="1" i="1" dirty="0">
                <a:solidFill>
                  <a:srgbClr val="CC3300"/>
                </a:solidFill>
                <a:latin typeface="Perpetua" panose="02020502060401020303" pitchFamily="18" charset="0"/>
              </a:rPr>
              <a:t>  </a:t>
            </a:r>
            <a:r>
              <a:rPr lang="en-US" sz="2200" i="1" dirty="0">
                <a:solidFill>
                  <a:srgbClr val="CC3300"/>
                </a:solidFill>
                <a:latin typeface="Perpetua" panose="02020502060401020303" pitchFamily="18" charset="0"/>
              </a:rPr>
              <a:t>new words are introduced as given in bold</a:t>
            </a:r>
            <a:endParaRPr lang="en-GB" sz="2200" i="1" dirty="0">
              <a:solidFill>
                <a:srgbClr val="CC3300"/>
              </a:solidFill>
              <a:latin typeface="Perpetua" panose="02020502060401020303" pitchFamily="18" charset="0"/>
            </a:endParaRPr>
          </a:p>
        </p:txBody>
      </p:sp>
    </p:spTree>
    <p:extLst>
      <p:ext uri="{BB962C8B-B14F-4D97-AF65-F5344CB8AC3E}">
        <p14:creationId xmlns:p14="http://schemas.microsoft.com/office/powerpoint/2010/main" val="2277090724"/>
      </p:ext>
    </p:extLst>
  </p:cSld>
  <p:clrMapOvr>
    <a:masterClrMapping/>
  </p:clrMapOvr>
</p:sld>
</file>

<file path=ppt/theme/theme1.xml><?xml version="1.0" encoding="utf-8"?>
<a:theme xmlns:a="http://schemas.openxmlformats.org/drawingml/2006/main" name="ms01_1">
  <a:themeElements>
    <a:clrScheme name="ms01_1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fontScheme name="ms01_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s01_1 1">
        <a:dk1>
          <a:srgbClr val="1D528D"/>
        </a:dk1>
        <a:lt1>
          <a:srgbClr val="FFFFFF"/>
        </a:lt1>
        <a:dk2>
          <a:srgbClr val="000000"/>
        </a:dk2>
        <a:lt2>
          <a:srgbClr val="CACACA"/>
        </a:lt2>
        <a:accent1>
          <a:srgbClr val="0099CC"/>
        </a:accent1>
        <a:accent2>
          <a:srgbClr val="BFA907"/>
        </a:accent2>
        <a:accent3>
          <a:srgbClr val="FFFFFF"/>
        </a:accent3>
        <a:accent4>
          <a:srgbClr val="174578"/>
        </a:accent4>
        <a:accent5>
          <a:srgbClr val="AACAE2"/>
        </a:accent5>
        <a:accent6>
          <a:srgbClr val="AD9906"/>
        </a:accent6>
        <a:hlink>
          <a:srgbClr val="6E81E0"/>
        </a:hlink>
        <a:folHlink>
          <a:srgbClr val="009999"/>
        </a:folHlink>
      </a:clrScheme>
      <a:clrMap bg1="lt1" tx1="dk1" bg2="lt2" tx2="dk2" accent1="accent1" accent2="accent2" accent3="accent3" accent4="accent4" accent5="accent5" accent6="accent6" hlink="hlink" folHlink="folHlink"/>
    </a:extraClrScheme>
    <a:extraClrScheme>
      <a:clrScheme name="ms01_1 2">
        <a:dk1>
          <a:srgbClr val="4E40A4"/>
        </a:dk1>
        <a:lt1>
          <a:srgbClr val="FFFFFF"/>
        </a:lt1>
        <a:dk2>
          <a:srgbClr val="000000"/>
        </a:dk2>
        <a:lt2>
          <a:srgbClr val="CACACA"/>
        </a:lt2>
        <a:accent1>
          <a:srgbClr val="8B65E9"/>
        </a:accent1>
        <a:accent2>
          <a:srgbClr val="008080"/>
        </a:accent2>
        <a:accent3>
          <a:srgbClr val="FFFFFF"/>
        </a:accent3>
        <a:accent4>
          <a:srgbClr val="41358B"/>
        </a:accent4>
        <a:accent5>
          <a:srgbClr val="C4B8F2"/>
        </a:accent5>
        <a:accent6>
          <a:srgbClr val="007373"/>
        </a:accent6>
        <a:hlink>
          <a:srgbClr val="0066CC"/>
        </a:hlink>
        <a:folHlink>
          <a:srgbClr val="8AB151"/>
        </a:folHlink>
      </a:clrScheme>
      <a:clrMap bg1="lt1" tx1="dk1" bg2="lt2" tx2="dk2" accent1="accent1" accent2="accent2" accent3="accent3" accent4="accent4" accent5="accent5" accent6="accent6" hlink="hlink" folHlink="folHlink"/>
    </a:extraClrScheme>
    <a:extraClrScheme>
      <a:clrScheme name="ms01_1 3">
        <a:dk1>
          <a:srgbClr val="666699"/>
        </a:dk1>
        <a:lt1>
          <a:srgbClr val="FFFFFF"/>
        </a:lt1>
        <a:dk2>
          <a:srgbClr val="000000"/>
        </a:dk2>
        <a:lt2>
          <a:srgbClr val="CACACA"/>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OOFile" ma:contentTypeID="0x0101006025706CF4CD034688BEBAE97A2E701D020200C3831ACA17D8814887A164412888521E" ma:contentTypeVersion="7" ma:contentTypeDescription="Create a new document." ma:contentTypeScope="" ma:versionID="ed1fea5d08807278759d338940aa9e8f">
  <xsd:schema xmlns:xsd="http://www.w3.org/2001/XMLSchema" xmlns:xs="http://www.w3.org/2001/XMLSchema" xmlns:p="http://schemas.microsoft.com/office/2006/metadata/properties" xmlns:ns2="145c5697-5eb5-440b-b2f1-a8273fb59250" targetNamespace="http://schemas.microsoft.com/office/2006/metadata/properties" ma:root="true" ma:fieldsID="174e4b03d57b3d621fa064bbab783e99" ns2:_="">
    <xsd:import namespace="145c5697-5eb5-440b-b2f1-a8273fb59250"/>
    <xsd:element name="properties">
      <xsd:complexType>
        <xsd:sequence>
          <xsd:element name="documentManagement">
            <xsd:complexType>
              <xsd:all>
                <xsd:element ref="ns2:AssetId" minOccurs="0"/>
                <xsd:element ref="ns2:AuthoringAssetId" minOccurs="0"/>
                <xsd:element ref="ns2:AssetType" minOccurs="0"/>
                <xsd:element ref="ns2:Markets" minOccurs="0"/>
                <xsd:element ref="ns2:NumericAssetId" minOccurs="0"/>
                <xsd:element ref="ns2:AppV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5c5697-5eb5-440b-b2f1-a8273fb59250" elementFormDefault="qualified">
    <xsd:import namespace="http://schemas.microsoft.com/office/2006/documentManagement/types"/>
    <xsd:import namespace="http://schemas.microsoft.com/office/infopath/2007/PartnerControls"/>
    <xsd:element name="AssetId" ma:index="8" nillable="true" ma:displayName="AssetId" ma:indexed="true" ma:internalName="AssetId" ma:readOnly="false">
      <xsd:simpleType>
        <xsd:restriction base="dms:Text"/>
      </xsd:simpleType>
    </xsd:element>
    <xsd:element name="AuthoringAssetId" ma:index="9" nillable="true" ma:displayName="AuthoringAssetId" ma:indexed="true" ma:internalName="AuthoringAssetId" ma:readOnly="false">
      <xsd:simpleType>
        <xsd:restriction base="dms:Text"/>
      </xsd:simpleType>
    </xsd:element>
    <xsd:element name="AssetType" ma:index="10" nillable="true" ma:displayName="AssetType" ma:internalName="AssetType" ma:readOnly="false">
      <xsd:simpleType>
        <xsd:restriction base="dms:Text"/>
      </xsd:simpleType>
    </xsd:element>
    <xsd:element name="Markets" ma:index="11" nillable="true" ma:displayName="Markets" ma:internalName="Markets" ma:readOnly="false">
      <xsd:simpleType>
        <xsd:restriction base="dms:Text"/>
      </xsd:simpleType>
    </xsd:element>
    <xsd:element name="NumericAssetId" ma:index="12" nillable="true" ma:displayName="NumericAssetId" ma:indexed="true" ma:internalName="NumericAssetId" ma:readOnly="false">
      <xsd:simpleType>
        <xsd:restriction base="dms:Unknown"/>
      </xsd:simpleType>
    </xsd:element>
    <xsd:element name="AppVer" ma:index="13" nillable="true" ma:displayName="AppVer" ma:internalName="AppVer"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NumericAssetId xmlns="145c5697-5eb5-440b-b2f1-a8273fb59250" xsi:nil="true"/>
    <AssetType xmlns="145c5697-5eb5-440b-b2f1-a8273fb59250">TP</AssetType>
    <Markets xmlns="145c5697-5eb5-440b-b2f1-a8273fb59250" xsi:nil="true"/>
    <AppVer xmlns="145c5697-5eb5-440b-b2f1-a8273fb59250" xsi:nil="true"/>
    <AuthoringAssetId xmlns="145c5697-5eb5-440b-b2f1-a8273fb59250">TP001136796</AuthoringAssetId>
    <AssetId xmlns="145c5697-5eb5-440b-b2f1-a8273fb59250">TS001136796</AssetId>
  </documentManagement>
</p:properti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3C7F41DE-AA34-4959-937B-D53EF5708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5c5697-5eb5-440b-b2f1-a8273fb592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DF5BCA28-9599-4DB2-8E24-422C0F206802}">
  <ds:schemaRefs>
    <ds:schemaRef ds:uri="http://schemas.microsoft.com/sharepoint/v3/contenttype/forms"/>
  </ds:schemaRefs>
</ds:datastoreItem>
</file>

<file path=customXml/itemProps3.xml><?xml version="1.0" encoding="utf-8"?>
<ds:datastoreItem xmlns:ds="http://schemas.openxmlformats.org/officeDocument/2006/customXml" ds:itemID="{081BE440-F72D-48CF-AB84-8F1ACE1896C4}">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145c5697-5eb5-440b-b2f1-a8273fb59250"/>
    <ds:schemaRef ds:uri="http://www.w3.org/XML/1998/namespace"/>
    <ds:schemaRef ds:uri="http://purl.org/dc/dcmitype/"/>
  </ds:schemaRefs>
</ds:datastoreItem>
</file>

<file path=customXml/itemProps4.xml><?xml version="1.0" encoding="utf-8"?>
<ds:datastoreItem xmlns:ds="http://schemas.openxmlformats.org/officeDocument/2006/customXml" ds:itemID="{03E0BE0A-039D-401C-84CC-950ADC1AEA7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11643</TotalTime>
  <Words>39052</Words>
  <Application>Microsoft Office PowerPoint</Application>
  <PresentationFormat>On-screen Show (4:3)</PresentationFormat>
  <Paragraphs>2423</Paragraphs>
  <Slides>228</Slides>
  <Notes>108</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228</vt:i4>
      </vt:variant>
    </vt:vector>
  </HeadingPairs>
  <TitlesOfParts>
    <vt:vector size="239" baseType="lpstr">
      <vt:lpstr>HGPGothicE</vt:lpstr>
      <vt:lpstr>Arial</vt:lpstr>
      <vt:lpstr>Baskerville Old Face</vt:lpstr>
      <vt:lpstr>Calibri</vt:lpstr>
      <vt:lpstr>Century Gothic</vt:lpstr>
      <vt:lpstr>High Tower Text</vt:lpstr>
      <vt:lpstr>Perpetua</vt:lpstr>
      <vt:lpstr>Times New Roman</vt:lpstr>
      <vt:lpstr>Wingdings</vt:lpstr>
      <vt:lpstr>ms01_1</vt:lpstr>
      <vt:lpstr>Image</vt:lpstr>
      <vt:lpstr>An overview of Finance Bill, 2020 – Direct Taxes [As presented on 01-02-2020]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Proposed Amendments under Direct Taxes  in the Finance Bill, 2020</vt:lpstr>
      <vt:lpstr>PowerPoint Presentation</vt:lpstr>
      <vt:lpstr>PowerPoint Presentation</vt:lpstr>
      <vt:lpstr>Contd….</vt:lpstr>
      <vt:lpstr>PowerPoint Presentation</vt:lpstr>
      <vt:lpstr>PowerPoint Presentation</vt:lpstr>
      <vt:lpstr>PowerPoint Presentation</vt:lpstr>
      <vt:lpstr>PowerPoint Presentation</vt:lpstr>
      <vt:lpstr>PowerPoint Presentation</vt:lpstr>
      <vt:lpstr>PowerPoint Presentation</vt:lpstr>
      <vt:lpstr>New Section 115 BAC : Incentive to Individual &amp; HUF</vt:lpstr>
      <vt:lpstr>Contd….</vt:lpstr>
      <vt:lpstr>Contd….</vt:lpstr>
      <vt:lpstr>Contd….</vt:lpstr>
      <vt:lpstr>Contd….</vt:lpstr>
      <vt:lpstr>Contd….</vt:lpstr>
      <vt:lpstr>TAX EFFECT OF PROPOSED SECTION 115BAC</vt:lpstr>
      <vt:lpstr>PowerPoint Presentation</vt:lpstr>
      <vt:lpstr>TAX EFFECT OF PROPOSED SECTION 115BAC</vt:lpstr>
      <vt:lpstr>PowerPoint Presentation</vt:lpstr>
      <vt:lpstr>PowerPoint Presentation</vt:lpstr>
      <vt:lpstr>Tax on Income of certain Domestic Companies SECTION-115BAA (Clause-51)                </vt:lpstr>
      <vt:lpstr>PowerPoint Presentation</vt:lpstr>
      <vt:lpstr>Tax on Income of New Manufacturing Domestic Companies SECTION 115BAB     (Clause 52)                </vt:lpstr>
      <vt:lpstr>PowerPoint Presentation</vt:lpstr>
      <vt:lpstr>New Section 115 BAD : Incentive to Resident Co-operative Societies</vt:lpstr>
      <vt:lpstr>PowerPoint Presentation</vt:lpstr>
      <vt:lpstr>PowerPoint Presentation</vt:lpstr>
      <vt:lpstr>Withdrawal of exemption on certain perquisites or allowances provided to UPSC Chairman and members and Chief Election Commissioner and Election Commissioners</vt:lpstr>
      <vt:lpstr>PowerPoint Presentation</vt:lpstr>
      <vt:lpstr>PowerPoint Presentation</vt:lpstr>
      <vt:lpstr>“Vivad se Vishwas” scheme</vt:lpstr>
      <vt:lpstr>PowerPoint Presentation</vt:lpstr>
      <vt:lpstr>PowerPoint Presentation</vt:lpstr>
      <vt:lpstr>PowerPoint Presentation</vt:lpstr>
      <vt:lpstr>PowerPoint Presentation</vt:lpstr>
      <vt:lpstr>1. Exemption in respect of certain income of wholly owned subsidiary of Abu Dhabi Investment Authority and Sovereign wealth fund [Clause 7]    </vt:lpstr>
      <vt:lpstr>Contd….</vt:lpstr>
      <vt:lpstr>PowerPoint Presentation</vt:lpstr>
      <vt:lpstr>2. Exemption in respect of certain income of Indian Strategic Petroleum Reserves Limited [Clause 7]    </vt:lpstr>
      <vt:lpstr>Contd….</vt:lpstr>
      <vt:lpstr>3. Rationalization of provisions of start-ups [Clause 36]    </vt:lpstr>
      <vt:lpstr>4. Extending time limit for approval of affordable housing project for availing deduction in section 80-IBA               [Clause 38]    </vt:lpstr>
      <vt:lpstr>5. Extending time limit for sanctioning of loan for affordable housing for availing deduction in Section 80-EEA [Clause 32]    </vt:lpstr>
      <vt:lpstr>6. Modification in the conditions for offshore funds’ exemption from “business connection” [Clause 6]    </vt:lpstr>
      <vt:lpstr> Contd….</vt:lpstr>
      <vt:lpstr>7.Amendment of section 115-BAB to include generation of electricity as manufacturing [Clause 52]    </vt:lpstr>
      <vt:lpstr> Contd….</vt:lpstr>
      <vt:lpstr>8. Amendment of Section 194LC to extend the period of concessional rate of withholding tax &amp; to provide for the concessional rate to bonds listed in stock exchange in IFSC                              [Clause82]    </vt:lpstr>
      <vt:lpstr>Contd….</vt:lpstr>
      <vt:lpstr>9. Amendment of Section 194LD to extend the period of concessional rate of withholding tax &amp; also to extend this concessional rate to Municipality Debt Securities              [Clause83]    </vt:lpstr>
      <vt:lpstr>Contd….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(iii) income received in respect of units, purchased in foreign currency, of a mutual fund specified under clause (23D) of section 10 or of the unit trust of india, the income-tax payable shall be aggregate of—  (A) the amount of income-tax calculated on the amount of income by way of dividends other than dividends referred to in section 115-O, if any, included in the total income, at the rate of twenty per cent………”</vt:lpstr>
      <vt:lpstr>“(B) the tax deductible at source under the provisions of part B of chapter XVII has been deducted from such income and the rate of such deduction is not less than the rate specified under clause (a) or, as the case may be, clause (b) of sub-section (1).”</vt:lpstr>
      <vt:lpstr>Amendment in Section 192 [w.e.f 1st April 2020]  Insertion of sub-section (1C)  to section 192 [Clause 73] “(1C) For the purposes of deducting or paying tax under sub-section (1) or sub-section (1A), as the case may be, a person, being an eligible start-up referred to in section 80-IAC, responsible for paying any income to the assessee being perquisite of the nature specified in clause (vi) of sub-section (2) of section 17 in any previous year relevant to the assessment year, beginning on or after the 1st day of April, 2021, shall deduct or pay, as the case may be, tax on such income within fourteen days- (i) after the expiry of forty-eight months from the end of the relevant assessment year; or (ii) from the date of the sale of such specified security or sweat equity share by the assessee; or (iii) from the date of the assessee ceasing to be the employee of the person, whichever is the earliest, on the basis of rates in force for the financial year in which the said specified security or sweat equity share is allotted or transferred.”</vt:lpstr>
      <vt:lpstr>PowerPoint Presentation</vt:lpstr>
      <vt:lpstr>PowerPoint Presentation</vt:lpstr>
      <vt:lpstr>PowerPoint Presentation</vt:lpstr>
      <vt:lpstr>PowerPoint Presentation</vt:lpstr>
      <vt:lpstr>PowerPoint Presentation</vt:lpstr>
      <vt:lpstr>Explanation.—For the purposes of this section, </vt:lpstr>
      <vt:lpstr>(vii) “unabsorbed depreciation” means so much of the allowance for depreciation of the amalgamating banking company or companies or amalgamating corresponding new bank or banks or amalgamating government company or companies which remains to be allowed and which would have been allowed to such banking company or companies or amalgamating corresponding new bank or banks or amalgamating government company or companies, if the amalgamation had not taken place.” </vt:lpstr>
      <vt:lpstr>PowerPoint Presentation</vt:lpstr>
      <vt:lpstr>PowerPoint Presentation</vt:lpstr>
      <vt:lpstr>PowerPoint Presentation</vt:lpstr>
      <vt:lpstr>PowerPoint Presentation</vt:lpstr>
      <vt:lpstr>1. Amendment for providing attribution of profit to Permanent Establishment in Safe Harbour Rules under section 92CB and in Advance Pricing Agreement under section 92CC [Clause 43 &amp; 44]</vt:lpstr>
      <vt:lpstr>PowerPoint Presentation</vt:lpstr>
      <vt:lpstr>PowerPoint Presentation</vt:lpstr>
      <vt:lpstr>PowerPoint Presentation</vt:lpstr>
      <vt:lpstr>PowerPoint Presentation</vt:lpstr>
      <vt:lpstr>Contd….</vt:lpstr>
      <vt:lpstr>Contd….</vt:lpstr>
      <vt:lpstr>Allowing deduction for amount disallowed under section 43B, to insurance companies on payment basis.         </vt:lpstr>
      <vt:lpstr>Contd….</vt:lpstr>
      <vt:lpstr>Reducing the rate of TDS on fees for technical services (other than professional services).  </vt:lpstr>
      <vt:lpstr>Contd….</vt:lpstr>
      <vt:lpstr>Contd….</vt:lpstr>
      <vt:lpstr>PowerPoint Presentation</vt:lpstr>
      <vt:lpstr>PowerPoint Presentation</vt:lpstr>
      <vt:lpstr>1.TDS on payment/ credit of interest to resident by specified persons. Section 194A of the Act [ Clause 75]</vt:lpstr>
      <vt:lpstr>PowerPoint Presentation</vt:lpstr>
      <vt:lpstr>PowerPoint Presentation</vt:lpstr>
      <vt:lpstr>PowerPoint Presentation</vt:lpstr>
      <vt:lpstr>PowerPoint Presentation</vt:lpstr>
      <vt:lpstr>PowerPoint Presentation</vt:lpstr>
      <vt:lpstr>                  Contd….             </vt:lpstr>
      <vt:lpstr>                  Contd….             </vt:lpstr>
      <vt:lpstr>                  Contd….             </vt:lpstr>
      <vt:lpstr>                  Contd….             </vt:lpstr>
      <vt:lpstr>                  Contd….             </vt:lpstr>
      <vt:lpstr>                  Contd….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Modification of e-assessment scheme [Clause 69]</vt:lpstr>
      <vt:lpstr>Contd…</vt:lpstr>
      <vt:lpstr>2.Amendment in Dispute Resolution Scheme(DRP) [Clause 70]</vt:lpstr>
      <vt:lpstr>3. Provision for e-Appeal [Clause 95]</vt:lpstr>
      <vt:lpstr>Contd….</vt:lpstr>
      <vt:lpstr>4. Providing check on survey operations under S 133A of the Act [Clause 65]                                                                 </vt:lpstr>
      <vt:lpstr>Contd….</vt:lpstr>
      <vt:lpstr>Contd….</vt:lpstr>
      <vt:lpstr>5.Clarity on stay by the Income Tax Appellate Tribunal [Clause 97]</vt:lpstr>
      <vt:lpstr>Contd….</vt:lpstr>
      <vt:lpstr>Contd….</vt:lpstr>
      <vt:lpstr>6. Provision for e-penalty [Clause 100]</vt:lpstr>
      <vt:lpstr> Contd….</vt:lpstr>
      <vt:lpstr>7. Insertion of  Taxpayer’s Charter in the Act [Clause 64]</vt:lpstr>
      <vt:lpstr>PowerPoint Presentation</vt:lpstr>
      <vt:lpstr> H. PREVENTING TAX-ABUSE  </vt:lpstr>
      <vt:lpstr>1. Modification of Residency Provisions [Clause 4]</vt:lpstr>
      <vt:lpstr>Contd…</vt:lpstr>
      <vt:lpstr>Contd….</vt:lpstr>
      <vt:lpstr>Determination of Residential Status of an Individual</vt:lpstr>
      <vt:lpstr>Contd….</vt:lpstr>
      <vt:lpstr>Contd….</vt:lpstr>
      <vt:lpstr>Contd….</vt:lpstr>
      <vt:lpstr>Contd….</vt:lpstr>
      <vt:lpstr>2. Amending definition of ‘work’ in section 194C of the Act                                                [Clause 76]</vt:lpstr>
      <vt:lpstr>Contd….</vt:lpstr>
      <vt:lpstr> 3. Penalty for fake invoice          [Clause 98]</vt:lpstr>
      <vt:lpstr>PowerPoint Presentation</vt:lpstr>
      <vt:lpstr>Contd….</vt:lpstr>
      <vt:lpstr>PowerPoint Presentation</vt:lpstr>
      <vt:lpstr>I. RATIONALISATION OF PROVISIONS</vt:lpstr>
      <vt:lpstr>I. RATIONALISATION OF PROVISIONS</vt:lpstr>
      <vt:lpstr>I. RATIONALISATION OF PROVISIONS</vt:lpstr>
      <vt:lpstr>I. RATIONALISATION OF PROVISIONS</vt:lpstr>
      <vt:lpstr>1. Aligning purpose of entering into Double Taxation Avoidance Agreements (DTAA) with Multilateral Instrument (MLI)                                   [Clause 41 &amp; 42]</vt:lpstr>
      <vt:lpstr>             Contd….</vt:lpstr>
      <vt:lpstr>             Contd….</vt:lpstr>
      <vt:lpstr>             Contd….</vt:lpstr>
      <vt:lpstr>2. Deferring Significant Economic Presence (SEP) proposal, Extending source rule, Aligning exemption from taxability of Foreign Portfolio Investors (FPIs), on account of indirect transfer of assets, with amended scheme of SEBI, and rationalising the definition of royalty.              [Clause 5 &amp; 103]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Removing dividend distribution tax (DDT) and moving to classical system of taxing dividend in the hands of shareholders/unit holders. [Clauses 7,30,40,47,48,49,50,54, 55,59,60,62,74,80,81,85,86,87 &amp; 88]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Rationalization of provisions of section 55 of the Act to compute cost of acquisition[Clauses 28]</vt:lpstr>
      <vt:lpstr>PowerPoint Presentation</vt:lpstr>
      <vt:lpstr>5. Rationalization of provisions relating to trust, institution and funds [Clauses 7,9,11,12,17,33,34,61,94,96 &amp; 99]</vt:lpstr>
      <vt:lpstr>A. Amendment in Section 11 to Allow Trust/ Institute Registered u/s 12A/12AA to apply for registration u/s 10(46) [Clause 9]</vt:lpstr>
      <vt:lpstr>PowerPoint Presentation</vt:lpstr>
      <vt:lpstr>B. Process of Registration of Trust or Institution u/s 12AB</vt:lpstr>
      <vt:lpstr>Contd…</vt:lpstr>
      <vt:lpstr>Contd…</vt:lpstr>
      <vt:lpstr>Contd…</vt:lpstr>
      <vt:lpstr>Contd…</vt:lpstr>
      <vt:lpstr>PowerPoint Presentation</vt:lpstr>
      <vt:lpstr>PowerPoint Presentation</vt:lpstr>
      <vt:lpstr>PowerPoint Presentation</vt:lpstr>
      <vt:lpstr>PowerPoint Presentation</vt:lpstr>
      <vt:lpstr>C. Process of Registration of Fund u/s 80G</vt:lpstr>
      <vt:lpstr>Contd…</vt:lpstr>
      <vt:lpstr>Contd…</vt:lpstr>
      <vt:lpstr>Contd…</vt:lpstr>
      <vt:lpstr>PowerPoint Presentation</vt:lpstr>
      <vt:lpstr>PowerPoint Presentation</vt:lpstr>
      <vt:lpstr>PowerPoint Presentation</vt:lpstr>
      <vt:lpstr>D. Process of Approval of Research Association, University, Collage or other Institution  u/s 35</vt:lpstr>
      <vt:lpstr>Provided also that any notification issued by the Central Government under clause (ii) or clause (iia) or clause (iii), after the date on which the Finance Bill, 2020 receives the assent of the President, shall, at any one time, have effect for such assessment year or years, not exceeding five assessment years as may be specified in the notification.”; </vt:lpstr>
      <vt:lpstr>E. Filing of statement of donation by donee to cross-check claim of donation by donor [Clause 17,33,94 &amp; 99]  </vt:lpstr>
      <vt:lpstr>Contd…. </vt:lpstr>
      <vt:lpstr>PowerPoint Presentation</vt:lpstr>
      <vt:lpstr>PowerPoint Presentation</vt:lpstr>
      <vt:lpstr>PowerPoint Presentation</vt:lpstr>
      <vt:lpstr>F. Cash donation u/s 80GGA shall be restricted to Rs. 2,000/- only [Clause 34]</vt:lpstr>
      <vt:lpstr>6. Expanding the eligibility criteria for appointment of member of Adjudicating Authority under the Prohibition of Benami Property Transaction Act, 1988.   [Clause 143]</vt:lpstr>
      <vt:lpstr>Contd….</vt:lpstr>
      <vt:lpstr>PowerPoint Presentation</vt:lpstr>
      <vt:lpstr>PowerPoint Presentation</vt:lpstr>
      <vt:lpstr>PowerPoint Presentation</vt:lpstr>
      <vt:lpstr>PowerPoint Presentation</vt:lpstr>
      <vt:lpstr>PowerPoint Presentation</vt:lpstr>
      <vt:lpstr>8. Rationalisation of provision relating to Form 26AS [Clause 90]</vt:lpstr>
      <vt:lpstr>Contd….</vt:lpstr>
      <vt:lpstr>Contd….</vt:lpstr>
      <vt:lpstr>9. Rationalisation of the provisions of section 49 and clause (42A) of section 2 of the Act in respect of segregated portfolios.   [Clause 3 &amp; 25]</vt:lpstr>
      <vt:lpstr>Contd….</vt:lpstr>
      <vt:lpstr>10. Amendment in the provisions of Act relating to verification of the return of income and appearance of authorized representative. [Clause 67 &amp; 102]</vt:lpstr>
      <vt:lpstr>Contd….</vt:lpstr>
      <vt:lpstr>PowerPoint Presentation</vt:lpstr>
    </vt:vector>
  </TitlesOfParts>
  <Company>Theme Gallery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presentation slides (Sliver droplets design)</dc:title>
  <dc:creator>Theme Gallery</dc:creator>
  <cp:lastModifiedBy>Rishabh Agarwal</cp:lastModifiedBy>
  <cp:revision>2742</cp:revision>
  <cp:lastPrinted>2020-02-03T10:54:48Z</cp:lastPrinted>
  <dcterms:created xsi:type="dcterms:W3CDTF">2004-07-10T03:06:56Z</dcterms:created>
  <dcterms:modified xsi:type="dcterms:W3CDTF">2020-02-28T10:56:43Z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ugNumber">
    <vt:lpwstr>490681L</vt:lpwstr>
  </property>
  <property fmtid="{D5CDD505-2E9C-101B-9397-08002B2CF9AE}" pid="3" name="TPInstallLocation">
    <vt:lpwstr>{Document Themes}</vt:lpwstr>
  </property>
  <property fmtid="{D5CDD505-2E9C-101B-9397-08002B2CF9AE}" pid="4" name="PrimaryImageGen">
    <vt:lpwstr>1</vt:lpwstr>
  </property>
  <property fmtid="{D5CDD505-2E9C-101B-9397-08002B2CF9AE}" pid="5" name="display_urn:schemas-microsoft-com:office:office#APAuthor">
    <vt:lpwstr>REDMOND\cynvey</vt:lpwstr>
  </property>
  <property fmtid="{D5CDD505-2E9C-101B-9397-08002B2CF9AE}" pid="6" name="APAuthor">
    <vt:lpwstr>191</vt:lpwstr>
  </property>
  <property fmtid="{D5CDD505-2E9C-101B-9397-08002B2CF9AE}" pid="7" name="Milestone">
    <vt:lpwstr>Continuous</vt:lpwstr>
  </property>
  <property fmtid="{D5CDD505-2E9C-101B-9397-08002B2CF9AE}" pid="8" name="TPAppVersion">
    <vt:lpwstr>11</vt:lpwstr>
  </property>
  <property fmtid="{D5CDD505-2E9C-101B-9397-08002B2CF9AE}" pid="9" name="TPCommandLine">
    <vt:lpwstr>{PP} {FilePath}</vt:lpwstr>
  </property>
  <property fmtid="{D5CDD505-2E9C-101B-9397-08002B2CF9AE}" pid="10" name="IsSearchable">
    <vt:lpwstr>0</vt:lpwstr>
  </property>
  <property fmtid="{D5CDD505-2E9C-101B-9397-08002B2CF9AE}" pid="11" name="NumericId">
    <vt:lpwstr>-1.00000000000000</vt:lpwstr>
  </property>
  <property fmtid="{D5CDD505-2E9C-101B-9397-08002B2CF9AE}" pid="12" name="PublishTargets">
    <vt:lpwstr>OfficeOnline</vt:lpwstr>
  </property>
  <property fmtid="{D5CDD505-2E9C-101B-9397-08002B2CF9AE}" pid="13" name="TPLaunchHelpLinkType">
    <vt:lpwstr>Template</vt:lpwstr>
  </property>
  <property fmtid="{D5CDD505-2E9C-101B-9397-08002B2CF9AE}" pid="14" name="TPFriendlyName">
    <vt:lpwstr>Sample presentation slides (Sliver droplets design)</vt:lpwstr>
  </property>
  <property fmtid="{D5CDD505-2E9C-101B-9397-08002B2CF9AE}" pid="15" name="display_urn:schemas-microsoft-com:office:office#APEditor">
    <vt:lpwstr>REDMOND\v-luannv</vt:lpwstr>
  </property>
  <property fmtid="{D5CDD505-2E9C-101B-9397-08002B2CF9AE}" pid="16" name="APEditor">
    <vt:lpwstr>92</vt:lpwstr>
  </property>
  <property fmtid="{D5CDD505-2E9C-101B-9397-08002B2CF9AE}" pid="17" name="Provider">
    <vt:lpwstr>EY001138790</vt:lpwstr>
  </property>
  <property fmtid="{D5CDD505-2E9C-101B-9397-08002B2CF9AE}" pid="18" name="SourceTitle">
    <vt:lpwstr>Sample presentation slides (Sliver droplets design)</vt:lpwstr>
  </property>
  <property fmtid="{D5CDD505-2E9C-101B-9397-08002B2CF9AE}" pid="19" name="TPApplication">
    <vt:lpwstr>PowerPoint</vt:lpwstr>
  </property>
  <property fmtid="{D5CDD505-2E9C-101B-9397-08002B2CF9AE}" pid="20" name="TPLaunchHelpLink">
    <vt:lpwstr/>
  </property>
  <property fmtid="{D5CDD505-2E9C-101B-9397-08002B2CF9AE}" pid="21" name="TemplateType">
    <vt:lpwstr>Presentations</vt:lpwstr>
  </property>
  <property fmtid="{D5CDD505-2E9C-101B-9397-08002B2CF9AE}" pid="22" name="OpenTemplate">
    <vt:lpwstr>1</vt:lpwstr>
  </property>
  <property fmtid="{D5CDD505-2E9C-101B-9397-08002B2CF9AE}" pid="23" name="UACurrentWords">
    <vt:lpwstr>0</vt:lpwstr>
  </property>
  <property fmtid="{D5CDD505-2E9C-101B-9397-08002B2CF9AE}" pid="24" name="UALocRecommendation">
    <vt:lpwstr>Localize</vt:lpwstr>
  </property>
  <property fmtid="{D5CDD505-2E9C-101B-9397-08002B2CF9AE}" pid="25" name="Applications">
    <vt:lpwstr>66;#PowerPoint - Design Templt 2003;#64;#PowerPoint 2003;#67;#PowerPoint - Design Templt 12;#182;#Office XP;#65;#Microsoft Office PowerPoint 2007;#79;#Template 12</vt:lpwstr>
  </property>
  <property fmtid="{D5CDD505-2E9C-101B-9397-08002B2CF9AE}" pid="26" name="TemplateStatus">
    <vt:lpwstr>Complete</vt:lpwstr>
  </property>
  <property fmtid="{D5CDD505-2E9C-101B-9397-08002B2CF9AE}" pid="27" name="ContentTypeId">
    <vt:lpwstr>0x0101006025706CF4CD034688BEBAE97A2E701D020200C3831ACA17D8814887A164412888521E</vt:lpwstr>
  </property>
  <property fmtid="{D5CDD505-2E9C-101B-9397-08002B2CF9AE}" pid="28" name="IsDeleted">
    <vt:lpwstr>0</vt:lpwstr>
  </property>
  <property fmtid="{D5CDD505-2E9C-101B-9397-08002B2CF9AE}" pid="29" name="ShowIn">
    <vt:lpwstr>Show everywhere</vt:lpwstr>
  </property>
  <property fmtid="{D5CDD505-2E9C-101B-9397-08002B2CF9AE}" pid="30" name="PublishStatusLookup">
    <vt:lpwstr>259161</vt:lpwstr>
  </property>
  <property fmtid="{D5CDD505-2E9C-101B-9397-08002B2CF9AE}" pid="31" name="TPClientViewer">
    <vt:lpwstr>Microsoft Office PowerPoint</vt:lpwstr>
  </property>
  <property fmtid="{D5CDD505-2E9C-101B-9397-08002B2CF9AE}" pid="32" name="TPComponent">
    <vt:lpwstr>PPTFiles</vt:lpwstr>
  </property>
  <property fmtid="{D5CDD505-2E9C-101B-9397-08002B2CF9AE}" pid="33" name="TPNamespace">
    <vt:lpwstr>POWERPNT</vt:lpwstr>
  </property>
  <property fmtid="{D5CDD505-2E9C-101B-9397-08002B2CF9AE}" pid="34" name="APTrustLevel">
    <vt:lpwstr>1.00000000000000</vt:lpwstr>
  </property>
  <property fmtid="{D5CDD505-2E9C-101B-9397-08002B2CF9AE}" pid="35" name="TrustLevel">
    <vt:lpwstr>Microsoft Managed Content</vt:lpwstr>
  </property>
  <property fmtid="{D5CDD505-2E9C-101B-9397-08002B2CF9AE}" pid="36" name="Content Type">
    <vt:lpwstr>OOFile</vt:lpwstr>
  </property>
</Properties>
</file>